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57" r:id="rId3"/>
    <p:sldId id="258" r:id="rId4"/>
    <p:sldId id="259" r:id="rId5"/>
    <p:sldId id="260" r:id="rId6"/>
    <p:sldId id="261" r:id="rId7"/>
    <p:sldId id="295" r:id="rId8"/>
    <p:sldId id="263" r:id="rId9"/>
    <p:sldId id="264" r:id="rId10"/>
    <p:sldId id="290" r:id="rId11"/>
    <p:sldId id="265" r:id="rId12"/>
    <p:sldId id="291" r:id="rId13"/>
    <p:sldId id="292" r:id="rId14"/>
    <p:sldId id="266" r:id="rId15"/>
    <p:sldId id="267" r:id="rId16"/>
    <p:sldId id="294" r:id="rId17"/>
    <p:sldId id="268" r:id="rId18"/>
    <p:sldId id="269" r:id="rId19"/>
    <p:sldId id="270" r:id="rId20"/>
    <p:sldId id="271" r:id="rId21"/>
    <p:sldId id="272" r:id="rId22"/>
    <p:sldId id="273" r:id="rId23"/>
    <p:sldId id="274" r:id="rId24"/>
    <p:sldId id="277" r:id="rId25"/>
    <p:sldId id="278" r:id="rId26"/>
    <p:sldId id="279" r:id="rId27"/>
    <p:sldId id="280" r:id="rId28"/>
    <p:sldId id="281" r:id="rId29"/>
    <p:sldId id="293" r:id="rId30"/>
    <p:sldId id="282" r:id="rId31"/>
    <p:sldId id="283" r:id="rId32"/>
    <p:sldId id="285" r:id="rId33"/>
    <p:sldId id="284" r:id="rId34"/>
    <p:sldId id="286" r:id="rId35"/>
    <p:sldId id="28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5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D123F-63C8-441A-A893-666C4139E3F1}" type="datetimeFigureOut">
              <a:rPr lang="ru-RU" smtClean="0"/>
              <a:pPr/>
              <a:t>19.01.2023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8153F-36ED-4A6B-AF21-7965FA3AD2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Ukrainian </a:t>
            </a:r>
            <a:r>
              <a:rPr lang="en-US" dirty="0" err="1" smtClean="0"/>
              <a:t>sportsmens</a:t>
            </a:r>
            <a:endParaRPr lang="ru-RU" dirty="0"/>
          </a:p>
        </p:txBody>
      </p:sp>
      <p:sp>
        <p:nvSpPr>
          <p:cNvPr id="4" name="Номер слайда 3"/>
          <p:cNvSpPr>
            <a:spLocks noGrp="1"/>
          </p:cNvSpPr>
          <p:nvPr>
            <p:ph type="sldNum" sz="quarter" idx="10"/>
          </p:nvPr>
        </p:nvSpPr>
        <p:spPr/>
        <p:txBody>
          <a:bodyPr/>
          <a:lstStyle/>
          <a:p>
            <a:fld id="{71D8153F-36ED-4A6B-AF21-7965FA3AD2AD}"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19.01.2023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14356"/>
            <a:ext cx="8072494" cy="3368676"/>
          </a:xfrm>
        </p:spPr>
        <p:txBody>
          <a:bodyPr>
            <a:noAutofit/>
          </a:bodyPr>
          <a:lstStyle/>
          <a:p>
            <a:r>
              <a:rPr lang="en-US" sz="6000" dirty="0" smtClean="0">
                <a:latin typeface="Times New Roman" pitchFamily="18" charset="0"/>
                <a:cs typeface="Times New Roman" pitchFamily="18" charset="0"/>
              </a:rPr>
              <a:t>               SPORT  </a:t>
            </a:r>
            <a:br>
              <a:rPr lang="en-US" sz="6000" dirty="0" smtClean="0">
                <a:latin typeface="Times New Roman" pitchFamily="18" charset="0"/>
                <a:cs typeface="Times New Roman" pitchFamily="18" charset="0"/>
              </a:rPr>
            </a:br>
            <a:endParaRPr lang="uk-UA" sz="6000" dirty="0">
              <a:latin typeface="Times New Roman" pitchFamily="18" charset="0"/>
              <a:cs typeface="Times New Roman" pitchFamily="18" charset="0"/>
            </a:endParaRPr>
          </a:p>
        </p:txBody>
      </p:sp>
      <p:pic>
        <p:nvPicPr>
          <p:cNvPr id="1029" name="Picture 5" descr="C:\Users\COMP\Desktop\slide1-image-tablet.png"/>
          <p:cNvPicPr>
            <a:picLocks noChangeAspect="1" noChangeArrowheads="1"/>
          </p:cNvPicPr>
          <p:nvPr/>
        </p:nvPicPr>
        <p:blipFill>
          <a:blip r:embed="rId2" cstate="print"/>
          <a:srcRect/>
          <a:stretch>
            <a:fillRect/>
          </a:stretch>
        </p:blipFill>
        <p:spPr bwMode="auto">
          <a:xfrm>
            <a:off x="428596" y="4286256"/>
            <a:ext cx="8191500" cy="23812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539552" y="0"/>
            <a:ext cx="8190082" cy="3429000"/>
          </a:xfrm>
        </p:spPr>
        <p:txBody>
          <a:bodyPr>
            <a:normAutofit/>
          </a:bodyPr>
          <a:lstStyle/>
          <a:p>
            <a:pPr algn="ctr"/>
            <a:r>
              <a:rPr lang="en-US" sz="5400" b="1" dirty="0" smtClean="0">
                <a:solidFill>
                  <a:srgbClr val="002060"/>
                </a:solidFill>
                <a:latin typeface="Times New Roman" pitchFamily="18" charset="0"/>
                <a:cs typeface="Times New Roman" pitchFamily="18" charset="0"/>
              </a:rPr>
              <a:t>Tennis</a:t>
            </a: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2700" b="1" dirty="0" err="1" smtClean="0"/>
              <a:t>Те́ніс</a:t>
            </a:r>
            <a:r>
              <a:rPr lang="ru-RU" sz="2700" b="1" dirty="0" smtClean="0"/>
              <a:t> </a:t>
            </a:r>
            <a:r>
              <a:rPr lang="ru-RU" sz="2700" dirty="0" smtClean="0"/>
              <a:t>(англ. </a:t>
            </a:r>
            <a:r>
              <a:rPr lang="ru-RU" sz="2700" dirty="0" err="1" smtClean="0"/>
              <a:t>tennis</a:t>
            </a:r>
            <a:r>
              <a:rPr lang="ru-RU" sz="2700" dirty="0" smtClean="0"/>
              <a:t>, </a:t>
            </a:r>
            <a:r>
              <a:rPr lang="ru-RU" sz="2700" dirty="0" err="1" smtClean="0"/>
              <a:t>ситківка</a:t>
            </a:r>
            <a:r>
              <a:rPr lang="ru-RU" sz="2700" dirty="0" smtClean="0"/>
              <a:t>) </a:t>
            </a:r>
            <a:r>
              <a:rPr lang="ru-RU" sz="2700" dirty="0" err="1" smtClean="0"/>
              <a:t>або</a:t>
            </a:r>
            <a:r>
              <a:rPr lang="ru-RU" sz="2700" dirty="0" smtClean="0"/>
              <a:t> </a:t>
            </a:r>
            <a:r>
              <a:rPr lang="ru-RU" sz="2700" dirty="0" err="1" smtClean="0"/>
              <a:t>вели́кий</a:t>
            </a:r>
            <a:r>
              <a:rPr lang="ru-RU" sz="2700" dirty="0" smtClean="0"/>
              <a:t> </a:t>
            </a:r>
            <a:r>
              <a:rPr lang="ru-RU" sz="2700" dirty="0" err="1" smtClean="0"/>
              <a:t>те́ніс</a:t>
            </a:r>
            <a:r>
              <a:rPr lang="ru-RU" sz="2700" dirty="0" smtClean="0"/>
              <a:t> — вид спорту, в </a:t>
            </a:r>
            <a:r>
              <a:rPr lang="ru-RU" sz="2700" dirty="0" err="1" smtClean="0"/>
              <a:t>якому</a:t>
            </a:r>
            <a:r>
              <a:rPr lang="ru-RU" sz="2700" dirty="0" smtClean="0"/>
              <a:t> </a:t>
            </a:r>
            <a:r>
              <a:rPr lang="ru-RU" sz="2700" dirty="0" err="1" smtClean="0"/>
              <a:t>грають</a:t>
            </a:r>
            <a:r>
              <a:rPr lang="ru-RU" sz="2700" dirty="0" smtClean="0"/>
              <a:t> </a:t>
            </a:r>
            <a:r>
              <a:rPr lang="ru-RU" sz="2700" dirty="0" err="1" smtClean="0"/>
              <a:t>двоє</a:t>
            </a:r>
            <a:r>
              <a:rPr lang="ru-RU" sz="2700" dirty="0" smtClean="0"/>
              <a:t> </a:t>
            </a:r>
            <a:r>
              <a:rPr lang="ru-RU" sz="2700" dirty="0" err="1" smtClean="0"/>
              <a:t>гравців</a:t>
            </a:r>
            <a:r>
              <a:rPr lang="ru-RU" sz="2700" dirty="0" smtClean="0"/>
              <a:t> один </a:t>
            </a:r>
            <a:r>
              <a:rPr lang="ru-RU" sz="2700" dirty="0" err="1" smtClean="0"/>
              <a:t>проти</a:t>
            </a:r>
            <a:r>
              <a:rPr lang="ru-RU" sz="2700" dirty="0" smtClean="0"/>
              <a:t> одного, </a:t>
            </a:r>
            <a:r>
              <a:rPr lang="ru-RU" sz="2700" dirty="0" err="1" smtClean="0"/>
              <a:t>або</a:t>
            </a:r>
            <a:r>
              <a:rPr lang="ru-RU" sz="2700" dirty="0" smtClean="0"/>
              <a:t> </a:t>
            </a:r>
            <a:r>
              <a:rPr lang="ru-RU" sz="2700" dirty="0" err="1" smtClean="0"/>
              <a:t>дві</a:t>
            </a:r>
            <a:r>
              <a:rPr lang="ru-RU" sz="2700" dirty="0" smtClean="0"/>
              <a:t> </a:t>
            </a:r>
            <a:r>
              <a:rPr lang="ru-RU" sz="2700" dirty="0" err="1" smtClean="0"/>
              <a:t>команди</a:t>
            </a:r>
            <a:r>
              <a:rPr lang="ru-RU" sz="2700" dirty="0" smtClean="0"/>
              <a:t> по два </a:t>
            </a:r>
            <a:r>
              <a:rPr lang="ru-RU" sz="2700" dirty="0" err="1" smtClean="0"/>
              <a:t>гравці</a:t>
            </a:r>
            <a:r>
              <a:rPr lang="ru-RU" sz="2700" dirty="0" smtClean="0"/>
              <a:t> в </a:t>
            </a:r>
            <a:r>
              <a:rPr lang="ru-RU" sz="2700" dirty="0" err="1" smtClean="0"/>
              <a:t>кожній</a:t>
            </a:r>
            <a:r>
              <a:rPr lang="ru-RU" sz="2700" dirty="0" smtClean="0"/>
              <a:t>, команда </a:t>
            </a:r>
            <a:r>
              <a:rPr lang="ru-RU" sz="2700" dirty="0" err="1" smtClean="0"/>
              <a:t>проти</a:t>
            </a:r>
            <a:r>
              <a:rPr lang="ru-RU" sz="2700" dirty="0" smtClean="0"/>
              <a:t> </a:t>
            </a:r>
            <a:r>
              <a:rPr lang="ru-RU" sz="2700" dirty="0" err="1" smtClean="0"/>
              <a:t>команди</a:t>
            </a:r>
            <a:r>
              <a:rPr lang="ru-RU" sz="2700" dirty="0" smtClean="0"/>
              <a:t>, на </a:t>
            </a:r>
            <a:r>
              <a:rPr lang="ru-RU" sz="2700" dirty="0" err="1" smtClean="0"/>
              <a:t>майданчику</a:t>
            </a:r>
            <a:r>
              <a:rPr lang="ru-RU" sz="2700" dirty="0" smtClean="0"/>
              <a:t> — </a:t>
            </a:r>
            <a:r>
              <a:rPr lang="ru-RU" sz="2700" dirty="0" err="1" smtClean="0"/>
              <a:t>корті</a:t>
            </a:r>
            <a:r>
              <a:rPr lang="ru-RU" sz="2700" dirty="0" smtClean="0"/>
              <a:t>, </a:t>
            </a:r>
            <a:r>
              <a:rPr lang="ru-RU" sz="2700" dirty="0" err="1" smtClean="0"/>
              <a:t>поділеному</a:t>
            </a:r>
            <a:r>
              <a:rPr lang="ru-RU" sz="2700" dirty="0" smtClean="0"/>
              <a:t> </a:t>
            </a:r>
            <a:r>
              <a:rPr lang="ru-RU" sz="2700" dirty="0" err="1" smtClean="0"/>
              <a:t>навпіл</a:t>
            </a:r>
            <a:r>
              <a:rPr lang="ru-RU" sz="2700" dirty="0" smtClean="0"/>
              <a:t> поперечною </a:t>
            </a:r>
            <a:r>
              <a:rPr lang="ru-RU" sz="2700" dirty="0" err="1" smtClean="0"/>
              <a:t>сіткою</a:t>
            </a:r>
            <a:r>
              <a:rPr lang="ru-RU" sz="2700" dirty="0" smtClean="0"/>
              <a:t>.</a:t>
            </a:r>
            <a:br>
              <a:rPr lang="ru-RU" sz="2700" dirty="0" smtClean="0"/>
            </a:br>
            <a:endParaRPr lang="ru-RU" sz="2700" b="1" dirty="0">
              <a:solidFill>
                <a:srgbClr val="002060"/>
              </a:solidFill>
              <a:latin typeface="Times New Roman" pitchFamily="18" charset="0"/>
              <a:cs typeface="Times New Roman" pitchFamily="18" charset="0"/>
            </a:endParaRPr>
          </a:p>
        </p:txBody>
      </p:sp>
      <p:pic>
        <p:nvPicPr>
          <p:cNvPr id="4098" name="Picture 2" descr="http://i.dailymail.co.uk/i/pix/2011/06/20/article-0-0CA5ECB300000578-973_634x36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394"/>
          <a:stretch/>
        </p:blipFill>
        <p:spPr bwMode="auto">
          <a:xfrm>
            <a:off x="1475656" y="3068960"/>
            <a:ext cx="6110460" cy="37890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071336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1000"/>
                                        <p:tgtEl>
                                          <p:spTgt spid="225282"/>
                                        </p:tgtEl>
                                      </p:cBhvr>
                                    </p:animEffect>
                                    <p:anim calcmode="lin" valueType="num">
                                      <p:cBhvr>
                                        <p:cTn id="8" dur="1000" fill="hold"/>
                                        <p:tgtEl>
                                          <p:spTgt spid="225282"/>
                                        </p:tgtEl>
                                        <p:attrNameLst>
                                          <p:attrName>ppt_x</p:attrName>
                                        </p:attrNameLst>
                                      </p:cBhvr>
                                      <p:tavLst>
                                        <p:tav tm="0">
                                          <p:val>
                                            <p:strVal val="#ppt_x"/>
                                          </p:val>
                                        </p:tav>
                                        <p:tav tm="100000">
                                          <p:val>
                                            <p:strVal val="#ppt_x"/>
                                          </p:val>
                                        </p:tav>
                                      </p:tavLst>
                                    </p:anim>
                                    <p:anim calcmode="lin" valueType="num">
                                      <p:cBhvr>
                                        <p:cTn id="9" dur="898" decel="100000" fill="hold"/>
                                        <p:tgtEl>
                                          <p:spTgt spid="2252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2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67544" y="0"/>
            <a:ext cx="8262090" cy="3501008"/>
          </a:xfrm>
        </p:spPr>
        <p:txBody>
          <a:bodyPr>
            <a:normAutofit/>
          </a:bodyPr>
          <a:lstStyle/>
          <a:p>
            <a:r>
              <a:rPr lang="en-US" sz="5400" b="1" dirty="0">
                <a:solidFill>
                  <a:schemeClr val="folHlink"/>
                </a:solidFill>
                <a:latin typeface="Times New Roman" pitchFamily="18" charset="0"/>
                <a:cs typeface="Times New Roman" pitchFamily="18" charset="0"/>
              </a:rPr>
              <a:t>            </a:t>
            </a:r>
            <a:r>
              <a:rPr lang="en-US" sz="5400" b="1" dirty="0">
                <a:solidFill>
                  <a:srgbClr val="002060"/>
                </a:solidFill>
                <a:latin typeface="Times New Roman" pitchFamily="18" charset="0"/>
                <a:cs typeface="Times New Roman" pitchFamily="18" charset="0"/>
              </a:rPr>
              <a:t>Ice </a:t>
            </a:r>
            <a:r>
              <a:rPr lang="en-US" sz="5400" b="1" dirty="0" smtClean="0">
                <a:solidFill>
                  <a:srgbClr val="002060"/>
                </a:solidFill>
                <a:latin typeface="Times New Roman" pitchFamily="18" charset="0"/>
                <a:cs typeface="Times New Roman" pitchFamily="18" charset="0"/>
              </a:rPr>
              <a:t>hockey</a:t>
            </a: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uk-UA" sz="3100" b="1" dirty="0" smtClean="0">
                <a:solidFill>
                  <a:srgbClr val="002060"/>
                </a:solidFill>
                <a:latin typeface="Times New Roman" pitchFamily="18" charset="0"/>
                <a:cs typeface="Times New Roman" pitchFamily="18" charset="0"/>
              </a:rPr>
              <a:t>Хокей - </a:t>
            </a:r>
            <a:r>
              <a:rPr lang="ru-RU" sz="2700" dirty="0" err="1" smtClean="0"/>
              <a:t>hockey</a:t>
            </a:r>
            <a:r>
              <a:rPr lang="ru-RU" sz="2700" dirty="0" smtClean="0"/>
              <a:t>, </a:t>
            </a:r>
            <a:r>
              <a:rPr lang="ru-RU" sz="2700" dirty="0" err="1" smtClean="0"/>
              <a:t>від</a:t>
            </a:r>
            <a:r>
              <a:rPr lang="ru-RU" sz="2700" dirty="0" smtClean="0"/>
              <a:t> фр. </a:t>
            </a:r>
            <a:r>
              <a:rPr lang="ru-RU" sz="2700" dirty="0" err="1" smtClean="0"/>
              <a:t>hoquet</a:t>
            </a:r>
            <a:r>
              <a:rPr lang="ru-RU" sz="2700" dirty="0" smtClean="0"/>
              <a:t> — «</a:t>
            </a:r>
            <a:r>
              <a:rPr lang="ru-RU" sz="2700" dirty="0" err="1" smtClean="0"/>
              <a:t>палиця</a:t>
            </a:r>
            <a:r>
              <a:rPr lang="ru-RU" sz="2700" dirty="0" smtClean="0"/>
              <a:t> пастуха </a:t>
            </a:r>
            <a:r>
              <a:rPr lang="ru-RU" sz="2700" dirty="0" err="1" smtClean="0"/>
              <a:t>з</a:t>
            </a:r>
            <a:r>
              <a:rPr lang="ru-RU" sz="2700" dirty="0" smtClean="0"/>
              <a:t> гаком») — </a:t>
            </a:r>
            <a:r>
              <a:rPr lang="ru-RU" sz="2700" b="1" dirty="0" err="1" smtClean="0"/>
              <a:t>гра</a:t>
            </a:r>
            <a:r>
              <a:rPr lang="ru-RU" sz="2700" b="1" dirty="0" smtClean="0"/>
              <a:t> на </a:t>
            </a:r>
            <a:r>
              <a:rPr lang="ru-RU" sz="2700" b="1" dirty="0" err="1" smtClean="0"/>
              <a:t>льодовому</a:t>
            </a:r>
            <a:r>
              <a:rPr lang="ru-RU" sz="2700" b="1" dirty="0" smtClean="0"/>
              <a:t> </a:t>
            </a:r>
            <a:r>
              <a:rPr lang="ru-RU" sz="2700" b="1" dirty="0" err="1" smtClean="0"/>
              <a:t>майданчику</a:t>
            </a:r>
            <a:r>
              <a:rPr lang="ru-RU" sz="2700" b="1" dirty="0" smtClean="0"/>
              <a:t>, в </a:t>
            </a:r>
            <a:r>
              <a:rPr lang="ru-RU" sz="2700" b="1" dirty="0" err="1" smtClean="0"/>
              <a:t>якій</a:t>
            </a:r>
            <a:r>
              <a:rPr lang="ru-RU" sz="2700" b="1" dirty="0" smtClean="0"/>
              <a:t> </a:t>
            </a:r>
            <a:r>
              <a:rPr lang="ru-RU" sz="2700" b="1" dirty="0" err="1" smtClean="0"/>
              <a:t>дві</a:t>
            </a:r>
            <a:r>
              <a:rPr lang="ru-RU" sz="2700" b="1" dirty="0" smtClean="0"/>
              <a:t> </a:t>
            </a:r>
            <a:r>
              <a:rPr lang="ru-RU" sz="2700" b="1" dirty="0" err="1" smtClean="0"/>
              <a:t>команди</a:t>
            </a:r>
            <a:r>
              <a:rPr lang="ru-RU" sz="2700" b="1" dirty="0" smtClean="0"/>
              <a:t> </a:t>
            </a:r>
            <a:r>
              <a:rPr lang="ru-RU" sz="2700" b="1" dirty="0" err="1" smtClean="0"/>
              <a:t>намагаються</a:t>
            </a:r>
            <a:r>
              <a:rPr lang="ru-RU" sz="2700" b="1" dirty="0" smtClean="0"/>
              <a:t> </a:t>
            </a:r>
            <a:r>
              <a:rPr lang="ru-RU" sz="2700" b="1" dirty="0" err="1" smtClean="0"/>
              <a:t>ключками</a:t>
            </a:r>
            <a:r>
              <a:rPr lang="ru-RU" sz="2700" b="1" dirty="0" smtClean="0"/>
              <a:t> </a:t>
            </a:r>
            <a:r>
              <a:rPr lang="ru-RU" sz="2700" b="1" dirty="0" err="1" smtClean="0"/>
              <a:t>закинути</a:t>
            </a:r>
            <a:r>
              <a:rPr lang="ru-RU" sz="2700" b="1" dirty="0" smtClean="0"/>
              <a:t> </a:t>
            </a:r>
            <a:r>
              <a:rPr lang="ru-RU" sz="2700" b="1" dirty="0" err="1" smtClean="0"/>
              <a:t>круглу</a:t>
            </a:r>
            <a:r>
              <a:rPr lang="ru-RU" sz="2700" b="1" dirty="0" smtClean="0"/>
              <a:t> шайбу у ворота </a:t>
            </a:r>
            <a:r>
              <a:rPr lang="ru-RU" sz="2700" b="1" dirty="0" err="1" smtClean="0"/>
              <a:t>суперника</a:t>
            </a:r>
            <a:r>
              <a:rPr lang="ru-RU" sz="2700" b="1" dirty="0" smtClean="0"/>
              <a:t>, </a:t>
            </a:r>
            <a:r>
              <a:rPr lang="ru-RU" sz="2700" b="1" dirty="0" err="1" smtClean="0"/>
              <a:t>які</a:t>
            </a:r>
            <a:r>
              <a:rPr lang="ru-RU" sz="2700" b="1" dirty="0" smtClean="0"/>
              <a:t> </a:t>
            </a:r>
            <a:r>
              <a:rPr lang="ru-RU" sz="2700" b="1" dirty="0" err="1" smtClean="0"/>
              <a:t>захищає</a:t>
            </a:r>
            <a:r>
              <a:rPr lang="ru-RU" sz="2700" b="1" dirty="0" smtClean="0"/>
              <a:t> </a:t>
            </a:r>
            <a:r>
              <a:rPr lang="ru-RU" sz="2700" b="1" dirty="0" err="1" smtClean="0"/>
              <a:t>воротар</a:t>
            </a:r>
            <a:r>
              <a:rPr lang="ru-RU" sz="2700" dirty="0" smtClean="0"/>
              <a:t>.</a:t>
            </a:r>
            <a:r>
              <a:rPr lang="ru-RU" sz="5400" dirty="0" smtClean="0"/>
              <a:t/>
            </a:r>
            <a:br>
              <a:rPr lang="ru-RU" sz="5400" dirty="0" smtClean="0"/>
            </a:br>
            <a:endParaRPr lang="ru-RU" sz="5400" b="1" dirty="0">
              <a:solidFill>
                <a:srgbClr val="002060"/>
              </a:solidFill>
              <a:latin typeface="Times New Roman" pitchFamily="18" charset="0"/>
              <a:cs typeface="Times New Roman" pitchFamily="18" charset="0"/>
            </a:endParaRPr>
          </a:p>
        </p:txBody>
      </p:sp>
      <p:pic>
        <p:nvPicPr>
          <p:cNvPr id="225285" name="Picture 5" descr="400px-Alexander_Semin_first_goal_in_final_2008_IIHF_World_Championship"/>
          <p:cNvPicPr>
            <a:picLocks noGrp="1" noChangeAspect="1" noChangeArrowheads="1"/>
          </p:cNvPicPr>
          <p:nvPr>
            <p:ph idx="1"/>
          </p:nvPr>
        </p:nvPicPr>
        <p:blipFill>
          <a:blip r:embed="rId2" cstate="print"/>
          <a:srcRect/>
          <a:stretch>
            <a:fillRect/>
          </a:stretch>
        </p:blipFill>
        <p:spPr>
          <a:xfrm>
            <a:off x="1331640" y="2780928"/>
            <a:ext cx="6513326" cy="4077072"/>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1000"/>
                                        <p:tgtEl>
                                          <p:spTgt spid="225282"/>
                                        </p:tgtEl>
                                      </p:cBhvr>
                                    </p:animEffect>
                                    <p:anim calcmode="lin" valueType="num">
                                      <p:cBhvr>
                                        <p:cTn id="8" dur="1000" fill="hold"/>
                                        <p:tgtEl>
                                          <p:spTgt spid="225282"/>
                                        </p:tgtEl>
                                        <p:attrNameLst>
                                          <p:attrName>ppt_x</p:attrName>
                                        </p:attrNameLst>
                                      </p:cBhvr>
                                      <p:tavLst>
                                        <p:tav tm="0">
                                          <p:val>
                                            <p:strVal val="#ppt_x"/>
                                          </p:val>
                                        </p:tav>
                                        <p:tav tm="100000">
                                          <p:val>
                                            <p:strVal val="#ppt_x"/>
                                          </p:val>
                                        </p:tav>
                                      </p:tavLst>
                                    </p:anim>
                                    <p:anim calcmode="lin" valueType="num">
                                      <p:cBhvr>
                                        <p:cTn id="9" dur="898" decel="100000" fill="hold"/>
                                        <p:tgtEl>
                                          <p:spTgt spid="2252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2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23528" y="0"/>
            <a:ext cx="8406106" cy="3501008"/>
          </a:xfrm>
        </p:spPr>
        <p:txBody>
          <a:bodyPr>
            <a:normAutofit fontScale="90000"/>
          </a:bodyPr>
          <a:lstStyle/>
          <a:p>
            <a:pPr lvl="0" algn="ctr"/>
            <a:r>
              <a:rPr lang="en-US" sz="5400" b="1" dirty="0" smtClean="0">
                <a:solidFill>
                  <a:schemeClr val="folHlink"/>
                </a:solidFill>
                <a:latin typeface="Times New Roman" pitchFamily="18" charset="0"/>
                <a:cs typeface="Times New Roman" pitchFamily="18" charset="0"/>
              </a:rPr>
              <a:t>  </a:t>
            </a:r>
            <a:r>
              <a:rPr lang="en-US" sz="5400" b="1" dirty="0" smtClean="0">
                <a:solidFill>
                  <a:srgbClr val="002060"/>
                </a:solidFill>
                <a:latin typeface="Times New Roman" pitchFamily="18" charset="0"/>
                <a:cs typeface="Times New Roman" pitchFamily="18" charset="0"/>
              </a:rPr>
              <a:t>Basketball</a:t>
            </a: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2800" dirty="0" err="1" smtClean="0">
                <a:solidFill>
                  <a:srgbClr val="202124"/>
                </a:solidFill>
                <a:latin typeface="Arial" pitchFamily="34" charset="0"/>
                <a:ea typeface="Calibri" pitchFamily="34" charset="0"/>
                <a:cs typeface="Arial" pitchFamily="34" charset="0"/>
              </a:rPr>
              <a:t>Баскетбо́л</a:t>
            </a:r>
            <a:r>
              <a:rPr lang="ru-RU" sz="2800" dirty="0" smtClean="0">
                <a:solidFill>
                  <a:srgbClr val="202124"/>
                </a:solidFill>
                <a:latin typeface="Arial" pitchFamily="34" charset="0"/>
                <a:ea typeface="Calibri" pitchFamily="34" charset="0"/>
                <a:cs typeface="Arial" pitchFamily="34" charset="0"/>
              </a:rPr>
              <a:t> (англ. </a:t>
            </a:r>
            <a:r>
              <a:rPr lang="ru-RU" sz="2800" dirty="0" err="1" smtClean="0">
                <a:solidFill>
                  <a:srgbClr val="202124"/>
                </a:solidFill>
                <a:latin typeface="Arial" pitchFamily="34" charset="0"/>
                <a:ea typeface="Calibri" pitchFamily="34" charset="0"/>
                <a:cs typeface="Arial" pitchFamily="34" charset="0"/>
              </a:rPr>
              <a:t>basketball</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від</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basket</a:t>
            </a:r>
            <a:r>
              <a:rPr lang="ru-RU" sz="2800" dirty="0" smtClean="0">
                <a:solidFill>
                  <a:srgbClr val="202124"/>
                </a:solidFill>
                <a:latin typeface="Arial" pitchFamily="34" charset="0"/>
                <a:ea typeface="Calibri" pitchFamily="34" charset="0"/>
                <a:cs typeface="Arial" pitchFamily="34" charset="0"/>
              </a:rPr>
              <a:t> </a:t>
            </a:r>
            <a:r>
              <a:rPr lang="ru-RU" sz="2800" dirty="0" smtClean="0">
                <a:solidFill>
                  <a:srgbClr val="202124"/>
                </a:solidFill>
                <a:ea typeface="Calibri" pitchFamily="34" charset="0"/>
                <a:cs typeface="Arial" pitchFamily="34" charset="0"/>
              </a:rPr>
              <a:t>—</a:t>
            </a:r>
            <a:r>
              <a:rPr lang="ru-RU" sz="2800" dirty="0" smtClean="0">
                <a:solidFill>
                  <a:srgbClr val="202124"/>
                </a:solidFill>
                <a:latin typeface="Arial" pitchFamily="34" charset="0"/>
                <a:ea typeface="Calibri" pitchFamily="34" charset="0"/>
                <a:cs typeface="Arial" pitchFamily="34" charset="0"/>
              </a:rPr>
              <a:t> </a:t>
            </a:r>
            <a:r>
              <a:rPr lang="ru-RU" sz="2800" dirty="0" smtClean="0">
                <a:solidFill>
                  <a:srgbClr val="202124"/>
                </a:solidFill>
                <a:ea typeface="Calibri" pitchFamily="34" charset="0"/>
                <a:cs typeface="Arial" pitchFamily="34" charset="0"/>
              </a:rPr>
              <a:t>«</a:t>
            </a:r>
            <a:r>
              <a:rPr lang="ru-RU" sz="2800" dirty="0" err="1" smtClean="0">
                <a:solidFill>
                  <a:srgbClr val="202124"/>
                </a:solidFill>
                <a:latin typeface="Arial" pitchFamily="34" charset="0"/>
                <a:ea typeface="Calibri" pitchFamily="34" charset="0"/>
                <a:cs typeface="Arial" pitchFamily="34" charset="0"/>
              </a:rPr>
              <a:t>кошик</a:t>
            </a:r>
            <a:r>
              <a:rPr lang="ru-RU" sz="2800" dirty="0" smtClean="0">
                <a:solidFill>
                  <a:srgbClr val="202124"/>
                </a:solidFill>
                <a:ea typeface="Calibri" pitchFamily="34" charset="0"/>
                <a:cs typeface="Arial" pitchFamily="34" charset="0"/>
              </a:rPr>
              <a:t>»</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і</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ball</a:t>
            </a:r>
            <a:r>
              <a:rPr lang="ru-RU" sz="2800" dirty="0" smtClean="0">
                <a:solidFill>
                  <a:srgbClr val="202124"/>
                </a:solidFill>
                <a:latin typeface="Arial" pitchFamily="34" charset="0"/>
                <a:ea typeface="Calibri" pitchFamily="34" charset="0"/>
                <a:cs typeface="Arial" pitchFamily="34" charset="0"/>
              </a:rPr>
              <a:t> </a:t>
            </a:r>
            <a:r>
              <a:rPr lang="ru-RU" sz="2800" dirty="0" smtClean="0">
                <a:solidFill>
                  <a:srgbClr val="202124"/>
                </a:solidFill>
                <a:ea typeface="Calibri" pitchFamily="34" charset="0"/>
                <a:cs typeface="Arial" pitchFamily="34" charset="0"/>
              </a:rPr>
              <a:t>—</a:t>
            </a:r>
            <a:r>
              <a:rPr lang="ru-RU" sz="2800" dirty="0" smtClean="0">
                <a:solidFill>
                  <a:srgbClr val="202124"/>
                </a:solidFill>
                <a:latin typeface="Arial" pitchFamily="34" charset="0"/>
                <a:ea typeface="Calibri" pitchFamily="34" charset="0"/>
                <a:cs typeface="Arial" pitchFamily="34" charset="0"/>
              </a:rPr>
              <a:t> </a:t>
            </a:r>
            <a:r>
              <a:rPr lang="ru-RU" sz="2800" dirty="0" smtClean="0">
                <a:solidFill>
                  <a:srgbClr val="202124"/>
                </a:solidFill>
                <a:ea typeface="Calibri" pitchFamily="34" charset="0"/>
                <a:cs typeface="Arial" pitchFamily="34" charset="0"/>
              </a:rPr>
              <a:t>«</a:t>
            </a:r>
            <a:r>
              <a:rPr lang="ru-RU" sz="2800" dirty="0" err="1" smtClean="0">
                <a:solidFill>
                  <a:srgbClr val="202124"/>
                </a:solidFill>
                <a:latin typeface="Arial" pitchFamily="34" charset="0"/>
                <a:ea typeface="Calibri" pitchFamily="34" charset="0"/>
                <a:cs typeface="Arial" pitchFamily="34" charset="0"/>
              </a:rPr>
              <a:t>м'яч</a:t>
            </a:r>
            <a:r>
              <a:rPr lang="ru-RU" sz="2800" dirty="0" smtClean="0">
                <a:solidFill>
                  <a:srgbClr val="202124"/>
                </a:solidFill>
                <a:ea typeface="Calibri" pitchFamily="34" charset="0"/>
                <a:cs typeface="Arial" pitchFamily="34" charset="0"/>
              </a:rPr>
              <a:t>»</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заст</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діал</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кошикі́вка</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або</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коші́вка</a:t>
            </a:r>
            <a:r>
              <a:rPr lang="ru-RU" sz="2800" dirty="0" smtClean="0">
                <a:solidFill>
                  <a:srgbClr val="202124"/>
                </a:solidFill>
                <a:latin typeface="Arial" pitchFamily="34" charset="0"/>
                <a:ea typeface="Calibri" pitchFamily="34" charset="0"/>
                <a:cs typeface="Arial" pitchFamily="34" charset="0"/>
              </a:rPr>
              <a:t>) </a:t>
            </a:r>
            <a:r>
              <a:rPr lang="ru-RU" sz="2800" dirty="0" smtClean="0">
                <a:solidFill>
                  <a:srgbClr val="202124"/>
                </a:solidFill>
                <a:ea typeface="Calibri" pitchFamily="34" charset="0"/>
                <a:cs typeface="Arial" pitchFamily="34" charset="0"/>
              </a:rPr>
              <a:t>—</a:t>
            </a:r>
            <a:r>
              <a:rPr lang="ru-RU" sz="2800" dirty="0" smtClean="0">
                <a:solidFill>
                  <a:srgbClr val="202124"/>
                </a:solidFill>
                <a:latin typeface="Arial" pitchFamily="34" charset="0"/>
                <a:ea typeface="Calibri" pitchFamily="34" charset="0"/>
                <a:cs typeface="Arial" pitchFamily="34" charset="0"/>
              </a:rPr>
              <a:t> спортивна </a:t>
            </a:r>
            <a:r>
              <a:rPr lang="ru-RU" sz="2800" dirty="0" err="1" smtClean="0">
                <a:solidFill>
                  <a:srgbClr val="202124"/>
                </a:solidFill>
                <a:latin typeface="Arial" pitchFamily="34" charset="0"/>
                <a:ea typeface="Calibri" pitchFamily="34" charset="0"/>
                <a:cs typeface="Arial" pitchFamily="34" charset="0"/>
              </a:rPr>
              <a:t>командна</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гра</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з</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м'ячем</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який</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закидають</a:t>
            </a:r>
            <a:r>
              <a:rPr lang="ru-RU" sz="2800" dirty="0" smtClean="0">
                <a:solidFill>
                  <a:srgbClr val="202124"/>
                </a:solidFill>
                <a:latin typeface="Arial" pitchFamily="34" charset="0"/>
                <a:ea typeface="Calibri" pitchFamily="34" charset="0"/>
                <a:cs typeface="Arial" pitchFamily="34" charset="0"/>
              </a:rPr>
              <a:t> руками в </a:t>
            </a:r>
            <a:r>
              <a:rPr lang="ru-RU" sz="2800" dirty="0" err="1" smtClean="0">
                <a:solidFill>
                  <a:srgbClr val="202124"/>
                </a:solidFill>
                <a:latin typeface="Arial" pitchFamily="34" charset="0"/>
                <a:ea typeface="Calibri" pitchFamily="34" charset="0"/>
                <a:cs typeface="Arial" pitchFamily="34" charset="0"/>
              </a:rPr>
              <a:t>кільце</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із</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сіткою</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кошик</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закріпленою</a:t>
            </a:r>
            <a:r>
              <a:rPr lang="ru-RU" sz="2800" dirty="0" smtClean="0">
                <a:solidFill>
                  <a:srgbClr val="202124"/>
                </a:solidFill>
                <a:latin typeface="Arial" pitchFamily="34" charset="0"/>
                <a:ea typeface="Calibri" pitchFamily="34" charset="0"/>
                <a:cs typeface="Arial" pitchFamily="34" charset="0"/>
              </a:rPr>
              <a:t> на </a:t>
            </a:r>
            <a:r>
              <a:rPr lang="ru-RU" sz="2800" dirty="0" err="1" smtClean="0">
                <a:solidFill>
                  <a:srgbClr val="202124"/>
                </a:solidFill>
                <a:latin typeface="Arial" pitchFamily="34" charset="0"/>
                <a:ea typeface="Calibri" pitchFamily="34" charset="0"/>
                <a:cs typeface="Arial" pitchFamily="34" charset="0"/>
              </a:rPr>
              <a:t>щиті</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на</a:t>
            </a:r>
            <a:r>
              <a:rPr lang="ru-RU" sz="2800" dirty="0" smtClean="0">
                <a:solidFill>
                  <a:srgbClr val="202124"/>
                </a:solidFill>
                <a:latin typeface="Arial" pitchFamily="34" charset="0"/>
                <a:ea typeface="Calibri" pitchFamily="34" charset="0"/>
                <a:cs typeface="Arial" pitchFamily="34" charset="0"/>
              </a:rPr>
              <a:t> </a:t>
            </a:r>
            <a:r>
              <a:rPr lang="ru-RU" sz="2800" dirty="0" err="1" smtClean="0">
                <a:solidFill>
                  <a:srgbClr val="202124"/>
                </a:solidFill>
                <a:latin typeface="Arial" pitchFamily="34" charset="0"/>
                <a:ea typeface="Calibri" pitchFamily="34" charset="0"/>
                <a:cs typeface="Arial" pitchFamily="34" charset="0"/>
              </a:rPr>
              <a:t>висоті</a:t>
            </a:r>
            <a:r>
              <a:rPr lang="ru-RU" sz="2800" dirty="0" smtClean="0">
                <a:solidFill>
                  <a:srgbClr val="202124"/>
                </a:solidFill>
                <a:latin typeface="Arial" pitchFamily="34" charset="0"/>
                <a:ea typeface="Calibri" pitchFamily="34" charset="0"/>
                <a:cs typeface="Arial" pitchFamily="34" charset="0"/>
              </a:rPr>
              <a:t> 3 </a:t>
            </a:r>
            <a:r>
              <a:rPr lang="ru-RU" sz="2800" dirty="0" err="1" smtClean="0">
                <a:solidFill>
                  <a:srgbClr val="202124"/>
                </a:solidFill>
                <a:latin typeface="Arial" pitchFamily="34" charset="0"/>
                <a:ea typeface="Calibri" pitchFamily="34" charset="0"/>
                <a:cs typeface="Arial" pitchFamily="34" charset="0"/>
              </a:rPr>
              <a:t>метри</a:t>
            </a:r>
            <a:r>
              <a:rPr lang="ru-RU" sz="2800" dirty="0" smtClean="0">
                <a:solidFill>
                  <a:srgbClr val="202124"/>
                </a:solidFill>
                <a:latin typeface="Arial" pitchFamily="34" charset="0"/>
                <a:ea typeface="Calibri" pitchFamily="34" charset="0"/>
                <a:cs typeface="Arial" pitchFamily="34" charset="0"/>
              </a:rPr>
              <a:t> 5 </a:t>
            </a:r>
            <a:r>
              <a:rPr lang="ru-RU" sz="2800" dirty="0" err="1" smtClean="0">
                <a:solidFill>
                  <a:srgbClr val="202124"/>
                </a:solidFill>
                <a:latin typeface="Arial" pitchFamily="34" charset="0"/>
                <a:ea typeface="Calibri" pitchFamily="34" charset="0"/>
                <a:cs typeface="Arial" pitchFamily="34" charset="0"/>
              </a:rPr>
              <a:t>сантиметрів</a:t>
            </a:r>
            <a:r>
              <a:rPr lang="ru-RU" sz="2800" dirty="0" smtClean="0">
                <a:solidFill>
                  <a:srgbClr val="202124"/>
                </a:solidFill>
                <a:latin typeface="Arial" pitchFamily="34" charset="0"/>
                <a:ea typeface="Calibri" pitchFamily="34" charset="0"/>
                <a:cs typeface="Arial" pitchFamily="34" charset="0"/>
              </a:rPr>
              <a:t> (10 </a:t>
            </a:r>
            <a:r>
              <a:rPr lang="ru-RU" sz="2800" dirty="0" err="1" smtClean="0">
                <a:solidFill>
                  <a:srgbClr val="202124"/>
                </a:solidFill>
                <a:latin typeface="Arial" pitchFamily="34" charset="0"/>
                <a:ea typeface="Calibri" pitchFamily="34" charset="0"/>
                <a:cs typeface="Arial" pitchFamily="34" charset="0"/>
              </a:rPr>
              <a:t>футів</a:t>
            </a:r>
            <a:r>
              <a:rPr lang="ru-RU" sz="2800" dirty="0" smtClean="0">
                <a:solidFill>
                  <a:srgbClr val="202124"/>
                </a:solidFill>
                <a:latin typeface="Arial" pitchFamily="34" charset="0"/>
                <a:ea typeface="Calibri" pitchFamily="34" charset="0"/>
                <a:cs typeface="Arial" pitchFamily="34" charset="0"/>
              </a:rPr>
              <a:t>) над </a:t>
            </a:r>
            <a:r>
              <a:rPr lang="ru-RU" sz="2800" dirty="0" err="1" smtClean="0">
                <a:solidFill>
                  <a:srgbClr val="202124"/>
                </a:solidFill>
                <a:latin typeface="Arial" pitchFamily="34" charset="0"/>
                <a:ea typeface="Calibri" pitchFamily="34" charset="0"/>
                <a:cs typeface="Arial" pitchFamily="34" charset="0"/>
              </a:rPr>
              <a:t>майданчиком</a:t>
            </a:r>
            <a:r>
              <a:rPr lang="ru-RU" sz="2800" dirty="0" smtClean="0">
                <a:solidFill>
                  <a:srgbClr val="202124"/>
                </a:solidFill>
                <a:latin typeface="Arial" pitchFamily="34" charset="0"/>
                <a:ea typeface="Calibri" pitchFamily="34" charset="0"/>
                <a:cs typeface="Arial" pitchFamily="34" charset="0"/>
              </a:rPr>
              <a:t>.</a:t>
            </a:r>
            <a:r>
              <a:rPr lang="ru-RU" sz="2800" dirty="0" smtClean="0">
                <a:solidFill>
                  <a:srgbClr val="202124"/>
                </a:solidFill>
                <a:ea typeface="Calibri" pitchFamily="34" charset="0"/>
                <a:cs typeface="Arial" pitchFamily="34" charset="0"/>
              </a:rPr>
              <a:t> </a:t>
            </a:r>
            <a:r>
              <a:rPr lang="ru-RU" sz="2800" b="1" dirty="0" smtClean="0">
                <a:solidFill>
                  <a:srgbClr val="202124"/>
                </a:solidFill>
                <a:latin typeface="Arial" pitchFamily="34" charset="0"/>
                <a:ea typeface="Calibri" pitchFamily="34" charset="0"/>
                <a:cs typeface="Arial" pitchFamily="34" charset="0"/>
              </a:rPr>
              <a:t>Баскетбол </a:t>
            </a:r>
            <a:r>
              <a:rPr lang="ru-RU" sz="2800" b="1" dirty="0" err="1" smtClean="0">
                <a:solidFill>
                  <a:srgbClr val="202124"/>
                </a:solidFill>
                <a:latin typeface="Arial" pitchFamily="34" charset="0"/>
                <a:ea typeface="Calibri" pitchFamily="34" charset="0"/>
                <a:cs typeface="Arial" pitchFamily="34" charset="0"/>
              </a:rPr>
              <a:t>є</a:t>
            </a:r>
            <a:r>
              <a:rPr lang="ru-RU" sz="2800" b="1" dirty="0" smtClean="0">
                <a:solidFill>
                  <a:srgbClr val="202124"/>
                </a:solidFill>
                <a:latin typeface="Arial" pitchFamily="34" charset="0"/>
                <a:ea typeface="Calibri" pitchFamily="34" charset="0"/>
                <a:cs typeface="Arial" pitchFamily="34" charset="0"/>
              </a:rPr>
              <a:t> </a:t>
            </a:r>
            <a:r>
              <a:rPr lang="ru-RU" sz="2800" b="1" dirty="0" err="1" smtClean="0">
                <a:solidFill>
                  <a:srgbClr val="202124"/>
                </a:solidFill>
                <a:latin typeface="Arial" pitchFamily="34" charset="0"/>
                <a:ea typeface="Calibri" pitchFamily="34" charset="0"/>
                <a:cs typeface="Arial" pitchFamily="34" charset="0"/>
              </a:rPr>
              <a:t>олімпійським</a:t>
            </a:r>
            <a:r>
              <a:rPr lang="ru-RU" sz="2800" b="1" dirty="0" smtClean="0">
                <a:solidFill>
                  <a:srgbClr val="202124"/>
                </a:solidFill>
                <a:latin typeface="Arial" pitchFamily="34" charset="0"/>
                <a:ea typeface="Calibri" pitchFamily="34" charset="0"/>
                <a:cs typeface="Arial" pitchFamily="34" charset="0"/>
              </a:rPr>
              <a:t> видом спорту</a:t>
            </a:r>
            <a:r>
              <a:rPr lang="ru-RU" sz="2800" dirty="0" smtClean="0">
                <a:solidFill>
                  <a:srgbClr val="202124"/>
                </a:solidFill>
                <a:latin typeface="Arial" pitchFamily="34" charset="0"/>
                <a:ea typeface="Calibri" pitchFamily="34" charset="0"/>
                <a:cs typeface="Arial" pitchFamily="34" charset="0"/>
              </a:rPr>
              <a:t>.</a:t>
            </a:r>
            <a:r>
              <a:rPr lang="ru-RU" sz="4400" dirty="0" smtClean="0">
                <a:solidFill>
                  <a:schemeClr val="tx1"/>
                </a:solidFill>
                <a:latin typeface="Arial" pitchFamily="34" charset="0"/>
                <a:cs typeface="Arial" pitchFamily="34" charset="0"/>
              </a:rPr>
              <a:t/>
            </a:r>
            <a:br>
              <a:rPr lang="ru-RU" sz="4400" dirty="0" smtClean="0">
                <a:solidFill>
                  <a:schemeClr val="tx1"/>
                </a:solidFill>
                <a:latin typeface="Arial" pitchFamily="34" charset="0"/>
                <a:cs typeface="Arial" pitchFamily="34" charset="0"/>
              </a:rPr>
            </a:br>
            <a:endParaRPr lang="ru-RU" sz="2800" b="1" dirty="0">
              <a:solidFill>
                <a:srgbClr val="002060"/>
              </a:solidFill>
              <a:latin typeface="Times New Roman" pitchFamily="18" charset="0"/>
              <a:cs typeface="Times New Roman" pitchFamily="18" charset="0"/>
            </a:endParaRPr>
          </a:p>
        </p:txBody>
      </p:sp>
      <p:pic>
        <p:nvPicPr>
          <p:cNvPr id="5122" name="Picture 2" descr="http://www.zastavki.com/pictures/originals/2013/Sport__037633_.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3284984"/>
            <a:ext cx="5716825" cy="35730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359435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1000"/>
                                        <p:tgtEl>
                                          <p:spTgt spid="225282"/>
                                        </p:tgtEl>
                                      </p:cBhvr>
                                    </p:animEffect>
                                    <p:anim calcmode="lin" valueType="num">
                                      <p:cBhvr>
                                        <p:cTn id="8" dur="1000" fill="hold"/>
                                        <p:tgtEl>
                                          <p:spTgt spid="225282"/>
                                        </p:tgtEl>
                                        <p:attrNameLst>
                                          <p:attrName>ppt_x</p:attrName>
                                        </p:attrNameLst>
                                      </p:cBhvr>
                                      <p:tavLst>
                                        <p:tav tm="0">
                                          <p:val>
                                            <p:strVal val="#ppt_x"/>
                                          </p:val>
                                        </p:tav>
                                        <p:tav tm="100000">
                                          <p:val>
                                            <p:strVal val="#ppt_x"/>
                                          </p:val>
                                        </p:tav>
                                      </p:tavLst>
                                    </p:anim>
                                    <p:anim calcmode="lin" valueType="num">
                                      <p:cBhvr>
                                        <p:cTn id="9" dur="898" decel="100000" fill="hold"/>
                                        <p:tgtEl>
                                          <p:spTgt spid="2252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2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500034" y="0"/>
            <a:ext cx="8229600" cy="1143000"/>
          </a:xfrm>
        </p:spPr>
        <p:txBody>
          <a:bodyPr/>
          <a:lstStyle/>
          <a:p>
            <a:pPr algn="ctr"/>
            <a:r>
              <a:rPr lang="en-US" sz="5400" b="1" dirty="0" smtClean="0">
                <a:solidFill>
                  <a:srgbClr val="002060"/>
                </a:solidFill>
                <a:latin typeface="Times New Roman" pitchFamily="18" charset="0"/>
                <a:cs typeface="Times New Roman" pitchFamily="18" charset="0"/>
              </a:rPr>
              <a:t>Athletics</a:t>
            </a:r>
            <a:endParaRPr lang="ru-RU" sz="5400" b="1" dirty="0">
              <a:solidFill>
                <a:srgbClr val="002060"/>
              </a:solidFill>
              <a:latin typeface="Times New Roman" pitchFamily="18" charset="0"/>
              <a:cs typeface="Times New Roman" pitchFamily="18" charset="0"/>
            </a:endParaRPr>
          </a:p>
        </p:txBody>
      </p:sp>
      <p:pic>
        <p:nvPicPr>
          <p:cNvPr id="6146" name="Picture 2" descr="http://www.hdwallpapersn.com/wp-content/uploads/2015/05/Athletics-wallpapers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3149588"/>
            <a:ext cx="4944549" cy="3708412"/>
          </a:xfrm>
          <a:prstGeom prst="rect">
            <a:avLst/>
          </a:prstGeom>
          <a:noFill/>
          <a:extLst>
            <a:ext uri="{909E8E84-426E-40DD-AFC4-6F175D3DCCD1}">
              <a14:hiddenFill xmlns="" xmlns:a14="http://schemas.microsoft.com/office/drawing/2010/main">
                <a:solidFill>
                  <a:srgbClr val="FFFFFF"/>
                </a:solidFill>
              </a14:hiddenFill>
            </a:ext>
          </a:extLst>
        </p:spPr>
      </p:pic>
      <p:sp>
        <p:nvSpPr>
          <p:cNvPr id="24577" name="Rectangle 1"/>
          <p:cNvSpPr>
            <a:spLocks noChangeArrowheads="1"/>
          </p:cNvSpPr>
          <p:nvPr/>
        </p:nvSpPr>
        <p:spPr bwMode="auto">
          <a:xfrm>
            <a:off x="0" y="-2817020"/>
            <a:ext cx="9144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endParaRPr lang="ru-RU" sz="2800" dirty="0" smtClean="0"/>
          </a:p>
          <a:p>
            <a:pPr fontAlgn="base">
              <a:spcBef>
                <a:spcPct val="0"/>
              </a:spcBef>
              <a:spcAft>
                <a:spcPct val="0"/>
              </a:spcAft>
            </a:pPr>
            <a:r>
              <a:rPr lang="ru-RU" sz="2400" dirty="0" smtClean="0"/>
              <a:t>Легка́ </a:t>
            </a:r>
            <a:r>
              <a:rPr lang="ru-RU" sz="2400" dirty="0" err="1" smtClean="0"/>
              <a:t>атле́тика</a:t>
            </a:r>
            <a:r>
              <a:rPr lang="ru-RU" sz="2400" dirty="0" smtClean="0"/>
              <a:t> — </a:t>
            </a:r>
            <a:r>
              <a:rPr lang="ru-RU" sz="2400" b="1" dirty="0" err="1" smtClean="0"/>
              <a:t>олімпійський</a:t>
            </a:r>
            <a:r>
              <a:rPr lang="ru-RU" sz="2400" b="1" dirty="0" smtClean="0"/>
              <a:t> вид спорту, </a:t>
            </a:r>
            <a:r>
              <a:rPr lang="ru-RU" sz="2400" b="1" dirty="0" err="1" smtClean="0"/>
              <a:t>який</a:t>
            </a:r>
            <a:r>
              <a:rPr lang="ru-RU" sz="2400" b="1" dirty="0" smtClean="0"/>
              <a:t> </a:t>
            </a:r>
            <a:r>
              <a:rPr lang="ru-RU" sz="2400" b="1" dirty="0" err="1" smtClean="0"/>
              <a:t>об'єднує</a:t>
            </a:r>
            <a:r>
              <a:rPr lang="ru-RU" sz="2400" b="1" dirty="0" smtClean="0"/>
              <a:t> </a:t>
            </a:r>
            <a:r>
              <a:rPr lang="ru-RU" sz="2400" b="1" dirty="0" err="1" smtClean="0"/>
              <a:t>спортивні</a:t>
            </a:r>
            <a:r>
              <a:rPr lang="ru-RU" sz="2400" b="1" dirty="0" smtClean="0"/>
              <a:t> </a:t>
            </a:r>
            <a:r>
              <a:rPr lang="ru-RU" sz="2400" b="1" dirty="0" err="1" smtClean="0"/>
              <a:t>дисципліни</a:t>
            </a:r>
            <a:r>
              <a:rPr lang="ru-RU" sz="2400" b="1" dirty="0" smtClean="0"/>
              <a:t>, </a:t>
            </a:r>
            <a:r>
              <a:rPr lang="ru-RU" sz="2400" b="1" dirty="0" err="1" smtClean="0"/>
              <a:t>що</a:t>
            </a:r>
            <a:r>
              <a:rPr lang="ru-RU" sz="2400" b="1" dirty="0" smtClean="0"/>
              <a:t> </a:t>
            </a:r>
            <a:r>
              <a:rPr lang="ru-RU" sz="2400" b="1" dirty="0" err="1" smtClean="0"/>
              <a:t>включають</a:t>
            </a:r>
            <a:r>
              <a:rPr lang="ru-RU" sz="2400" b="1" dirty="0" smtClean="0"/>
              <a:t> </a:t>
            </a:r>
            <a:r>
              <a:rPr lang="ru-RU" sz="2400" b="1" dirty="0" err="1" smtClean="0"/>
              <a:t>змагання</a:t>
            </a:r>
            <a:r>
              <a:rPr lang="ru-RU" sz="2400" b="1" dirty="0" smtClean="0"/>
              <a:t> </a:t>
            </a:r>
            <a:r>
              <a:rPr lang="ru-RU" sz="2400" b="1" dirty="0" err="1" smtClean="0"/>
              <a:t>з</a:t>
            </a:r>
            <a:r>
              <a:rPr lang="ru-RU" sz="2400" b="1" dirty="0" smtClean="0"/>
              <a:t> </a:t>
            </a:r>
            <a:r>
              <a:rPr lang="ru-RU" sz="2400" b="1" dirty="0" err="1" smtClean="0"/>
              <a:t>бігу</a:t>
            </a:r>
            <a:r>
              <a:rPr lang="ru-RU" sz="2400" b="1" dirty="0" smtClean="0"/>
              <a:t>, </a:t>
            </a:r>
            <a:r>
              <a:rPr lang="ru-RU" sz="2400" b="1" dirty="0" err="1" smtClean="0"/>
              <a:t>стрибків</a:t>
            </a:r>
            <a:r>
              <a:rPr lang="ru-RU" sz="2400" b="1" dirty="0" smtClean="0"/>
              <a:t>, </a:t>
            </a:r>
            <a:r>
              <a:rPr lang="ru-RU" sz="2400" b="1" dirty="0" err="1" smtClean="0"/>
              <a:t>метань</a:t>
            </a:r>
            <a:r>
              <a:rPr lang="ru-RU" sz="2400" b="1" dirty="0" smtClean="0"/>
              <a:t> та </a:t>
            </a:r>
            <a:r>
              <a:rPr lang="ru-RU" sz="2400" b="1" dirty="0" err="1" smtClean="0"/>
              <a:t>спортивної</a:t>
            </a:r>
            <a:r>
              <a:rPr lang="ru-RU" sz="2400" b="1" dirty="0" smtClean="0"/>
              <a:t> </a:t>
            </a:r>
            <a:r>
              <a:rPr lang="ru-RU" sz="2400" b="1" dirty="0" err="1" smtClean="0"/>
              <a:t>ходьби</a:t>
            </a:r>
            <a:r>
              <a:rPr lang="ru-RU" sz="2400" dirty="0" smtClean="0"/>
              <a:t>. </a:t>
            </a:r>
            <a:r>
              <a:rPr lang="ru-RU" sz="2400" dirty="0" err="1" smtClean="0"/>
              <a:t>Найбільш</a:t>
            </a:r>
            <a:r>
              <a:rPr lang="ru-RU" sz="2400" dirty="0" smtClean="0"/>
              <a:t> </a:t>
            </a:r>
            <a:r>
              <a:rPr lang="ru-RU" sz="2400" dirty="0" err="1" smtClean="0"/>
              <a:t>розповсюдженими</a:t>
            </a:r>
            <a:r>
              <a:rPr lang="ru-RU" sz="2400" dirty="0" smtClean="0"/>
              <a:t> видами </a:t>
            </a:r>
            <a:r>
              <a:rPr lang="ru-RU" sz="2400" dirty="0" err="1" smtClean="0"/>
              <a:t>легкої</a:t>
            </a:r>
            <a:r>
              <a:rPr lang="ru-RU" sz="2400" dirty="0" smtClean="0"/>
              <a:t> атлетики </a:t>
            </a:r>
            <a:r>
              <a:rPr lang="ru-RU" sz="2400" dirty="0" err="1" smtClean="0"/>
              <a:t>є</a:t>
            </a:r>
            <a:r>
              <a:rPr lang="ru-RU" sz="2400" dirty="0" smtClean="0"/>
              <a:t> </a:t>
            </a:r>
            <a:r>
              <a:rPr lang="ru-RU" sz="2400" dirty="0" err="1" smtClean="0"/>
              <a:t>бігові</a:t>
            </a:r>
            <a:r>
              <a:rPr lang="ru-RU" sz="2400" dirty="0" smtClean="0"/>
              <a:t> та </a:t>
            </a:r>
            <a:r>
              <a:rPr lang="ru-RU" sz="2400" dirty="0" err="1" smtClean="0"/>
              <a:t>технічні</a:t>
            </a:r>
            <a:r>
              <a:rPr lang="ru-RU" sz="2400" dirty="0" smtClean="0"/>
              <a:t> </a:t>
            </a:r>
            <a:r>
              <a:rPr lang="ru-RU" sz="2400" dirty="0" err="1" smtClean="0"/>
              <a:t>дисципліни</a:t>
            </a:r>
            <a:r>
              <a:rPr lang="ru-RU" sz="2400" dirty="0" smtClean="0"/>
              <a:t> на </a:t>
            </a:r>
            <a:r>
              <a:rPr lang="ru-RU" sz="2400" dirty="0" err="1" smtClean="0"/>
              <a:t>стадіоні</a:t>
            </a:r>
            <a:r>
              <a:rPr lang="ru-RU" sz="2400" dirty="0" smtClean="0"/>
              <a:t>, </a:t>
            </a:r>
            <a:r>
              <a:rPr lang="ru-RU" sz="2400" dirty="0" err="1" smtClean="0"/>
              <a:t>біг</a:t>
            </a:r>
            <a:r>
              <a:rPr lang="ru-RU" sz="2400" dirty="0" smtClean="0"/>
              <a:t> по </a:t>
            </a:r>
            <a:r>
              <a:rPr lang="ru-RU" sz="2400" dirty="0" err="1" smtClean="0"/>
              <a:t>шосе</a:t>
            </a:r>
            <a:r>
              <a:rPr lang="ru-RU" sz="2400" dirty="0" smtClean="0"/>
              <a:t>, </a:t>
            </a:r>
            <a:r>
              <a:rPr lang="ru-RU" sz="2400" dirty="0" err="1" smtClean="0"/>
              <a:t>крос</a:t>
            </a:r>
            <a:r>
              <a:rPr lang="ru-RU" sz="2400" dirty="0" smtClean="0"/>
              <a:t> та спортивна ходьба.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8008799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fade">
                                      <p:cBhvr>
                                        <p:cTn id="7" dur="1000"/>
                                        <p:tgtEl>
                                          <p:spTgt spid="225282"/>
                                        </p:tgtEl>
                                      </p:cBhvr>
                                    </p:animEffect>
                                    <p:anim calcmode="lin" valueType="num">
                                      <p:cBhvr>
                                        <p:cTn id="8" dur="1000" fill="hold"/>
                                        <p:tgtEl>
                                          <p:spTgt spid="225282"/>
                                        </p:tgtEl>
                                        <p:attrNameLst>
                                          <p:attrName>ppt_x</p:attrName>
                                        </p:attrNameLst>
                                      </p:cBhvr>
                                      <p:tavLst>
                                        <p:tav tm="0">
                                          <p:val>
                                            <p:strVal val="#ppt_x"/>
                                          </p:val>
                                        </p:tav>
                                        <p:tav tm="100000">
                                          <p:val>
                                            <p:strVal val="#ppt_x"/>
                                          </p:val>
                                        </p:tav>
                                      </p:tavLst>
                                    </p:anim>
                                    <p:anim calcmode="lin" valueType="num">
                                      <p:cBhvr>
                                        <p:cTn id="9" dur="898" decel="100000" fill="hold"/>
                                        <p:tgtEl>
                                          <p:spTgt spid="2252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28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7858148" cy="3071834"/>
          </a:xfrm>
        </p:spPr>
        <p:txBody>
          <a:bodyPr>
            <a:normAutofit fontScale="90000"/>
          </a:bodyPr>
          <a:lstStyle/>
          <a:p>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8000" dirty="0" smtClean="0">
                <a:solidFill>
                  <a:srgbClr val="002060"/>
                </a:solidFill>
              </a:rPr>
              <a:t>Read the text </a:t>
            </a:r>
            <a:r>
              <a:rPr lang="en-US" dirty="0" smtClean="0"/>
              <a:t/>
            </a:r>
            <a:br>
              <a:rPr lang="en-US" dirty="0" smtClean="0"/>
            </a:br>
            <a:r>
              <a:rPr lang="en-US" dirty="0" smtClean="0"/>
              <a:t>                        </a:t>
            </a:r>
            <a:br>
              <a:rPr lang="en-US" dirty="0" smtClean="0"/>
            </a:br>
            <a:r>
              <a:rPr lang="en-US" sz="5300" dirty="0" smtClean="0">
                <a:solidFill>
                  <a:srgbClr val="002060"/>
                </a:solidFill>
              </a:rPr>
              <a:t>                        “Sports quiz”.</a:t>
            </a:r>
            <a:endParaRPr lang="uk-UA" sz="5300" dirty="0">
              <a:solidFill>
                <a:srgbClr val="002060"/>
              </a:solidFill>
            </a:endParaRPr>
          </a:p>
        </p:txBody>
      </p:sp>
      <p:pic>
        <p:nvPicPr>
          <p:cNvPr id="6147" name="Picture 3" descr="C:\Users\COMP\Desktop\world-cup-2014-mississauga.jpg"/>
          <p:cNvPicPr>
            <a:picLocks noChangeAspect="1" noChangeArrowheads="1"/>
          </p:cNvPicPr>
          <p:nvPr/>
        </p:nvPicPr>
        <p:blipFill>
          <a:blip r:embed="rId2" cstate="print"/>
          <a:srcRect/>
          <a:stretch>
            <a:fillRect/>
          </a:stretch>
        </p:blipFill>
        <p:spPr bwMode="auto">
          <a:xfrm>
            <a:off x="428596" y="4500570"/>
            <a:ext cx="3929090" cy="196454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rPr>
              <a:t>Answer the questions :</a:t>
            </a:r>
            <a:endParaRPr lang="uk-UA" dirty="0">
              <a:solidFill>
                <a:srgbClr val="002060"/>
              </a:solidFill>
            </a:endParaRPr>
          </a:p>
        </p:txBody>
      </p:sp>
      <p:sp>
        <p:nvSpPr>
          <p:cNvPr id="3" name="Содержимое 2"/>
          <p:cNvSpPr>
            <a:spLocks noGrp="1"/>
          </p:cNvSpPr>
          <p:nvPr>
            <p:ph idx="1"/>
          </p:nvPr>
        </p:nvSpPr>
        <p:spPr/>
        <p:txBody>
          <a:bodyPr>
            <a:normAutofit fontScale="92500" lnSpcReduction="20000"/>
          </a:bodyPr>
          <a:lstStyle/>
          <a:p>
            <a:pPr marL="514350" indent="-514350">
              <a:buAutoNum type="arabicPeriod"/>
            </a:pPr>
            <a:r>
              <a:rPr lang="en-US" dirty="0" smtClean="0">
                <a:solidFill>
                  <a:schemeClr val="accent2"/>
                </a:solidFill>
              </a:rPr>
              <a:t>Can you name an American basketball </a:t>
            </a:r>
            <a:r>
              <a:rPr lang="en-US" b="1" i="1" dirty="0" smtClean="0">
                <a:solidFill>
                  <a:schemeClr val="accent2"/>
                </a:solidFill>
              </a:rPr>
              <a:t>player</a:t>
            </a:r>
            <a:r>
              <a:rPr lang="en-US" dirty="0" smtClean="0">
                <a:solidFill>
                  <a:schemeClr val="accent2"/>
                </a:solidFill>
              </a:rPr>
              <a:t>?</a:t>
            </a:r>
          </a:p>
          <a:p>
            <a:pPr marL="514350" indent="-514350">
              <a:buAutoNum type="arabicPeriod"/>
            </a:pPr>
            <a:r>
              <a:rPr lang="en-US" dirty="0" smtClean="0">
                <a:solidFill>
                  <a:schemeClr val="accent2"/>
                </a:solidFill>
              </a:rPr>
              <a:t>Which country are these hockey</a:t>
            </a:r>
            <a:r>
              <a:rPr lang="en-US" b="1" i="1" dirty="0" smtClean="0">
                <a:solidFill>
                  <a:schemeClr val="accent2"/>
                </a:solidFill>
              </a:rPr>
              <a:t> fans </a:t>
            </a:r>
            <a:r>
              <a:rPr lang="en-US" dirty="0" smtClean="0">
                <a:solidFill>
                  <a:schemeClr val="accent2"/>
                </a:solidFill>
              </a:rPr>
              <a:t>from?</a:t>
            </a:r>
          </a:p>
          <a:p>
            <a:pPr marL="514350" indent="-514350">
              <a:buAutoNum type="arabicPeriod"/>
            </a:pPr>
            <a:r>
              <a:rPr lang="en-US" dirty="0" smtClean="0">
                <a:solidFill>
                  <a:schemeClr val="accent2"/>
                </a:solidFill>
              </a:rPr>
              <a:t>What is the longest event in an athletics </a:t>
            </a:r>
            <a:r>
              <a:rPr lang="en-US" b="1" i="1" dirty="0" smtClean="0">
                <a:solidFill>
                  <a:schemeClr val="accent2"/>
                </a:solidFill>
              </a:rPr>
              <a:t>competition</a:t>
            </a:r>
            <a:r>
              <a:rPr lang="en-US" dirty="0" smtClean="0">
                <a:solidFill>
                  <a:schemeClr val="accent2"/>
                </a:solidFill>
              </a:rPr>
              <a:t>?</a:t>
            </a:r>
          </a:p>
          <a:p>
            <a:pPr marL="514350" indent="-514350">
              <a:buAutoNum type="arabicPeriod"/>
            </a:pPr>
            <a:r>
              <a:rPr lang="en-US" dirty="0" smtClean="0">
                <a:solidFill>
                  <a:schemeClr val="accent2"/>
                </a:solidFill>
              </a:rPr>
              <a:t>What`s  the most famous cycling </a:t>
            </a:r>
            <a:r>
              <a:rPr lang="en-US" b="1" i="1" dirty="0" smtClean="0">
                <a:solidFill>
                  <a:schemeClr val="accent2"/>
                </a:solidFill>
              </a:rPr>
              <a:t>race</a:t>
            </a:r>
            <a:r>
              <a:rPr lang="en-US" dirty="0" smtClean="0">
                <a:solidFill>
                  <a:schemeClr val="accent2"/>
                </a:solidFill>
              </a:rPr>
              <a:t> in the world?</a:t>
            </a:r>
          </a:p>
          <a:p>
            <a:pPr marL="514350" indent="-514350">
              <a:buAutoNum type="arabicPeriod"/>
            </a:pPr>
            <a:r>
              <a:rPr lang="en-US" dirty="0" smtClean="0">
                <a:solidFill>
                  <a:schemeClr val="accent2"/>
                </a:solidFill>
              </a:rPr>
              <a:t>In which city is the biggest football </a:t>
            </a:r>
            <a:r>
              <a:rPr lang="en-US" b="1" i="1" dirty="0" smtClean="0">
                <a:solidFill>
                  <a:schemeClr val="accent2"/>
                </a:solidFill>
              </a:rPr>
              <a:t>stadium</a:t>
            </a:r>
            <a:r>
              <a:rPr lang="en-US" dirty="0" smtClean="0">
                <a:solidFill>
                  <a:schemeClr val="accent2"/>
                </a:solidFill>
              </a:rPr>
              <a:t> in Europe?</a:t>
            </a:r>
          </a:p>
          <a:p>
            <a:pPr marL="514350" indent="-514350">
              <a:buAutoNum type="arabicPeriod"/>
            </a:pPr>
            <a:r>
              <a:rPr lang="en-US" dirty="0" smtClean="0">
                <a:solidFill>
                  <a:schemeClr val="accent2"/>
                </a:solidFill>
              </a:rPr>
              <a:t>Here`s  a judo </a:t>
            </a:r>
            <a:r>
              <a:rPr lang="en-US" b="1" i="1" dirty="0" smtClean="0">
                <a:solidFill>
                  <a:schemeClr val="accent2"/>
                </a:solidFill>
              </a:rPr>
              <a:t>champion</a:t>
            </a:r>
            <a:r>
              <a:rPr lang="en-US" dirty="0" smtClean="0">
                <a:solidFill>
                  <a:schemeClr val="accent2"/>
                </a:solidFill>
              </a:rPr>
              <a:t>. Which country is this sport from?</a:t>
            </a:r>
          </a:p>
          <a:p>
            <a:pPr marL="514350" indent="-514350">
              <a:buAutoNum type="arabicPeriod"/>
            </a:pPr>
            <a:r>
              <a:rPr lang="en-US" dirty="0" smtClean="0">
                <a:solidFill>
                  <a:schemeClr val="accent2"/>
                </a:solidFill>
              </a:rPr>
              <a:t>Which of these is the correct size for a golf </a:t>
            </a:r>
            <a:r>
              <a:rPr lang="en-US" b="1" i="1" dirty="0" smtClean="0">
                <a:solidFill>
                  <a:schemeClr val="accent2"/>
                </a:solidFill>
              </a:rPr>
              <a:t>ball</a:t>
            </a:r>
            <a:r>
              <a:rPr lang="en-US" dirty="0" smtClean="0">
                <a:solidFill>
                  <a:schemeClr val="accent2"/>
                </a:solidFill>
              </a:rPr>
              <a:t>: a, b, c?</a:t>
            </a:r>
          </a:p>
          <a:p>
            <a:pPr marL="514350" indent="-514350" algn="ctr">
              <a:buNone/>
            </a:pPr>
            <a:r>
              <a:rPr lang="en-US" dirty="0" smtClean="0">
                <a:solidFill>
                  <a:schemeClr val="accent2"/>
                </a:solidFill>
              </a:rPr>
              <a:t>        a) 19 mm     b) 41,1 mm     c) 57,5 mm</a:t>
            </a:r>
          </a:p>
          <a:p>
            <a:pPr marL="514350" indent="-514350">
              <a:buAutoNum type="arabicPeriod" startAt="8"/>
            </a:pPr>
            <a:r>
              <a:rPr lang="en-US" dirty="0" smtClean="0">
                <a:solidFill>
                  <a:schemeClr val="accent2"/>
                </a:solidFill>
              </a:rPr>
              <a:t>How many players are there in a doubles tennis </a:t>
            </a:r>
            <a:r>
              <a:rPr lang="en-US" b="1" i="1" dirty="0" smtClean="0">
                <a:solidFill>
                  <a:schemeClr val="accent2"/>
                </a:solidFill>
              </a:rPr>
              <a:t>match</a:t>
            </a:r>
            <a:r>
              <a:rPr lang="en-US" dirty="0" smtClean="0">
                <a:solidFill>
                  <a:schemeClr val="accent2"/>
                </a:solidFill>
              </a:rPr>
              <a:t>?</a:t>
            </a:r>
          </a:p>
          <a:p>
            <a:pPr marL="514350" indent="-514350">
              <a:buAutoNum type="arabicPeriod" startAt="8"/>
            </a:pPr>
            <a:r>
              <a:rPr lang="en-US" dirty="0" smtClean="0">
                <a:solidFill>
                  <a:schemeClr val="accent2"/>
                </a:solidFill>
              </a:rPr>
              <a:t>How long is an </a:t>
            </a:r>
            <a:r>
              <a:rPr lang="en-US" b="1" i="1" dirty="0" smtClean="0">
                <a:solidFill>
                  <a:schemeClr val="accent2"/>
                </a:solidFill>
              </a:rPr>
              <a:t>Olympic</a:t>
            </a:r>
            <a:r>
              <a:rPr lang="en-US" dirty="0" smtClean="0">
                <a:solidFill>
                  <a:schemeClr val="accent2"/>
                </a:solidFill>
              </a:rPr>
              <a:t> swimming pool?</a:t>
            </a:r>
          </a:p>
          <a:p>
            <a:pPr marL="514350" indent="-514350">
              <a:buAutoNum type="arabicPeriod" startAt="8"/>
            </a:pPr>
            <a:r>
              <a:rPr lang="en-US" dirty="0" smtClean="0">
                <a:solidFill>
                  <a:schemeClr val="accent2"/>
                </a:solidFill>
              </a:rPr>
              <a:t>How many players are there in a beach </a:t>
            </a:r>
            <a:r>
              <a:rPr lang="en-US" dirty="0" err="1" smtClean="0">
                <a:solidFill>
                  <a:schemeClr val="accent2"/>
                </a:solidFill>
              </a:rPr>
              <a:t>volleball</a:t>
            </a:r>
            <a:r>
              <a:rPr lang="en-US" b="1" i="1" dirty="0" smtClean="0">
                <a:solidFill>
                  <a:schemeClr val="accent2"/>
                </a:solidFill>
              </a:rPr>
              <a:t> team</a:t>
            </a:r>
            <a:r>
              <a:rPr lang="en-US" dirty="0" smtClean="0">
                <a:solidFill>
                  <a:schemeClr val="accent2"/>
                </a:solidFill>
              </a:rPr>
              <a:t>?</a:t>
            </a:r>
          </a:p>
          <a:p>
            <a:pPr marL="514350" indent="-514350">
              <a:buAutoNum type="arabicPeriod" startAt="8"/>
            </a:pPr>
            <a:endParaRPr lang="en-US" dirty="0" smtClean="0">
              <a:solidFill>
                <a:schemeClr val="accent2"/>
              </a:solidFill>
            </a:endParaRPr>
          </a:p>
          <a:p>
            <a:pPr marL="514350" indent="-514350">
              <a:buAutoNum type="arabicPeriod" startAt="8"/>
            </a:pPr>
            <a:endParaRPr lang="en-US" dirty="0" smtClean="0">
              <a:solidFill>
                <a:schemeClr val="accent2"/>
              </a:solidFill>
            </a:endParaRPr>
          </a:p>
          <a:p>
            <a:pPr marL="514350" indent="-514350">
              <a:buAutoNum type="arabicPeriod" startAt="8"/>
            </a:pPr>
            <a:endParaRPr lang="en-US" dirty="0" smtClean="0">
              <a:solidFill>
                <a:schemeClr val="accent2"/>
              </a:solidFill>
            </a:endParaRPr>
          </a:p>
          <a:p>
            <a:pPr marL="514350" indent="-514350">
              <a:buAutoNum type="arabicPeriod" startAt="8"/>
            </a:pPr>
            <a:endParaRPr lang="en-US" dirty="0" smtClean="0">
              <a:solidFill>
                <a:schemeClr val="accent2"/>
              </a:solidFill>
            </a:endParaRPr>
          </a:p>
          <a:p>
            <a:pPr marL="514350" indent="-514350">
              <a:buAutoNum type="arabicPeriod" startAt="8"/>
            </a:pPr>
            <a:endParaRPr lang="en-US" dirty="0" smtClean="0">
              <a:solidFill>
                <a:schemeClr val="accent2"/>
              </a:solidFill>
            </a:endParaRPr>
          </a:p>
          <a:p>
            <a:pPr marL="514350" indent="-514350">
              <a:buAutoNum type="arabicPeriod" startAt="8"/>
            </a:pPr>
            <a:endParaRPr lang="en-US" dirty="0" smtClean="0">
              <a:solidFill>
                <a:schemeClr val="accent2"/>
              </a:solidFill>
            </a:endParaRPr>
          </a:p>
          <a:p>
            <a:pPr marL="514350" indent="-514350">
              <a:buAutoNum type="arabicPeriod"/>
            </a:pPr>
            <a:endParaRPr lang="uk-UA" dirty="0">
              <a:solidFill>
                <a:schemeClr val="accent2"/>
              </a:solidFill>
            </a:endParaRPr>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dirty="0" smtClean="0"/>
              <a:t>Who is this?</a:t>
            </a:r>
            <a:endParaRPr lang="ru-RU" sz="6000" dirty="0"/>
          </a:p>
        </p:txBody>
      </p:sp>
      <p:sp>
        <p:nvSpPr>
          <p:cNvPr id="3" name="Содержимое 2"/>
          <p:cNvSpPr>
            <a:spLocks noGrp="1"/>
          </p:cNvSpPr>
          <p:nvPr>
            <p:ph idx="1"/>
          </p:nvPr>
        </p:nvSpPr>
        <p:spPr/>
        <p:txBody>
          <a:bodyPr>
            <a:normAutofit/>
          </a:bodyPr>
          <a:lstStyle/>
          <a:p>
            <a:pPr algn="ctr"/>
            <a:r>
              <a:rPr lang="en-US" sz="4000" dirty="0" smtClean="0"/>
              <a:t>This is … </a:t>
            </a:r>
            <a:r>
              <a:rPr lang="en-US" sz="4000" dirty="0" err="1" smtClean="0"/>
              <a:t>He/She</a:t>
            </a:r>
            <a:r>
              <a:rPr lang="en-US" sz="4000" dirty="0" smtClean="0"/>
              <a:t> is famous…</a:t>
            </a:r>
            <a:endParaRPr lang="ru-RU" sz="4000" dirty="0"/>
          </a:p>
        </p:txBody>
      </p:sp>
      <p:pic>
        <p:nvPicPr>
          <p:cNvPr id="4" name="Picture 5" descr="C:\Users\COMP\Desktop\slide1-image-tablet.png"/>
          <p:cNvPicPr>
            <a:picLocks noChangeAspect="1" noChangeArrowheads="1"/>
          </p:cNvPicPr>
          <p:nvPr/>
        </p:nvPicPr>
        <p:blipFill>
          <a:blip r:embed="rId2" cstate="print"/>
          <a:srcRect/>
          <a:stretch>
            <a:fillRect/>
          </a:stretch>
        </p:blipFill>
        <p:spPr bwMode="auto">
          <a:xfrm>
            <a:off x="428596" y="4286256"/>
            <a:ext cx="8191500" cy="2381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book\Desktop\p1_shevchenko_1003.jpg"/>
          <p:cNvPicPr>
            <a:picLocks noChangeAspect="1" noChangeArrowheads="1"/>
          </p:cNvPicPr>
          <p:nvPr/>
        </p:nvPicPr>
        <p:blipFill>
          <a:blip r:embed="rId3" cstate="print"/>
          <a:srcRect/>
          <a:stretch>
            <a:fillRect/>
          </a:stretch>
        </p:blipFill>
        <p:spPr bwMode="auto">
          <a:xfrm>
            <a:off x="2500298" y="928670"/>
            <a:ext cx="3907606" cy="534039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book\Desktop\kloch_27_10_8.jpg"/>
          <p:cNvPicPr>
            <a:picLocks noChangeAspect="1" noChangeArrowheads="1"/>
          </p:cNvPicPr>
          <p:nvPr/>
        </p:nvPicPr>
        <p:blipFill>
          <a:blip r:embed="rId2" cstate="print"/>
          <a:srcRect/>
          <a:stretch>
            <a:fillRect/>
          </a:stretch>
        </p:blipFill>
        <p:spPr bwMode="auto">
          <a:xfrm>
            <a:off x="2571736" y="1142984"/>
            <a:ext cx="4000528" cy="453941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book\Desktop\klitschko-brothers.jpg"/>
          <p:cNvPicPr>
            <a:picLocks noChangeAspect="1" noChangeArrowheads="1"/>
          </p:cNvPicPr>
          <p:nvPr/>
        </p:nvPicPr>
        <p:blipFill>
          <a:blip r:embed="rId2" cstate="print"/>
          <a:srcRect/>
          <a:stretch>
            <a:fillRect/>
          </a:stretch>
        </p:blipFill>
        <p:spPr bwMode="auto">
          <a:xfrm>
            <a:off x="1928794" y="1285860"/>
            <a:ext cx="5329624" cy="421484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myshared.ru/837649/slide_5.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796" b="10328"/>
          <a:stretch/>
        </p:blipFill>
        <p:spPr bwMode="auto">
          <a:xfrm>
            <a:off x="0" y="980728"/>
            <a:ext cx="9144000" cy="602651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book\Desktop\tumblr_lwbxuhC4NN1qfz5m1o1_400.jpg"/>
          <p:cNvPicPr>
            <a:picLocks noChangeAspect="1" noChangeArrowheads="1"/>
          </p:cNvPicPr>
          <p:nvPr/>
        </p:nvPicPr>
        <p:blipFill>
          <a:blip r:embed="rId2" cstate="print"/>
          <a:srcRect/>
          <a:stretch>
            <a:fillRect/>
          </a:stretch>
        </p:blipFill>
        <p:spPr bwMode="auto">
          <a:xfrm>
            <a:off x="2571736" y="1071546"/>
            <a:ext cx="4071966" cy="510591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book\Desktop\BUBKA_Sergey.jpg"/>
          <p:cNvPicPr>
            <a:picLocks noChangeAspect="1" noChangeArrowheads="1"/>
          </p:cNvPicPr>
          <p:nvPr/>
        </p:nvPicPr>
        <p:blipFill>
          <a:blip r:embed="rId2" cstate="print"/>
          <a:srcRect/>
          <a:stretch>
            <a:fillRect/>
          </a:stretch>
        </p:blipFill>
        <p:spPr bwMode="auto">
          <a:xfrm>
            <a:off x="2428860" y="1142984"/>
            <a:ext cx="3933353" cy="519573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book\Desktop\12735575.jpg"/>
          <p:cNvPicPr>
            <a:picLocks noChangeAspect="1" noChangeArrowheads="1"/>
          </p:cNvPicPr>
          <p:nvPr/>
        </p:nvPicPr>
        <p:blipFill>
          <a:blip r:embed="rId2" cstate="print"/>
          <a:srcRect/>
          <a:stretch>
            <a:fillRect/>
          </a:stretch>
        </p:blipFill>
        <p:spPr bwMode="auto">
          <a:xfrm>
            <a:off x="2285984" y="1214422"/>
            <a:ext cx="4314825" cy="48577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468" y="544031"/>
            <a:ext cx="8208912" cy="1938992"/>
          </a:xfrm>
          <a:prstGeom prst="rect">
            <a:avLst/>
          </a:prstGeom>
          <a:solidFill>
            <a:schemeClr val="accent2"/>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famous </a:t>
            </a:r>
            <a:r>
              <a:rPr lang="en-US" sz="4000" b="1" cap="all" dirty="0" err="1"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sportsmens</a:t>
            </a:r>
            <a:r>
              <a:rPr lang="en-US" sz="40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of the world do you know?</a:t>
            </a:r>
            <a:endParaRPr lang="en-GB" sz="40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http://www.dek-ddtu.dp.ua/img/sport/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3578" y="3140968"/>
            <a:ext cx="5648692" cy="28834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en-US" sz="5400" b="1" dirty="0" smtClean="0">
                <a:solidFill>
                  <a:srgbClr val="002060"/>
                </a:solidFill>
              </a:rPr>
              <a:t>Muhammad Ali </a:t>
            </a:r>
            <a:endParaRPr lang="ru-RU" sz="5400" b="1" dirty="0" smtClean="0">
              <a:solidFill>
                <a:srgbClr val="002060"/>
              </a:solidFill>
            </a:endParaRPr>
          </a:p>
        </p:txBody>
      </p:sp>
      <p:pic>
        <p:nvPicPr>
          <p:cNvPr id="24579" name="Содержимое 3" descr="http://sportsmeny.org/wp-content/uploads/2011/08/post-17458-1237433275.jpg"/>
          <p:cNvPicPr>
            <a:picLocks noGrp="1"/>
          </p:cNvPicPr>
          <p:nvPr>
            <p:ph idx="1"/>
          </p:nvPr>
        </p:nvPicPr>
        <p:blipFill>
          <a:blip r:embed="rId2" cstate="print"/>
          <a:srcRect/>
          <a:stretch>
            <a:fillRect/>
          </a:stretch>
        </p:blipFill>
        <p:spPr>
          <a:xfrm>
            <a:off x="2943225" y="2452688"/>
            <a:ext cx="3257550" cy="3352800"/>
          </a:xfrm>
        </p:spPr>
      </p:pic>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en-US" sz="5400" b="1" dirty="0" smtClean="0">
                <a:solidFill>
                  <a:srgbClr val="002060"/>
                </a:solidFill>
              </a:rPr>
              <a:t>Pele </a:t>
            </a:r>
            <a:endParaRPr lang="ru-RU" sz="5400" b="1" dirty="0" smtClean="0">
              <a:solidFill>
                <a:srgbClr val="002060"/>
              </a:solidFill>
            </a:endParaRPr>
          </a:p>
        </p:txBody>
      </p:sp>
      <p:pic>
        <p:nvPicPr>
          <p:cNvPr id="25603" name="Содержимое 3" descr="http://sportsmeny.org/wp-content/uploads/2011/08/233617.jpg"/>
          <p:cNvPicPr>
            <a:picLocks noGrp="1"/>
          </p:cNvPicPr>
          <p:nvPr>
            <p:ph idx="1"/>
          </p:nvPr>
        </p:nvPicPr>
        <p:blipFill>
          <a:blip r:embed="rId2" cstate="print"/>
          <a:srcRect/>
          <a:stretch>
            <a:fillRect/>
          </a:stretch>
        </p:blipFill>
        <p:spPr>
          <a:xfrm>
            <a:off x="1143000" y="1828800"/>
            <a:ext cx="7010400" cy="4800600"/>
          </a:xfrm>
        </p:spPr>
      </p:pic>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357158" y="0"/>
            <a:ext cx="8229600" cy="1143000"/>
          </a:xfrm>
        </p:spPr>
        <p:txBody>
          <a:bodyPr/>
          <a:lstStyle/>
          <a:p>
            <a:r>
              <a:rPr lang="en-US" sz="5400" b="1" dirty="0" smtClean="0">
                <a:solidFill>
                  <a:srgbClr val="002060"/>
                </a:solidFill>
              </a:rPr>
              <a:t>Michael  Schumacher   </a:t>
            </a:r>
            <a:endParaRPr lang="ru-RU" sz="5400" b="1" dirty="0" smtClean="0">
              <a:solidFill>
                <a:srgbClr val="002060"/>
              </a:solidFill>
            </a:endParaRPr>
          </a:p>
        </p:txBody>
      </p:sp>
      <p:pic>
        <p:nvPicPr>
          <p:cNvPr id="26627" name="Содержимое 3" descr="http://sportsmeny.org/wp-content/uploads/2011/08/schum.jpg"/>
          <p:cNvPicPr>
            <a:picLocks noGrp="1"/>
          </p:cNvPicPr>
          <p:nvPr>
            <p:ph idx="1"/>
          </p:nvPr>
        </p:nvPicPr>
        <p:blipFill>
          <a:blip r:embed="rId2" cstate="print"/>
          <a:srcRect/>
          <a:stretch>
            <a:fillRect/>
          </a:stretch>
        </p:blipFill>
        <p:spPr>
          <a:xfrm>
            <a:off x="2133600" y="1143000"/>
            <a:ext cx="4648200" cy="5486400"/>
          </a:xfrm>
        </p:spPr>
      </p:pic>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lang="en-US" sz="5400" b="1" dirty="0" smtClean="0">
                <a:solidFill>
                  <a:srgbClr val="002060"/>
                </a:solidFill>
              </a:rPr>
              <a:t>Andre Agassi</a:t>
            </a:r>
            <a:endParaRPr lang="ru-RU" sz="5400" b="1" dirty="0" smtClean="0">
              <a:solidFill>
                <a:srgbClr val="002060"/>
              </a:solidFill>
            </a:endParaRPr>
          </a:p>
        </p:txBody>
      </p:sp>
      <p:pic>
        <p:nvPicPr>
          <p:cNvPr id="28675" name="Содержимое 3" descr="http://sportsmeny.org/wp-content/uploads/2011/08/Agassi1109a.jpg"/>
          <p:cNvPicPr>
            <a:picLocks noGrp="1"/>
          </p:cNvPicPr>
          <p:nvPr>
            <p:ph idx="1"/>
          </p:nvPr>
        </p:nvPicPr>
        <p:blipFill>
          <a:blip r:embed="rId2" cstate="print"/>
          <a:srcRect/>
          <a:stretch>
            <a:fillRect/>
          </a:stretch>
        </p:blipFill>
        <p:spPr>
          <a:xfrm>
            <a:off x="2857500" y="1985963"/>
            <a:ext cx="3429000" cy="4286250"/>
          </a:xfrm>
        </p:spPr>
      </p:pic>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000240"/>
            <a:ext cx="8143932" cy="3786214"/>
          </a:xfrm>
        </p:spPr>
        <p:txBody>
          <a:bodyPr>
            <a:noAutofit/>
          </a:bodyPr>
          <a:lstStyle/>
          <a:p>
            <a:pPr algn="ctr"/>
            <a:r>
              <a:rPr lang="en-US" sz="6600" dirty="0" smtClean="0"/>
              <a:t/>
            </a:r>
            <a:br>
              <a:rPr lang="en-US" sz="6600" dirty="0" smtClean="0"/>
            </a:br>
            <a:r>
              <a:rPr lang="en-US" sz="6600" dirty="0" smtClean="0"/>
              <a:t/>
            </a:r>
            <a:br>
              <a:rPr lang="en-US" sz="6600" dirty="0" smtClean="0"/>
            </a:br>
            <a:r>
              <a:rPr lang="en-US" sz="6600" dirty="0" smtClean="0"/>
              <a:t/>
            </a:r>
            <a:br>
              <a:rPr lang="en-US" sz="6600" dirty="0" smtClean="0"/>
            </a:br>
            <a:r>
              <a:rPr lang="en-US" sz="6600" dirty="0" smtClean="0"/>
              <a:t/>
            </a:r>
            <a:br>
              <a:rPr lang="en-US" sz="6600" dirty="0" smtClean="0"/>
            </a:br>
            <a:r>
              <a:rPr lang="en-US" sz="6600" dirty="0" smtClean="0">
                <a:latin typeface="Times New Roman" pitchFamily="18" charset="0"/>
                <a:cs typeface="Times New Roman" pitchFamily="18" charset="0"/>
              </a:rPr>
              <a:t/>
            </a:r>
            <a:br>
              <a:rPr lang="en-US" sz="6600" dirty="0" smtClean="0">
                <a:latin typeface="Times New Roman" pitchFamily="18" charset="0"/>
                <a:cs typeface="Times New Roman" pitchFamily="18" charset="0"/>
              </a:rPr>
            </a:br>
            <a:r>
              <a:rPr lang="en-US" sz="6600" dirty="0" smtClean="0">
                <a:latin typeface="Times New Roman" pitchFamily="18" charset="0"/>
                <a:cs typeface="Times New Roman" pitchFamily="18" charset="0"/>
              </a:rPr>
              <a:t>Imagine your </a:t>
            </a:r>
            <a:r>
              <a:rPr lang="en-US" sz="6600" dirty="0" err="1" smtClean="0">
                <a:latin typeface="Times New Roman" pitchFamily="18" charset="0"/>
                <a:cs typeface="Times New Roman" pitchFamily="18" charset="0"/>
              </a:rPr>
              <a:t>favourite</a:t>
            </a:r>
            <a:r>
              <a:rPr lang="en-US" sz="6600" dirty="0" smtClean="0">
                <a:latin typeface="Times New Roman" pitchFamily="18" charset="0"/>
                <a:cs typeface="Times New Roman" pitchFamily="18" charset="0"/>
              </a:rPr>
              <a:t> sportsman is giving an interview to a journalist.</a:t>
            </a:r>
            <a:endParaRPr lang="uk-UA" sz="66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ontrol.eveningkiev.com/static/images/previews/3/3051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340768"/>
            <a:ext cx="8424936"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8995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COMP\Desktop\2(79).jpg"/>
          <p:cNvPicPr>
            <a:picLocks noChangeAspect="1" noChangeArrowheads="1"/>
          </p:cNvPicPr>
          <p:nvPr/>
        </p:nvPicPr>
        <p:blipFill>
          <a:blip r:embed="rId2" cstate="print"/>
          <a:srcRect/>
          <a:stretch>
            <a:fillRect/>
          </a:stretch>
        </p:blipFill>
        <p:spPr bwMode="auto">
          <a:xfrm>
            <a:off x="1428728" y="1071546"/>
            <a:ext cx="6761734" cy="507130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fontScale="92500" lnSpcReduction="20000"/>
          </a:bodyPr>
          <a:lstStyle/>
          <a:p>
            <a:pPr>
              <a:buNone/>
            </a:pPr>
            <a:r>
              <a:rPr lang="en-US" dirty="0" smtClean="0">
                <a:solidFill>
                  <a:srgbClr val="002060"/>
                </a:solidFill>
              </a:rPr>
              <a:t>A: _______________________?</a:t>
            </a:r>
          </a:p>
          <a:p>
            <a:pPr>
              <a:buNone/>
            </a:pPr>
            <a:r>
              <a:rPr lang="en-US" dirty="0" smtClean="0">
                <a:solidFill>
                  <a:srgbClr val="002060"/>
                </a:solidFill>
              </a:rPr>
              <a:t>B: I am Andriy Shevchenko.</a:t>
            </a:r>
          </a:p>
          <a:p>
            <a:pPr>
              <a:buNone/>
            </a:pPr>
            <a:endParaRPr lang="en-US" dirty="0" smtClean="0">
              <a:solidFill>
                <a:srgbClr val="002060"/>
              </a:solidFill>
            </a:endParaRPr>
          </a:p>
          <a:p>
            <a:pPr>
              <a:buNone/>
            </a:pPr>
            <a:r>
              <a:rPr lang="en-US" dirty="0" smtClean="0">
                <a:solidFill>
                  <a:srgbClr val="002060"/>
                </a:solidFill>
              </a:rPr>
              <a:t>A: _______________________?</a:t>
            </a:r>
          </a:p>
          <a:p>
            <a:pPr>
              <a:buNone/>
            </a:pPr>
            <a:r>
              <a:rPr lang="en-US" dirty="0" smtClean="0">
                <a:solidFill>
                  <a:srgbClr val="002060"/>
                </a:solidFill>
              </a:rPr>
              <a:t>B: I am forty years old.</a:t>
            </a:r>
          </a:p>
          <a:p>
            <a:pPr>
              <a:buNone/>
            </a:pPr>
            <a:endParaRPr lang="en-US" dirty="0" smtClean="0">
              <a:solidFill>
                <a:srgbClr val="002060"/>
              </a:solidFill>
            </a:endParaRPr>
          </a:p>
          <a:p>
            <a:pPr>
              <a:buNone/>
            </a:pPr>
            <a:r>
              <a:rPr lang="en-US" dirty="0" smtClean="0">
                <a:solidFill>
                  <a:srgbClr val="002060"/>
                </a:solidFill>
              </a:rPr>
              <a:t>A:________________________?</a:t>
            </a:r>
          </a:p>
          <a:p>
            <a:pPr>
              <a:buNone/>
            </a:pPr>
            <a:r>
              <a:rPr lang="en-US" dirty="0" smtClean="0">
                <a:solidFill>
                  <a:srgbClr val="002060"/>
                </a:solidFill>
              </a:rPr>
              <a:t>B: I live in Kyiv.</a:t>
            </a:r>
          </a:p>
          <a:p>
            <a:pPr>
              <a:buNone/>
            </a:pPr>
            <a:endParaRPr lang="en-US" dirty="0" smtClean="0">
              <a:solidFill>
                <a:srgbClr val="002060"/>
              </a:solidFill>
            </a:endParaRPr>
          </a:p>
          <a:p>
            <a:pPr>
              <a:buNone/>
            </a:pPr>
            <a:r>
              <a:rPr lang="en-US" dirty="0" smtClean="0">
                <a:solidFill>
                  <a:srgbClr val="002060"/>
                </a:solidFill>
              </a:rPr>
              <a:t>A:________________________?</a:t>
            </a:r>
          </a:p>
          <a:p>
            <a:pPr>
              <a:buNone/>
            </a:pPr>
            <a:r>
              <a:rPr lang="en-US" dirty="0" smtClean="0">
                <a:solidFill>
                  <a:srgbClr val="002060"/>
                </a:solidFill>
              </a:rPr>
              <a:t>B: I am a footballer.</a:t>
            </a:r>
          </a:p>
          <a:p>
            <a:pPr>
              <a:buNone/>
            </a:pPr>
            <a:endParaRPr lang="en-US" dirty="0" smtClean="0">
              <a:solidFill>
                <a:srgbClr val="002060"/>
              </a:solidFill>
            </a:endParaRPr>
          </a:p>
          <a:p>
            <a:pPr>
              <a:buNone/>
            </a:pPr>
            <a:r>
              <a:rPr lang="en-US" dirty="0" smtClean="0">
                <a:solidFill>
                  <a:srgbClr val="002060"/>
                </a:solidFill>
              </a:rPr>
              <a:t>A</a:t>
            </a:r>
            <a:r>
              <a:rPr lang="en-US" dirty="0">
                <a:solidFill>
                  <a:srgbClr val="002060"/>
                </a:solidFill>
              </a:rPr>
              <a:t>:_______________________?</a:t>
            </a:r>
          </a:p>
          <a:p>
            <a:pPr>
              <a:buNone/>
            </a:pPr>
            <a:r>
              <a:rPr lang="en-US" dirty="0">
                <a:solidFill>
                  <a:srgbClr val="002060"/>
                </a:solidFill>
              </a:rPr>
              <a:t>B: Yes ,I played for Ukrainian club “Dynamo”.</a:t>
            </a:r>
          </a:p>
          <a:p>
            <a:pPr>
              <a:buNone/>
            </a:pPr>
            <a:endParaRPr lang="en-US" dirty="0" smtClean="0">
              <a:solidFill>
                <a:srgbClr val="002060"/>
              </a:solidFill>
            </a:endParaRPr>
          </a:p>
          <a:p>
            <a:pPr>
              <a:buNone/>
            </a:pPr>
            <a:endParaRPr lang="en-US" dirty="0" smtClean="0">
              <a:solidFill>
                <a:srgbClr val="002060"/>
              </a:solidFill>
            </a:endParaRPr>
          </a:p>
          <a:p>
            <a:pPr>
              <a:buNone/>
            </a:pPr>
            <a:endParaRPr lang="uk-UA" dirty="0">
              <a:solidFill>
                <a:srgbClr val="002060"/>
              </a:solidFill>
            </a:endParaRPr>
          </a:p>
        </p:txBody>
      </p:sp>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764704"/>
            <a:ext cx="8229600" cy="5610244"/>
          </a:xfrm>
        </p:spPr>
        <p:txBody>
          <a:bodyPr>
            <a:normAutofit fontScale="92500" lnSpcReduction="20000"/>
          </a:bodyPr>
          <a:lstStyle/>
          <a:p>
            <a:pPr>
              <a:buNone/>
            </a:pPr>
            <a:r>
              <a:rPr lang="en-US" dirty="0" smtClean="0">
                <a:solidFill>
                  <a:srgbClr val="002060"/>
                </a:solidFill>
              </a:rPr>
              <a:t>A:_______________________?</a:t>
            </a:r>
          </a:p>
          <a:p>
            <a:pPr>
              <a:buNone/>
            </a:pPr>
            <a:r>
              <a:rPr lang="en-US" dirty="0" smtClean="0">
                <a:solidFill>
                  <a:srgbClr val="002060"/>
                </a:solidFill>
              </a:rPr>
              <a:t>B: Yes, I was a football striker at club “Dynamo”.</a:t>
            </a:r>
          </a:p>
          <a:p>
            <a:pPr>
              <a:buNone/>
            </a:pPr>
            <a:endParaRPr lang="en-US" dirty="0">
              <a:solidFill>
                <a:srgbClr val="002060"/>
              </a:solidFill>
            </a:endParaRPr>
          </a:p>
          <a:p>
            <a:pPr>
              <a:buNone/>
            </a:pPr>
            <a:r>
              <a:rPr lang="en-US" dirty="0" smtClean="0">
                <a:solidFill>
                  <a:srgbClr val="002060"/>
                </a:solidFill>
              </a:rPr>
              <a:t>A:_______________________?</a:t>
            </a:r>
          </a:p>
          <a:p>
            <a:pPr>
              <a:buNone/>
            </a:pPr>
            <a:r>
              <a:rPr lang="en-US" dirty="0" smtClean="0">
                <a:solidFill>
                  <a:srgbClr val="002060"/>
                </a:solidFill>
              </a:rPr>
              <a:t>B: I scored 370 goals in my life .</a:t>
            </a:r>
          </a:p>
          <a:p>
            <a:pPr>
              <a:buNone/>
            </a:pPr>
            <a:endParaRPr lang="en-US" dirty="0" smtClean="0">
              <a:solidFill>
                <a:srgbClr val="002060"/>
              </a:solidFill>
            </a:endParaRPr>
          </a:p>
          <a:p>
            <a:pPr>
              <a:buNone/>
            </a:pPr>
            <a:r>
              <a:rPr lang="en-US" dirty="0" smtClean="0">
                <a:solidFill>
                  <a:srgbClr val="002060"/>
                </a:solidFill>
              </a:rPr>
              <a:t>A:_______________________?</a:t>
            </a:r>
          </a:p>
          <a:p>
            <a:pPr>
              <a:buNone/>
            </a:pPr>
            <a:r>
              <a:rPr lang="en-US" dirty="0" smtClean="0">
                <a:solidFill>
                  <a:srgbClr val="002060"/>
                </a:solidFill>
              </a:rPr>
              <a:t>B: Yes, I have many awards: the Golden Ball , the Order of Merit, and Honoured Master of Sports of Ukraine.</a:t>
            </a:r>
          </a:p>
          <a:p>
            <a:pPr>
              <a:buNone/>
            </a:pPr>
            <a:endParaRPr lang="en-US" dirty="0" smtClean="0">
              <a:solidFill>
                <a:srgbClr val="002060"/>
              </a:solidFill>
            </a:endParaRPr>
          </a:p>
          <a:p>
            <a:pPr>
              <a:buNone/>
            </a:pPr>
            <a:r>
              <a:rPr lang="en-US" dirty="0" smtClean="0">
                <a:solidFill>
                  <a:srgbClr val="002060"/>
                </a:solidFill>
              </a:rPr>
              <a:t>A:_______________________?</a:t>
            </a:r>
          </a:p>
          <a:p>
            <a:pPr>
              <a:buNone/>
            </a:pPr>
            <a:r>
              <a:rPr lang="en-US" dirty="0" smtClean="0">
                <a:solidFill>
                  <a:srgbClr val="002060"/>
                </a:solidFill>
              </a:rPr>
              <a:t>B: My hobby is golf.</a:t>
            </a:r>
          </a:p>
          <a:p>
            <a:pPr>
              <a:buNone/>
            </a:pPr>
            <a:endParaRPr lang="en-US" dirty="0" smtClean="0">
              <a:solidFill>
                <a:srgbClr val="002060"/>
              </a:solidFill>
            </a:endParaRPr>
          </a:p>
          <a:p>
            <a:pPr>
              <a:buNone/>
            </a:pPr>
            <a:r>
              <a:rPr lang="en-US" dirty="0" smtClean="0">
                <a:solidFill>
                  <a:srgbClr val="002060"/>
                </a:solidFill>
              </a:rPr>
              <a:t>A:_______________________?</a:t>
            </a:r>
          </a:p>
          <a:p>
            <a:pPr>
              <a:buNone/>
            </a:pPr>
            <a:r>
              <a:rPr lang="en-US" dirty="0" smtClean="0">
                <a:solidFill>
                  <a:srgbClr val="002060"/>
                </a:solidFill>
              </a:rPr>
              <a:t>B:Yes, I was a silver medalist of golf in Ukraine.</a:t>
            </a:r>
          </a:p>
          <a:p>
            <a:pPr>
              <a:buNone/>
            </a:pPr>
            <a:endParaRPr lang="en-US" dirty="0">
              <a:solidFill>
                <a:srgbClr val="002060"/>
              </a:solidFill>
            </a:endParaRPr>
          </a:p>
          <a:p>
            <a:pPr>
              <a:buNone/>
            </a:pPr>
            <a:endParaRPr lang="en-US" dirty="0" smtClean="0">
              <a:solidFill>
                <a:srgbClr val="002060"/>
              </a:solidFill>
            </a:endParaRPr>
          </a:p>
          <a:p>
            <a:pPr>
              <a:buNone/>
            </a:pPr>
            <a:endParaRPr lang="en-US" dirty="0">
              <a:solidFill>
                <a:srgbClr val="002060"/>
              </a:solidFill>
            </a:endParaRPr>
          </a:p>
          <a:p>
            <a:pPr>
              <a:buNone/>
            </a:pPr>
            <a:endParaRPr lang="en-US" dirty="0" smtClean="0">
              <a:solidFill>
                <a:srgbClr val="002060"/>
              </a:solidFill>
            </a:endParaRPr>
          </a:p>
          <a:p>
            <a:pPr>
              <a:buNone/>
            </a:pPr>
            <a:endParaRPr lang="en-US" dirty="0" smtClean="0">
              <a:solidFill>
                <a:srgbClr val="002060"/>
              </a:solidFill>
            </a:endParaRPr>
          </a:p>
          <a:p>
            <a:pPr>
              <a:buNone/>
            </a:pPr>
            <a:endParaRPr lang="en-US" dirty="0">
              <a:solidFill>
                <a:srgbClr val="002060"/>
              </a:solidFill>
            </a:endParaRPr>
          </a:p>
          <a:p>
            <a:pPr>
              <a:buNone/>
            </a:pPr>
            <a:endParaRPr lang="en-US" dirty="0" smtClean="0">
              <a:solidFill>
                <a:srgbClr val="002060"/>
              </a:solidFill>
            </a:endParaRPr>
          </a:p>
          <a:p>
            <a:pPr>
              <a:buNone/>
            </a:pPr>
            <a:endParaRPr lang="en-US" dirty="0">
              <a:solidFill>
                <a:srgbClr val="002060"/>
              </a:solidFill>
            </a:endParaRPr>
          </a:p>
          <a:p>
            <a:pPr>
              <a:buNone/>
            </a:pPr>
            <a:endParaRPr lang="uk-UA" dirty="0">
              <a:solidFill>
                <a:srgbClr val="002060"/>
              </a:solidFill>
            </a:endParaRPr>
          </a:p>
        </p:txBody>
      </p:sp>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571612"/>
            <a:ext cx="8229600" cy="1204170"/>
          </a:xfrm>
        </p:spPr>
        <p:txBody>
          <a:bodyPr>
            <a:noAutofit/>
          </a:bodyPr>
          <a:lstStyle/>
          <a:p>
            <a:pPr algn="ctr"/>
            <a:r>
              <a:rPr lang="en-US" sz="8000" dirty="0" smtClean="0">
                <a:latin typeface="Times New Roman" pitchFamily="18" charset="0"/>
                <a:cs typeface="Times New Roman" pitchFamily="18" charset="0"/>
              </a:rPr>
              <a:t>What kind of sport is it?</a:t>
            </a:r>
            <a:endParaRPr lang="uk-UA" sz="8000" dirty="0">
              <a:latin typeface="Times New Roman" pitchFamily="18" charset="0"/>
              <a:cs typeface="Times New Roman" pitchFamily="18" charset="0"/>
            </a:endParaRPr>
          </a:p>
        </p:txBody>
      </p:sp>
      <p:pic>
        <p:nvPicPr>
          <p:cNvPr id="4" name="Picture 2" descr="C:\Users\COMP\Desktop\скачанные файлы (1).jpg"/>
          <p:cNvPicPr>
            <a:picLocks noChangeAspect="1" noChangeArrowheads="1"/>
          </p:cNvPicPr>
          <p:nvPr/>
        </p:nvPicPr>
        <p:blipFill>
          <a:blip r:embed="rId2" cstate="print"/>
          <a:srcRect/>
          <a:stretch>
            <a:fillRect/>
          </a:stretch>
        </p:blipFill>
        <p:spPr bwMode="auto">
          <a:xfrm>
            <a:off x="4786314" y="2714620"/>
            <a:ext cx="3643338" cy="3643338"/>
          </a:xfrm>
          <a:prstGeom prst="rect">
            <a:avLst/>
          </a:prstGeom>
          <a:noFill/>
        </p:spPr>
      </p:pic>
      <p:pic>
        <p:nvPicPr>
          <p:cNvPr id="5" name="Picture 2" descr="C:\Users\COMP\Desktop\скачанные файлы (1).jpg"/>
          <p:cNvPicPr>
            <a:picLocks noChangeAspect="1" noChangeArrowheads="1"/>
          </p:cNvPicPr>
          <p:nvPr/>
        </p:nvPicPr>
        <p:blipFill>
          <a:blip r:embed="rId2" cstate="print"/>
          <a:srcRect/>
          <a:stretch>
            <a:fillRect/>
          </a:stretch>
        </p:blipFill>
        <p:spPr bwMode="auto">
          <a:xfrm>
            <a:off x="4938714" y="2867020"/>
            <a:ext cx="3643338" cy="3643338"/>
          </a:xfrm>
          <a:prstGeom prst="rect">
            <a:avLst/>
          </a:prstGeom>
          <a:noFill/>
        </p:spPr>
      </p:pic>
      <p:pic>
        <p:nvPicPr>
          <p:cNvPr id="6" name="Picture 2" descr="C:\Users\COMP\Desktop\скачанные файлы (1).jpg"/>
          <p:cNvPicPr>
            <a:picLocks noChangeAspect="1" noChangeArrowheads="1"/>
          </p:cNvPicPr>
          <p:nvPr/>
        </p:nvPicPr>
        <p:blipFill>
          <a:blip r:embed="rId2" cstate="print"/>
          <a:srcRect/>
          <a:stretch>
            <a:fillRect/>
          </a:stretch>
        </p:blipFill>
        <p:spPr bwMode="auto">
          <a:xfrm>
            <a:off x="5091114" y="3019420"/>
            <a:ext cx="3643338" cy="364333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479254" cy="6048672"/>
          </a:xfrm>
        </p:spPr>
        <p:txBody>
          <a:bodyPr>
            <a:noAutofit/>
          </a:bodyPr>
          <a:lstStyle/>
          <a:p>
            <a:r>
              <a:rPr lang="en-US" sz="32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It is a team game. Men and women, girls and boys can play it. The players have a ball and play it with their hands. There are six players in each of two teams.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2) It is a very popular game in England and in Ukraine. The payers kick the ball with their feet; they mustn`t touch the ball with their hands. The game lasts go minutes and has two halves. The players try to score a goal.</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3) It is one of the most popular games in the world, it was played in Canada. It is winter kinds of games, only men and boys play it. Many people like to watch this game on TV. The players skate on the ice, they use special sticks.</a:t>
            </a:r>
            <a:endParaRPr lang="uk-UA" sz="28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latin typeface="Times New Roman" pitchFamily="18" charset="0"/>
                <a:cs typeface="Times New Roman" pitchFamily="18" charset="0"/>
              </a:rPr>
              <a:t>Why do we go in for sports?</a:t>
            </a:r>
            <a:endParaRPr lang="uk-UA"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endParaRPr lang="en-US" dirty="0" smtClean="0">
              <a:latin typeface="MV Boli" pitchFamily="2" charset="0"/>
              <a:cs typeface="MV Boli" pitchFamily="2" charset="0"/>
            </a:endParaRPr>
          </a:p>
          <a:p>
            <a:pPr>
              <a:buNone/>
            </a:pPr>
            <a:r>
              <a:rPr lang="en-US" dirty="0" smtClean="0">
                <a:solidFill>
                  <a:srgbClr val="FFC000"/>
                </a:solidFill>
                <a:latin typeface="MV Boli" pitchFamily="2" charset="0"/>
                <a:cs typeface="MV Boli" pitchFamily="2" charset="0"/>
              </a:rPr>
              <a:t>- For pleasure</a:t>
            </a:r>
          </a:p>
          <a:p>
            <a:pPr>
              <a:buNone/>
            </a:pPr>
            <a:r>
              <a:rPr lang="en-US" dirty="0" smtClean="0">
                <a:latin typeface="MV Boli" pitchFamily="2" charset="0"/>
                <a:cs typeface="MV Boli" pitchFamily="2" charset="0"/>
              </a:rPr>
              <a:t>          </a:t>
            </a:r>
            <a:r>
              <a:rPr lang="en-US" dirty="0" smtClean="0">
                <a:solidFill>
                  <a:srgbClr val="00B0F0"/>
                </a:solidFill>
                <a:latin typeface="MV Boli" pitchFamily="2" charset="0"/>
                <a:cs typeface="MV Boli" pitchFamily="2" charset="0"/>
              </a:rPr>
              <a:t>- To be full of energy</a:t>
            </a:r>
          </a:p>
          <a:p>
            <a:pPr>
              <a:buNone/>
            </a:pPr>
            <a:r>
              <a:rPr lang="en-US" dirty="0" smtClean="0">
                <a:latin typeface="MV Boli" pitchFamily="2" charset="0"/>
                <a:cs typeface="MV Boli" pitchFamily="2" charset="0"/>
              </a:rPr>
              <a:t>                   </a:t>
            </a:r>
            <a:r>
              <a:rPr lang="en-US" dirty="0" smtClean="0">
                <a:solidFill>
                  <a:srgbClr val="FFC000"/>
                </a:solidFill>
                <a:latin typeface="MV Boli" pitchFamily="2" charset="0"/>
                <a:cs typeface="MV Boli" pitchFamily="2" charset="0"/>
              </a:rPr>
              <a:t>- To make new friends</a:t>
            </a:r>
          </a:p>
          <a:p>
            <a:pPr>
              <a:buNone/>
            </a:pPr>
            <a:r>
              <a:rPr lang="en-US" dirty="0" smtClean="0">
                <a:solidFill>
                  <a:srgbClr val="00B0F0"/>
                </a:solidFill>
                <a:latin typeface="MV Boli" pitchFamily="2" charset="0"/>
                <a:cs typeface="MV Boli" pitchFamily="2" charset="0"/>
              </a:rPr>
              <a:t>                            - To be healthy</a:t>
            </a:r>
          </a:p>
          <a:p>
            <a:pPr>
              <a:buNone/>
            </a:pPr>
            <a:r>
              <a:rPr lang="en-US" dirty="0" smtClean="0">
                <a:solidFill>
                  <a:srgbClr val="FFC000"/>
                </a:solidFill>
                <a:latin typeface="MV Boli" pitchFamily="2" charset="0"/>
                <a:cs typeface="MV Boli" pitchFamily="2" charset="0"/>
              </a:rPr>
              <a:t>                   - To look young  </a:t>
            </a:r>
          </a:p>
          <a:p>
            <a:pPr>
              <a:buNone/>
            </a:pPr>
            <a:r>
              <a:rPr lang="en-US" dirty="0" smtClean="0">
                <a:solidFill>
                  <a:srgbClr val="FFC000"/>
                </a:solidFill>
                <a:latin typeface="MV Boli" pitchFamily="2" charset="0"/>
                <a:cs typeface="MV Boli" pitchFamily="2" charset="0"/>
              </a:rPr>
              <a:t>          </a:t>
            </a:r>
            <a:r>
              <a:rPr lang="en-US" dirty="0" smtClean="0">
                <a:solidFill>
                  <a:srgbClr val="00B0F0"/>
                </a:solidFill>
                <a:latin typeface="MV Boli" pitchFamily="2" charset="0"/>
                <a:cs typeface="MV Boli" pitchFamily="2" charset="0"/>
              </a:rPr>
              <a:t>- To be strong  </a:t>
            </a:r>
          </a:p>
          <a:p>
            <a:pPr>
              <a:buNone/>
            </a:pPr>
            <a:r>
              <a:rPr lang="en-US" dirty="0" smtClean="0">
                <a:solidFill>
                  <a:srgbClr val="FFC000"/>
                </a:solidFill>
                <a:latin typeface="MV Boli" pitchFamily="2" charset="0"/>
                <a:cs typeface="MV Boli" pitchFamily="2" charset="0"/>
              </a:rPr>
              <a:t>- To keep fit     </a:t>
            </a:r>
            <a:endParaRPr lang="uk-UA" dirty="0">
              <a:solidFill>
                <a:srgbClr val="FFC000"/>
              </a:solidFill>
              <a:latin typeface="Monotype Corsiva" pitchFamily="66" charset="0"/>
              <a:cs typeface="MV Boli" pitchFamily="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253054"/>
          </a:xfrm>
        </p:spPr>
        <p:txBody>
          <a:bodyPr>
            <a:normAutofit/>
          </a:bodyPr>
          <a:lstStyle/>
          <a:p>
            <a:pPr>
              <a:buNone/>
            </a:pPr>
            <a:r>
              <a:rPr lang="en-US" sz="4000" dirty="0" smtClean="0">
                <a:solidFill>
                  <a:srgbClr val="002060"/>
                </a:solidFill>
                <a:latin typeface="Times New Roman" pitchFamily="18" charset="0"/>
                <a:cs typeface="Times New Roman" pitchFamily="18" charset="0"/>
              </a:rPr>
              <a:t>Thank you  for work. </a:t>
            </a:r>
          </a:p>
          <a:p>
            <a:pPr>
              <a:buNone/>
            </a:pPr>
            <a:r>
              <a:rPr lang="en-US" sz="4000" dirty="0" smtClean="0">
                <a:solidFill>
                  <a:srgbClr val="002060"/>
                </a:solidFill>
                <a:latin typeface="Times New Roman" pitchFamily="18" charset="0"/>
                <a:cs typeface="Times New Roman" pitchFamily="18" charset="0"/>
              </a:rPr>
              <a:t>                </a:t>
            </a:r>
          </a:p>
          <a:p>
            <a:pPr>
              <a:buNone/>
            </a:pPr>
            <a:r>
              <a:rPr lang="en-US" sz="4000" dirty="0" smtClean="0">
                <a:solidFill>
                  <a:srgbClr val="002060"/>
                </a:solidFill>
                <a:latin typeface="Times New Roman" pitchFamily="18" charset="0"/>
                <a:cs typeface="Times New Roman" pitchFamily="18" charset="0"/>
              </a:rPr>
              <a:t>                The lesson is over.</a:t>
            </a:r>
          </a:p>
          <a:p>
            <a:pPr>
              <a:buNone/>
            </a:pPr>
            <a:r>
              <a:rPr lang="en-US" sz="4000" dirty="0" smtClean="0">
                <a:solidFill>
                  <a:srgbClr val="002060"/>
                </a:solidFill>
                <a:latin typeface="Times New Roman" pitchFamily="18" charset="0"/>
                <a:cs typeface="Times New Roman" pitchFamily="18" charset="0"/>
              </a:rPr>
              <a:t>                                                                    </a:t>
            </a:r>
          </a:p>
          <a:p>
            <a:pPr>
              <a:buNone/>
            </a:pPr>
            <a:endParaRPr lang="en-US" sz="4000" dirty="0" smtClean="0">
              <a:latin typeface="Times New Roman" pitchFamily="18" charset="0"/>
              <a:cs typeface="Times New Roman" pitchFamily="18" charset="0"/>
            </a:endParaRPr>
          </a:p>
          <a:p>
            <a:pPr>
              <a:buNone/>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dirty="0" smtClean="0">
                <a:solidFill>
                  <a:schemeClr val="accent1">
                    <a:lumMod val="50000"/>
                  </a:schemeClr>
                </a:solidFill>
                <a:latin typeface="Times New Roman" pitchFamily="18" charset="0"/>
                <a:cs typeface="Times New Roman" pitchFamily="18" charset="0"/>
              </a:rPr>
              <a:t>Have a nice day!</a:t>
            </a:r>
          </a:p>
          <a:p>
            <a:pPr>
              <a:buNone/>
            </a:pPr>
            <a:r>
              <a:rPr lang="en-US" sz="4000" dirty="0" smtClean="0">
                <a:solidFill>
                  <a:srgbClr val="002060"/>
                </a:solidFill>
                <a:latin typeface="Times New Roman" pitchFamily="18" charset="0"/>
                <a:cs typeface="Times New Roman" pitchFamily="18" charset="0"/>
              </a:rPr>
              <a:t>                              Bye </a:t>
            </a:r>
            <a:r>
              <a:rPr lang="en-US" sz="4000" dirty="0" err="1" smtClean="0">
                <a:solidFill>
                  <a:srgbClr val="002060"/>
                </a:solidFill>
                <a:latin typeface="Times New Roman" pitchFamily="18" charset="0"/>
                <a:cs typeface="Times New Roman" pitchFamily="18" charset="0"/>
              </a:rPr>
              <a:t>bye</a:t>
            </a:r>
            <a:r>
              <a:rPr lang="en-US" sz="4000" dirty="0" smtClean="0">
                <a:solidFill>
                  <a:srgbClr val="002060"/>
                </a:solidFill>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endParaRPr lang="uk-UA" sz="4000" dirty="0">
              <a:latin typeface="Times New Roman" pitchFamily="18" charset="0"/>
              <a:cs typeface="Times New Roman" pitchFamily="18" charset="0"/>
            </a:endParaRPr>
          </a:p>
        </p:txBody>
      </p:sp>
      <p:pic>
        <p:nvPicPr>
          <p:cNvPr id="9218" name="Picture 2" descr="C:\Users\COMP\Desktop\$_35.JPG"/>
          <p:cNvPicPr>
            <a:picLocks noChangeAspect="1" noChangeArrowheads="1"/>
          </p:cNvPicPr>
          <p:nvPr/>
        </p:nvPicPr>
        <p:blipFill>
          <a:blip r:embed="rId2" cstate="print"/>
          <a:srcRect/>
          <a:stretch>
            <a:fillRect/>
          </a:stretch>
        </p:blipFill>
        <p:spPr bwMode="auto">
          <a:xfrm>
            <a:off x="6072198" y="4357694"/>
            <a:ext cx="2595554" cy="1868799"/>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MP\Desktop\4(67).jpg"/>
          <p:cNvPicPr>
            <a:picLocks noChangeAspect="1" noChangeArrowheads="1"/>
          </p:cNvPicPr>
          <p:nvPr/>
        </p:nvPicPr>
        <p:blipFill>
          <a:blip r:embed="rId2" cstate="print"/>
          <a:srcRect/>
          <a:stretch>
            <a:fillRect/>
          </a:stretch>
        </p:blipFill>
        <p:spPr bwMode="auto">
          <a:xfrm>
            <a:off x="1357290" y="812780"/>
            <a:ext cx="7143800" cy="53578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en-US" dirty="0" smtClean="0">
                <a:solidFill>
                  <a:srgbClr val="002060"/>
                </a:solidFill>
                <a:latin typeface="Times New Roman" pitchFamily="18" charset="0"/>
                <a:cs typeface="Times New Roman" pitchFamily="18" charset="0"/>
              </a:rPr>
              <a:t>Kinds of sports :</a:t>
            </a:r>
            <a:endParaRPr lang="uk-UA"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329642" cy="5429288"/>
          </a:xfrm>
        </p:spPr>
        <p:txBody>
          <a:bodyPr numCol="2">
            <a:normAutofit/>
          </a:bodyPr>
          <a:lstStyle/>
          <a:p>
            <a:pPr algn="ctr"/>
            <a:r>
              <a:rPr lang="en-US" dirty="0" smtClean="0"/>
              <a:t> Football</a:t>
            </a:r>
          </a:p>
          <a:p>
            <a:pPr algn="ctr"/>
            <a:r>
              <a:rPr lang="en-US" dirty="0" smtClean="0"/>
              <a:t>Basketball</a:t>
            </a:r>
          </a:p>
          <a:p>
            <a:pPr algn="ctr"/>
            <a:r>
              <a:rPr lang="en-US" dirty="0" smtClean="0"/>
              <a:t>Tennis</a:t>
            </a:r>
          </a:p>
          <a:p>
            <a:pPr algn="ctr"/>
            <a:r>
              <a:rPr lang="en-US" dirty="0" smtClean="0"/>
              <a:t>Swimming</a:t>
            </a:r>
          </a:p>
          <a:p>
            <a:pPr algn="ctr"/>
            <a:r>
              <a:rPr lang="en-US" dirty="0" smtClean="0"/>
              <a:t>Athletics</a:t>
            </a:r>
          </a:p>
          <a:p>
            <a:pPr algn="ctr"/>
            <a:r>
              <a:rPr lang="en-US" dirty="0" smtClean="0"/>
              <a:t>Cycling</a:t>
            </a:r>
          </a:p>
          <a:p>
            <a:pPr algn="ctr"/>
            <a:r>
              <a:rPr lang="en-US" dirty="0" smtClean="0"/>
              <a:t>Climbing</a:t>
            </a:r>
          </a:p>
          <a:p>
            <a:pPr algn="ctr"/>
            <a:r>
              <a:rPr lang="en-US" dirty="0" smtClean="0"/>
              <a:t>Gymnastics</a:t>
            </a:r>
          </a:p>
          <a:p>
            <a:pPr algn="ctr"/>
            <a:r>
              <a:rPr lang="en-US" dirty="0" smtClean="0"/>
              <a:t>Skiing</a:t>
            </a:r>
          </a:p>
          <a:p>
            <a:pPr algn="ctr"/>
            <a:r>
              <a:rPr lang="en-US" dirty="0" smtClean="0"/>
              <a:t>Volleyball</a:t>
            </a:r>
          </a:p>
          <a:p>
            <a:pPr algn="ctr"/>
            <a:r>
              <a:rPr lang="en-US" dirty="0" smtClean="0"/>
              <a:t>Golf</a:t>
            </a:r>
          </a:p>
          <a:p>
            <a:pPr algn="ctr"/>
            <a:r>
              <a:rPr lang="en-US" dirty="0" smtClean="0"/>
              <a:t>Hockey</a:t>
            </a:r>
          </a:p>
          <a:p>
            <a:pPr algn="ctr"/>
            <a:r>
              <a:rPr lang="en-US" dirty="0" smtClean="0"/>
              <a:t>Wrestling</a:t>
            </a:r>
          </a:p>
          <a:p>
            <a:pPr algn="ctr"/>
            <a:r>
              <a:rPr lang="en-US" dirty="0" smtClean="0"/>
              <a:t>Sailing</a:t>
            </a:r>
          </a:p>
          <a:p>
            <a:pPr algn="ctr"/>
            <a:r>
              <a:rPr lang="en-US" dirty="0" smtClean="0"/>
              <a:t>Rugby</a:t>
            </a:r>
          </a:p>
          <a:p>
            <a:pPr algn="ctr"/>
            <a:r>
              <a:rPr lang="en-US" dirty="0" smtClean="0"/>
              <a:t>Cricket</a:t>
            </a:r>
          </a:p>
          <a:p>
            <a:pPr algn="ctr"/>
            <a:r>
              <a:rPr lang="en-US" dirty="0" smtClean="0"/>
              <a:t>Horse-riding</a:t>
            </a:r>
          </a:p>
          <a:p>
            <a:pPr algn="ctr">
              <a:buNone/>
            </a:pPr>
            <a:endParaRPr lang="uk-UA"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5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500" fill="hold"/>
                                        <p:tgtEl>
                                          <p:spTgt spid="3">
                                            <p:txEl>
                                              <p:pRg st="5" end="5"/>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500" fill="hold"/>
                                        <p:tgtEl>
                                          <p:spTgt spid="3">
                                            <p:txEl>
                                              <p:pRg st="6" end="6"/>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3">
                                            <p:txEl>
                                              <p:pRg st="7" end="7"/>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500" fill="hold"/>
                                        <p:tgtEl>
                                          <p:spTgt spid="3">
                                            <p:txEl>
                                              <p:pRg st="4" end="4"/>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 fill="hold"/>
                                        <p:tgtEl>
                                          <p:spTgt spid="3">
                                            <p:txEl>
                                              <p:pRg st="3" end="3"/>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500" fill="hold"/>
                                        <p:tgtEl>
                                          <p:spTgt spid="3">
                                            <p:txEl>
                                              <p:pRg st="2" end="2"/>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500" fill="hold"/>
                                        <p:tgtEl>
                                          <p:spTgt spid="3">
                                            <p:txEl>
                                              <p:pRg st="8" end="8"/>
                                            </p:txEl>
                                          </p:spTgt>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500" fill="hold"/>
                                        <p:tgtEl>
                                          <p:spTgt spid="3">
                                            <p:txEl>
                                              <p:pRg st="9" end="9"/>
                                            </p:tx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3">
                                            <p:txEl>
                                              <p:pRg st="10" end="10"/>
                                            </p:txEl>
                                          </p:spTgt>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500" fill="hold"/>
                                        <p:tgtEl>
                                          <p:spTgt spid="3">
                                            <p:txEl>
                                              <p:pRg st="11" end="11"/>
                                            </p:txEl>
                                          </p:spTgt>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500" fill="hold"/>
                                        <p:tgtEl>
                                          <p:spTgt spid="3">
                                            <p:txEl>
                                              <p:pRg st="12" end="12"/>
                                            </p:txEl>
                                          </p:spTgt>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500" fill="hold"/>
                                        <p:tgtEl>
                                          <p:spTgt spid="3">
                                            <p:txEl>
                                              <p:pRg st="13" end="13"/>
                                            </p:txEl>
                                          </p:spTgt>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500" fill="hold"/>
                                        <p:tgtEl>
                                          <p:spTgt spid="3">
                                            <p:txEl>
                                              <p:pRg st="15" end="15"/>
                                            </p:txEl>
                                          </p:spTgt>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500" fill="hold"/>
                                        <p:tgtEl>
                                          <p:spTgt spid="3">
                                            <p:txEl>
                                              <p:pRg st="14" end="14"/>
                                            </p:txEl>
                                          </p:spTgt>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500" fill="hold"/>
                                        <p:tgtEl>
                                          <p:spTgt spid="3">
                                            <p:txEl>
                                              <p:pRg st="16" end="1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dirty="0"/>
          </a:p>
        </p:txBody>
      </p:sp>
      <p:sp>
        <p:nvSpPr>
          <p:cNvPr id="5" name="TextBox 4"/>
          <p:cNvSpPr txBox="1"/>
          <p:nvPr/>
        </p:nvSpPr>
        <p:spPr>
          <a:xfrm>
            <a:off x="1643042" y="214290"/>
            <a:ext cx="5786478" cy="1569660"/>
          </a:xfrm>
          <a:prstGeom prst="rect">
            <a:avLst/>
          </a:prstGeom>
          <a:noFill/>
        </p:spPr>
        <p:txBody>
          <a:bodyPr wrap="square" rtlCol="0">
            <a:spAutoFit/>
          </a:bodyPr>
          <a:lstStyle/>
          <a:p>
            <a:r>
              <a:rPr lang="en-US" sz="9600" b="1" i="1" dirty="0" smtClean="0">
                <a:solidFill>
                  <a:srgbClr val="FFFF00"/>
                </a:solidFill>
                <a:latin typeface="Times New Roman" pitchFamily="18" charset="0"/>
                <a:cs typeface="Times New Roman" pitchFamily="18" charset="0"/>
              </a:rPr>
              <a:t>SPORT</a:t>
            </a:r>
            <a:endParaRPr lang="uk-UA" sz="9600" b="1" i="1" dirty="0">
              <a:solidFill>
                <a:srgbClr val="FFFF00"/>
              </a:solidFill>
              <a:latin typeface="Times New Roman" pitchFamily="18" charset="0"/>
              <a:cs typeface="Times New Roman" pitchFamily="18" charset="0"/>
            </a:endParaRPr>
          </a:p>
        </p:txBody>
      </p:sp>
      <p:pic>
        <p:nvPicPr>
          <p:cNvPr id="5124" name="Picture 4" descr="C:\Users\COMP\Desktop\zqc3dpzJt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extBox 7"/>
          <p:cNvSpPr txBox="1"/>
          <p:nvPr/>
        </p:nvSpPr>
        <p:spPr>
          <a:xfrm>
            <a:off x="2500298" y="214290"/>
            <a:ext cx="5786478" cy="1569660"/>
          </a:xfrm>
          <a:prstGeom prst="rect">
            <a:avLst/>
          </a:prstGeom>
          <a:noFill/>
        </p:spPr>
        <p:txBody>
          <a:bodyPr wrap="square" rtlCol="0">
            <a:spAutoFit/>
          </a:bodyPr>
          <a:lstStyle/>
          <a:p>
            <a:r>
              <a:rPr lang="en-US" sz="9600" dirty="0" smtClean="0">
                <a:solidFill>
                  <a:srgbClr val="FFFF00"/>
                </a:solidFill>
                <a:latin typeface="Times New Roman" pitchFamily="18" charset="0"/>
                <a:cs typeface="Times New Roman" pitchFamily="18" charset="0"/>
              </a:rPr>
              <a:t>SPORT</a:t>
            </a:r>
            <a:endParaRPr lang="uk-UA" sz="9600" dirty="0">
              <a:solidFill>
                <a:srgbClr val="FFFF00"/>
              </a:solidFill>
              <a:latin typeface="Times New Roman" pitchFamily="18" charset="0"/>
              <a:cs typeface="Times New Roman" pitchFamily="18" charset="0"/>
            </a:endParaRPr>
          </a:p>
        </p:txBody>
      </p:sp>
      <p:pic>
        <p:nvPicPr>
          <p:cNvPr id="5127" name="Picture 7"/>
          <p:cNvPicPr>
            <a:picLocks noChangeAspect="1" noChangeArrowheads="1"/>
          </p:cNvPicPr>
          <p:nvPr/>
        </p:nvPicPr>
        <p:blipFill>
          <a:blip r:embed="rId3" cstate="print"/>
          <a:srcRect/>
          <a:stretch>
            <a:fillRect/>
          </a:stretch>
        </p:blipFill>
        <p:spPr bwMode="auto">
          <a:xfrm>
            <a:off x="5572132" y="4868607"/>
            <a:ext cx="2000264" cy="1989393"/>
          </a:xfrm>
          <a:prstGeom prst="ellipse">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What we know about </a:t>
            </a:r>
            <a:r>
              <a:rPr lang="en-US" dirty="0" smtClean="0"/>
              <a:t>sports</a:t>
            </a:r>
            <a:endParaRPr lang="ru-RU" dirty="0"/>
          </a:p>
        </p:txBody>
      </p:sp>
      <p:sp>
        <p:nvSpPr>
          <p:cNvPr id="3" name="Содержимое 2"/>
          <p:cNvSpPr>
            <a:spLocks noGrp="1"/>
          </p:cNvSpPr>
          <p:nvPr>
            <p:ph idx="1"/>
          </p:nvPr>
        </p:nvSpPr>
        <p:spPr/>
        <p:txBody>
          <a:bodyPr/>
          <a:lstStyle/>
          <a:p>
            <a:pPr algn="ctr"/>
            <a:r>
              <a:rPr lang="en-US" sz="3600" dirty="0" smtClean="0"/>
              <a:t>Boxing:</a:t>
            </a:r>
          </a:p>
          <a:p>
            <a:pPr algn="ctr"/>
            <a:r>
              <a:rPr lang="en-US" sz="3600" dirty="0" smtClean="0"/>
              <a:t>Swimming:</a:t>
            </a:r>
          </a:p>
          <a:p>
            <a:pPr algn="ctr"/>
            <a:r>
              <a:rPr lang="en-US" sz="3600" dirty="0" smtClean="0"/>
              <a:t>Tennis:</a:t>
            </a:r>
          </a:p>
          <a:p>
            <a:pPr algn="ctr"/>
            <a:r>
              <a:rPr lang="en-US" sz="3600" dirty="0" smtClean="0"/>
              <a:t>Ice hockey:</a:t>
            </a:r>
          </a:p>
          <a:p>
            <a:pPr algn="ctr"/>
            <a:r>
              <a:rPr lang="en-US" sz="3600" dirty="0" smtClean="0"/>
              <a:t>Basketball:</a:t>
            </a:r>
          </a:p>
          <a:p>
            <a:pPr algn="ctr"/>
            <a:r>
              <a:rPr lang="en-US" sz="3600" dirty="0" smtClean="0"/>
              <a:t>Athletics:</a:t>
            </a:r>
          </a:p>
          <a:p>
            <a:endParaRPr lang="en-US" dirty="0" smtClean="0"/>
          </a:p>
          <a:p>
            <a:endParaRPr lang="en-US"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67544" y="0"/>
            <a:ext cx="8333528" cy="3645024"/>
          </a:xfrm>
        </p:spPr>
        <p:txBody>
          <a:bodyPr>
            <a:normAutofit/>
          </a:bodyPr>
          <a:lstStyle/>
          <a:p>
            <a:pPr algn="ctr"/>
            <a:r>
              <a:rPr lang="en-US" sz="5400" b="1" dirty="0" smtClean="0">
                <a:solidFill>
                  <a:srgbClr val="002060"/>
                </a:solidFill>
                <a:latin typeface="Times New Roman" pitchFamily="18" charset="0"/>
                <a:cs typeface="Times New Roman" pitchFamily="18" charset="0"/>
              </a:rPr>
              <a:t>Boxing</a:t>
            </a: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2700" b="1" dirty="0" smtClean="0"/>
              <a:t>БОКС</a:t>
            </a:r>
            <a:r>
              <a:rPr lang="ru-RU" sz="2700" dirty="0" smtClean="0"/>
              <a:t> </a:t>
            </a:r>
            <a:r>
              <a:rPr lang="ru-RU" sz="2700" dirty="0" smtClean="0"/>
              <a:t>(</a:t>
            </a:r>
            <a:r>
              <a:rPr lang="ru-RU" sz="2700" dirty="0" err="1" smtClean="0"/>
              <a:t>від</a:t>
            </a:r>
            <a:r>
              <a:rPr lang="ru-RU" sz="2700" dirty="0" smtClean="0"/>
              <a:t> англ. </a:t>
            </a:r>
            <a:r>
              <a:rPr lang="ru-RU" sz="2700" dirty="0" err="1" smtClean="0"/>
              <a:t>box</a:t>
            </a:r>
            <a:r>
              <a:rPr lang="ru-RU" sz="2700" dirty="0" smtClean="0"/>
              <a:t>, – удар) – </a:t>
            </a:r>
            <a:r>
              <a:rPr lang="ru-RU" sz="2700" dirty="0" err="1" smtClean="0"/>
              <a:t>ациклічний</a:t>
            </a:r>
            <a:r>
              <a:rPr lang="ru-RU" sz="2700" dirty="0" smtClean="0"/>
              <a:t>, </a:t>
            </a:r>
            <a:r>
              <a:rPr lang="ru-RU" sz="2700" dirty="0" err="1" smtClean="0"/>
              <a:t>швидкісно-силовий</a:t>
            </a:r>
            <a:r>
              <a:rPr lang="ru-RU" sz="2700" dirty="0" smtClean="0"/>
              <a:t> вид спортивного </a:t>
            </a:r>
            <a:r>
              <a:rPr lang="ru-RU" sz="2700" dirty="0" err="1" smtClean="0"/>
              <a:t>єдиноборства</a:t>
            </a:r>
            <a:r>
              <a:rPr lang="ru-RU" sz="2700" dirty="0" smtClean="0"/>
              <a:t>; </a:t>
            </a:r>
            <a:r>
              <a:rPr lang="ru-RU" sz="2700" dirty="0" err="1" smtClean="0"/>
              <a:t>поєдинок</a:t>
            </a:r>
            <a:r>
              <a:rPr lang="ru-RU" sz="2700" dirty="0" smtClean="0"/>
              <a:t> у </a:t>
            </a:r>
            <a:r>
              <a:rPr lang="ru-RU" sz="2700" dirty="0" err="1" smtClean="0"/>
              <a:t>формі</a:t>
            </a:r>
            <a:r>
              <a:rPr lang="ru-RU" sz="2700" dirty="0" smtClean="0"/>
              <a:t> кулачного бою у рукавичках </a:t>
            </a:r>
            <a:r>
              <a:rPr lang="ru-RU" sz="2700" dirty="0" smtClean="0"/>
              <a:t>м</a:t>
            </a:r>
            <a:r>
              <a:rPr lang="uk-UA" sz="2700" dirty="0" smtClean="0"/>
              <a:t>і</a:t>
            </a:r>
            <a:r>
              <a:rPr lang="ru-RU" sz="2700" dirty="0" smtClean="0"/>
              <a:t>ж </a:t>
            </a:r>
            <a:r>
              <a:rPr lang="ru-RU" sz="2700" dirty="0" err="1" smtClean="0"/>
              <a:t>двома</a:t>
            </a:r>
            <a:r>
              <a:rPr lang="ru-RU" sz="2700" dirty="0" smtClean="0"/>
              <a:t> спортсменами за </a:t>
            </a:r>
            <a:r>
              <a:rPr lang="ru-RU" sz="2700" dirty="0" err="1" smtClean="0"/>
              <a:t>особливими</a:t>
            </a:r>
            <a:r>
              <a:rPr lang="ru-RU" sz="2700" dirty="0" smtClean="0"/>
              <a:t> правилами.</a:t>
            </a:r>
            <a:br>
              <a:rPr lang="ru-RU" sz="2700" dirty="0" smtClean="0"/>
            </a:br>
            <a:endParaRPr lang="ru-RU" sz="2700" dirty="0">
              <a:solidFill>
                <a:srgbClr val="002060"/>
              </a:solidFill>
              <a:latin typeface="Times New Roman" pitchFamily="18" charset="0"/>
              <a:cs typeface="Times New Roman" pitchFamily="18" charset="0"/>
            </a:endParaRPr>
          </a:p>
        </p:txBody>
      </p:sp>
      <p:pic>
        <p:nvPicPr>
          <p:cNvPr id="2050" name="Picture 2" descr="http://sport.img.com.ua/nxs274/b/600x500/5/e4/d30474a9dfac3355c6a6a74a75f6be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3356992"/>
            <a:ext cx="5251511" cy="350100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2000" fill="hold"/>
                                        <p:tgtEl>
                                          <p:spTgt spid="223234"/>
                                        </p:tgtEl>
                                        <p:attrNameLst>
                                          <p:attrName>ppt_w</p:attrName>
                                        </p:attrNameLst>
                                      </p:cBhvr>
                                      <p:tavLst>
                                        <p:tav tm="0">
                                          <p:val>
                                            <p:strVal val="#ppt_w"/>
                                          </p:val>
                                        </p:tav>
                                        <p:tav tm="100000">
                                          <p:val>
                                            <p:strVal val="#ppt_w"/>
                                          </p:val>
                                        </p:tav>
                                      </p:tavLst>
                                    </p:anim>
                                    <p:anim calcmode="lin" valueType="num">
                                      <p:cBhvr>
                                        <p:cTn id="8" dur="2000" fill="hold"/>
                                        <p:tgtEl>
                                          <p:spTgt spid="22323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23234"/>
                                        </p:tgtEl>
                                        <p:attrNameLst>
                                          <p:attrName>ppt_x</p:attrName>
                                        </p:attrNameLst>
                                      </p:cBhvr>
                                      <p:tavLst>
                                        <p:tav tm="0">
                                          <p:val>
                                            <p:strVal val="#ppt_x-.4"/>
                                          </p:val>
                                        </p:tav>
                                        <p:tav tm="100000">
                                          <p:val>
                                            <p:strVal val="#ppt_x"/>
                                          </p:val>
                                        </p:tav>
                                      </p:tavLst>
                                    </p:anim>
                                    <p:anim calcmode="lin" valueType="num">
                                      <p:cBhvr>
                                        <p:cTn id="10" dur="2000" fill="hold"/>
                                        <p:tgtEl>
                                          <p:spTgt spid="22323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61" name="Rectangle 5"/>
          <p:cNvSpPr>
            <a:spLocks noGrp="1" noChangeArrowheads="1"/>
          </p:cNvSpPr>
          <p:nvPr>
            <p:ph type="title"/>
          </p:nvPr>
        </p:nvSpPr>
        <p:spPr>
          <a:xfrm>
            <a:off x="683568" y="188640"/>
            <a:ext cx="7920880" cy="3888432"/>
          </a:xfrm>
        </p:spPr>
        <p:txBody>
          <a:bodyPr>
            <a:noAutofit/>
          </a:bodyPr>
          <a:lstStyle/>
          <a:p>
            <a:pPr algn="ct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en-US" sz="5400" b="1" dirty="0" smtClean="0">
                <a:solidFill>
                  <a:srgbClr val="002060"/>
                </a:solidFill>
                <a:latin typeface="Times New Roman" pitchFamily="18" charset="0"/>
                <a:cs typeface="Times New Roman" pitchFamily="18" charset="0"/>
              </a:rPr>
              <a:t>Swimming</a:t>
            </a:r>
            <a:r>
              <a:rPr lang="ru-RU" sz="5400" b="1" dirty="0" smtClean="0">
                <a:solidFill>
                  <a:srgbClr val="002060"/>
                </a:solidFill>
                <a:latin typeface="Times New Roman" pitchFamily="18" charset="0"/>
                <a:cs typeface="Times New Roman" pitchFamily="18" charset="0"/>
              </a:rPr>
              <a:t/>
            </a:r>
            <a:br>
              <a:rPr lang="ru-RU" sz="5400" b="1" dirty="0" smtClean="0">
                <a:solidFill>
                  <a:srgbClr val="002060"/>
                </a:solidFill>
                <a:latin typeface="Times New Roman" pitchFamily="18" charset="0"/>
                <a:cs typeface="Times New Roman" pitchFamily="18" charset="0"/>
              </a:rPr>
            </a:br>
            <a:r>
              <a:rPr lang="ru-RU" sz="2400" b="1" dirty="0" err="1" smtClean="0"/>
              <a:t>Спорти́вне</a:t>
            </a:r>
            <a:r>
              <a:rPr lang="ru-RU" sz="2400" b="1" dirty="0" smtClean="0"/>
              <a:t> </a:t>
            </a:r>
            <a:r>
              <a:rPr lang="ru-RU" sz="2400" b="1" dirty="0" err="1" smtClean="0"/>
              <a:t>пла́вання</a:t>
            </a:r>
            <a:r>
              <a:rPr lang="ru-RU" sz="2400" b="1" dirty="0" smtClean="0"/>
              <a:t> </a:t>
            </a:r>
            <a:r>
              <a:rPr lang="ru-RU" sz="2400" dirty="0" smtClean="0"/>
              <a:t>— вид спорту, мета </a:t>
            </a:r>
            <a:r>
              <a:rPr lang="ru-RU" sz="2400" dirty="0" err="1" smtClean="0"/>
              <a:t>якого</a:t>
            </a:r>
            <a:r>
              <a:rPr lang="ru-RU" sz="2400" dirty="0" smtClean="0"/>
              <a:t> </a:t>
            </a:r>
            <a:r>
              <a:rPr lang="ru-RU" sz="2400" dirty="0" err="1" smtClean="0"/>
              <a:t>якнайшвидше</a:t>
            </a:r>
            <a:r>
              <a:rPr lang="ru-RU" sz="2400" dirty="0" smtClean="0"/>
              <a:t> </a:t>
            </a:r>
            <a:r>
              <a:rPr lang="ru-RU" sz="2400" dirty="0" err="1" smtClean="0"/>
              <a:t>проплисти</a:t>
            </a:r>
            <a:r>
              <a:rPr lang="ru-RU" sz="2400" dirty="0" smtClean="0"/>
              <a:t> </a:t>
            </a:r>
            <a:r>
              <a:rPr lang="ru-RU" sz="2400" dirty="0" err="1" smtClean="0"/>
              <a:t>зазначену</a:t>
            </a:r>
            <a:r>
              <a:rPr lang="ru-RU" sz="2400" dirty="0" smtClean="0"/>
              <a:t> </a:t>
            </a:r>
            <a:r>
              <a:rPr lang="ru-RU" sz="2400" dirty="0" err="1" smtClean="0"/>
              <a:t>відстань</a:t>
            </a:r>
            <a:r>
              <a:rPr lang="ru-RU" sz="2400" dirty="0" smtClean="0"/>
              <a:t>, не </a:t>
            </a:r>
            <a:r>
              <a:rPr lang="ru-RU" sz="2400" dirty="0" err="1" smtClean="0"/>
              <a:t>порушуючи</a:t>
            </a:r>
            <a:r>
              <a:rPr lang="ru-RU" sz="2400" dirty="0" smtClean="0"/>
              <a:t> при </a:t>
            </a:r>
            <a:r>
              <a:rPr lang="ru-RU" sz="2400" dirty="0" err="1" smtClean="0"/>
              <a:t>цьому</a:t>
            </a:r>
            <a:r>
              <a:rPr lang="ru-RU" sz="2400" dirty="0" smtClean="0"/>
              <a:t> </a:t>
            </a:r>
            <a:r>
              <a:rPr lang="ru-RU" sz="2400" dirty="0" err="1" smtClean="0"/>
              <a:t>техніки</a:t>
            </a:r>
            <a:r>
              <a:rPr lang="ru-RU" sz="2400" dirty="0" smtClean="0"/>
              <a:t> способу </a:t>
            </a:r>
            <a:r>
              <a:rPr lang="ru-RU" sz="2400" dirty="0" err="1" smtClean="0"/>
              <a:t>плавання</a:t>
            </a:r>
            <a:r>
              <a:rPr lang="ru-RU" sz="2400" dirty="0" smtClean="0"/>
              <a:t>, </a:t>
            </a:r>
            <a:r>
              <a:rPr lang="ru-RU" sz="2400" dirty="0" err="1" smtClean="0"/>
              <a:t>який</a:t>
            </a:r>
            <a:r>
              <a:rPr lang="ru-RU" sz="2400" dirty="0" smtClean="0"/>
              <a:t> </a:t>
            </a:r>
            <a:r>
              <a:rPr lang="ru-RU" sz="2400" dirty="0" err="1" smtClean="0"/>
              <a:t>використовується</a:t>
            </a:r>
            <a:r>
              <a:rPr lang="ru-RU" sz="2400" dirty="0" smtClean="0"/>
              <a:t>. </a:t>
            </a:r>
            <a:r>
              <a:rPr lang="ru-RU" sz="2400" dirty="0" err="1" smtClean="0"/>
              <a:t>Спортивне</a:t>
            </a:r>
            <a:r>
              <a:rPr lang="ru-RU" sz="2400" dirty="0" smtClean="0"/>
              <a:t> </a:t>
            </a:r>
            <a:r>
              <a:rPr lang="ru-RU" sz="2400" dirty="0" err="1" smtClean="0"/>
              <a:t>плавання</a:t>
            </a:r>
            <a:r>
              <a:rPr lang="ru-RU" sz="2400" dirty="0" smtClean="0"/>
              <a:t> почало </a:t>
            </a:r>
            <a:r>
              <a:rPr lang="ru-RU" sz="2400" dirty="0" err="1" smtClean="0"/>
              <a:t>набувати</a:t>
            </a:r>
            <a:r>
              <a:rPr lang="ru-RU" sz="2400" dirty="0" smtClean="0"/>
              <a:t> </a:t>
            </a:r>
            <a:r>
              <a:rPr lang="ru-RU" sz="2400" dirty="0" err="1" smtClean="0"/>
              <a:t>популярності</a:t>
            </a:r>
            <a:r>
              <a:rPr lang="ru-RU" sz="2400" dirty="0" smtClean="0"/>
              <a:t> </a:t>
            </a:r>
            <a:r>
              <a:rPr lang="ru-RU" sz="2400" dirty="0" err="1" smtClean="0"/>
              <a:t>ще</a:t>
            </a:r>
            <a:r>
              <a:rPr lang="ru-RU" sz="2400" dirty="0" smtClean="0"/>
              <a:t> в XIX </a:t>
            </a:r>
            <a:r>
              <a:rPr lang="ru-RU" sz="2400" dirty="0" err="1" smtClean="0"/>
              <a:t>столітті</a:t>
            </a:r>
            <a:r>
              <a:rPr lang="ru-RU" sz="2400" dirty="0" smtClean="0"/>
              <a:t>. </a:t>
            </a:r>
            <a:r>
              <a:rPr lang="ru-RU" sz="2400" dirty="0" err="1" smtClean="0"/>
              <a:t>Плавання</a:t>
            </a:r>
            <a:r>
              <a:rPr lang="ru-RU" sz="2400" dirty="0" smtClean="0"/>
              <a:t> </a:t>
            </a:r>
            <a:r>
              <a:rPr lang="ru-RU" sz="2400" dirty="0" err="1" smtClean="0"/>
              <a:t>з</a:t>
            </a:r>
            <a:r>
              <a:rPr lang="ru-RU" sz="2400" dirty="0" smtClean="0"/>
              <a:t> 1896 року </a:t>
            </a:r>
            <a:r>
              <a:rPr lang="ru-RU" sz="2400" dirty="0" err="1" smtClean="0"/>
              <a:t>олімпійський</a:t>
            </a:r>
            <a:r>
              <a:rPr lang="ru-RU" sz="2400" dirty="0" smtClean="0"/>
              <a:t> вид спорту.</a:t>
            </a:r>
            <a:r>
              <a:rPr lang="ru-RU" sz="5400" dirty="0" smtClean="0"/>
              <a:t/>
            </a:r>
            <a:br>
              <a:rPr lang="ru-RU" sz="5400" dirty="0" smtClean="0"/>
            </a:br>
            <a:endParaRPr lang="ru-RU" sz="5400" b="1" dirty="0">
              <a:solidFill>
                <a:srgbClr val="002060"/>
              </a:solidFill>
              <a:latin typeface="Times New Roman" pitchFamily="18" charset="0"/>
              <a:cs typeface="Times New Roman" pitchFamily="18" charset="0"/>
            </a:endParaRPr>
          </a:p>
        </p:txBody>
      </p:sp>
      <p:sp>
        <p:nvSpPr>
          <p:cNvPr id="224260" name="Rectangle 4"/>
          <p:cNvSpPr>
            <a:spLocks noChangeArrowheads="1"/>
          </p:cNvSpPr>
          <p:nvPr/>
        </p:nvSpPr>
        <p:spPr bwMode="auto">
          <a:xfrm>
            <a:off x="-714412" y="214290"/>
            <a:ext cx="8229600" cy="1143000"/>
          </a:xfrm>
          <a:prstGeom prst="rect">
            <a:avLst/>
          </a:prstGeom>
          <a:noFill/>
          <a:ln w="9525">
            <a:noFill/>
            <a:miter lim="800000"/>
            <a:headEnd/>
            <a:tailEnd/>
          </a:ln>
          <a:effectLst/>
        </p:spPr>
        <p:txBody>
          <a:bodyPr anchor="ctr"/>
          <a:lstStyle/>
          <a:p>
            <a:r>
              <a:rPr lang="en-US" sz="3800">
                <a:solidFill>
                  <a:srgbClr val="FF00FF"/>
                </a:solidFill>
                <a:effectLst/>
                <a:latin typeface="Broadway" pitchFamily="82" charset="0"/>
              </a:rPr>
              <a:t>        </a:t>
            </a:r>
            <a:endParaRPr lang="ru-RU" sz="5400">
              <a:solidFill>
                <a:srgbClr val="FF00FF"/>
              </a:solidFill>
              <a:effectLst/>
              <a:latin typeface="Broadway" pitchFamily="82" charset="0"/>
            </a:endParaRPr>
          </a:p>
        </p:txBody>
      </p:sp>
      <p:pic>
        <p:nvPicPr>
          <p:cNvPr id="3074" name="Picture 2" descr="http://lifetips.org.ua/uploads/posts/2011-11/1321100206_pho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3332051"/>
            <a:ext cx="5424537" cy="352594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4261"/>
                                        </p:tgtEl>
                                        <p:attrNameLst>
                                          <p:attrName>style.visibility</p:attrName>
                                        </p:attrNameLst>
                                      </p:cBhvr>
                                      <p:to>
                                        <p:strVal val="visible"/>
                                      </p:to>
                                    </p:set>
                                    <p:anim calcmode="lin" valueType="num">
                                      <p:cBhvr>
                                        <p:cTn id="7" dur="1000" fill="hold"/>
                                        <p:tgtEl>
                                          <p:spTgt spid="224261"/>
                                        </p:tgtEl>
                                        <p:attrNameLst>
                                          <p:attrName>ppt_x</p:attrName>
                                        </p:attrNameLst>
                                      </p:cBhvr>
                                      <p:tavLst>
                                        <p:tav tm="0">
                                          <p:val>
                                            <p:strVal val="#ppt_x-.2"/>
                                          </p:val>
                                        </p:tav>
                                        <p:tav tm="100000">
                                          <p:val>
                                            <p:strVal val="#ppt_x"/>
                                          </p:val>
                                        </p:tav>
                                      </p:tavLst>
                                    </p:anim>
                                    <p:anim calcmode="lin" valueType="num">
                                      <p:cBhvr>
                                        <p:cTn id="8" dur="1000" fill="hold"/>
                                        <p:tgtEl>
                                          <p:spTgt spid="2242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780</TotalTime>
  <Words>458</Words>
  <Application>Microsoft Office PowerPoint</Application>
  <PresentationFormat>Экран (4:3)</PresentationFormat>
  <Paragraphs>128</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Поток</vt:lpstr>
      <vt:lpstr>               SPORT   </vt:lpstr>
      <vt:lpstr>Слайд 2</vt:lpstr>
      <vt:lpstr>Слайд 3</vt:lpstr>
      <vt:lpstr>Слайд 4</vt:lpstr>
      <vt:lpstr>Kinds of sports :</vt:lpstr>
      <vt:lpstr>Слайд 6</vt:lpstr>
      <vt:lpstr>What we know about sports</vt:lpstr>
      <vt:lpstr>Boxing БОКС (від англ. box, – удар) – ациклічний, швидкісно-силовий вид спортивного єдиноборства; поєдинок у формі кулачного бою у рукавичках між двома спортсменами за особливими правилами. </vt:lpstr>
      <vt:lpstr>    Swimming Спорти́вне пла́вання — вид спорту, мета якого якнайшвидше проплисти зазначену відстань, не порушуючи при цьому техніки способу плавання, який використовується. Спортивне плавання почало набувати популярності ще в XIX столітті. Плавання з 1896 року олімпійський вид спорту. </vt:lpstr>
      <vt:lpstr>Tennis Те́ніс (англ. tennis, ситківка) або вели́кий те́ніс — вид спорту, в якому грають двоє гравців один проти одного, або дві команди по два гравці в кожній, команда проти команди, на майданчику — корті, поділеному навпіл поперечною сіткою. </vt:lpstr>
      <vt:lpstr>            Ice hockey Хокей - hockey, від фр. hoquet — «палиця пастуха з гаком») — гра на льодовому майданчику, в якій дві команди намагаються ключками закинути круглу шайбу у ворота суперника, які захищає воротар. </vt:lpstr>
      <vt:lpstr>  Basketball Баскетбо́л (англ. basketball від basket — «кошик» і ball — «м'яч»; заст., діал. кошикі́вка або коші́вка) — спортивна командна гра з м'ячем, який закидають руками в кільце із сіткою (кошик), закріпленою на щиті на висоті 3 метри 5 сантиметрів (10 футів) над майданчиком. Баскетбол є олімпійським видом спорту. </vt:lpstr>
      <vt:lpstr>Athletics</vt:lpstr>
      <vt:lpstr>                 Read the text                                                   “Sports quiz”.</vt:lpstr>
      <vt:lpstr>Answer the questions :</vt:lpstr>
      <vt:lpstr>Who is this?</vt:lpstr>
      <vt:lpstr>Слайд 17</vt:lpstr>
      <vt:lpstr>Слайд 18</vt:lpstr>
      <vt:lpstr>Слайд 19</vt:lpstr>
      <vt:lpstr>Слайд 20</vt:lpstr>
      <vt:lpstr>Слайд 21</vt:lpstr>
      <vt:lpstr>Слайд 22</vt:lpstr>
      <vt:lpstr>Слайд 23</vt:lpstr>
      <vt:lpstr>Muhammad Ali </vt:lpstr>
      <vt:lpstr>Pele </vt:lpstr>
      <vt:lpstr>Michael  Schumacher   </vt:lpstr>
      <vt:lpstr>Andre Agassi</vt:lpstr>
      <vt:lpstr>     Imagine your favourite sportsman is giving an interview to a journalist.</vt:lpstr>
      <vt:lpstr>Слайд 29</vt:lpstr>
      <vt:lpstr>Слайд 30</vt:lpstr>
      <vt:lpstr>Слайд 31</vt:lpstr>
      <vt:lpstr>What kind of sport is it?</vt:lpstr>
      <vt:lpstr>1)  It is a team game. Men and women, girls and boys can play it. The players have a ball and play it with their hands. There are six players in each of two teams.  2) It is a very popular game in England and in Ukraine. The payers kick the ball with their feet; they mustn`t touch the ball with their hands. The game lasts go minutes and has two halves. The players try to score a goal.  3) It is one of the most popular games in the world, it was played in Canada. It is winter kinds of games, only men and boys play it. Many people like to watch this game on TV. The players skate on the ice, they use special sticks.</vt:lpstr>
      <vt:lpstr>Why do we go in for sports?</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IS  HEALTH  , STRENGTH  AND FUN</dc:title>
  <dc:creator>COMP</dc:creator>
  <cp:lastModifiedBy>Сергей</cp:lastModifiedBy>
  <cp:revision>87</cp:revision>
  <dcterms:created xsi:type="dcterms:W3CDTF">2016-02-21T10:48:17Z</dcterms:created>
  <dcterms:modified xsi:type="dcterms:W3CDTF">2023-01-19T10:37:51Z</dcterms:modified>
</cp:coreProperties>
</file>