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12"/>
  </p:notesMasterIdLst>
  <p:sldIdLst>
    <p:sldId id="288" r:id="rId2"/>
    <p:sldId id="297" r:id="rId3"/>
    <p:sldId id="289" r:id="rId4"/>
    <p:sldId id="290" r:id="rId5"/>
    <p:sldId id="291" r:id="rId6"/>
    <p:sldId id="292" r:id="rId7"/>
    <p:sldId id="293" r:id="rId8"/>
    <p:sldId id="294" r:id="rId9"/>
    <p:sldId id="296" r:id="rId10"/>
    <p:sldId id="298"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18B"/>
    <a:srgbClr val="2B562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0" d="100"/>
          <a:sy n="70" d="100"/>
        </p:scale>
        <p:origin x="-702"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672998-02CC-469A-B2BC-54D2CB1CA599}" type="datetimeFigureOut">
              <a:rPr lang="uk-UA" smtClean="0"/>
              <a:t>22.01.2023</a:t>
            </a:fld>
            <a:endParaRPr lang="uk-UA"/>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6768A9-C4E4-456F-A81E-5FA6F486722B}" type="slidenum">
              <a:rPr lang="uk-UA" smtClean="0"/>
              <a:t>‹#›</a:t>
            </a:fld>
            <a:endParaRPr lang="uk-UA"/>
          </a:p>
        </p:txBody>
      </p:sp>
    </p:spTree>
    <p:extLst>
      <p:ext uri="{BB962C8B-B14F-4D97-AF65-F5344CB8AC3E}">
        <p14:creationId xmlns:p14="http://schemas.microsoft.com/office/powerpoint/2010/main" val="49177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35F9828-B76D-413C-BF6A-058C429AC62C}" type="datetimeFigureOut">
              <a:rPr lang="ru-RU" smtClean="0"/>
              <a:pPr/>
              <a:t>22.01.2023</a:t>
            </a:fld>
            <a:endParaRPr lang="ru-RU"/>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R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533D365-93F1-47CB-9898-DCE4612D371F}" type="slidenum">
              <a:rPr lang="ru-RU" smtClean="0"/>
              <a:pPr/>
              <a:t>‹#›</a:t>
            </a:fld>
            <a:endParaRPr lang="ru-RU"/>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03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71549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85070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390596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33D365-93F1-47CB-9898-DCE4612D371F}" type="slidenum">
              <a:rPr lang="ru-RU" smtClean="0"/>
              <a:pPr/>
              <a:t>‹#›</a:t>
            </a:fld>
            <a:endParaRPr lang="ru-RU"/>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47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85050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13723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332606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17235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19397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35F9828-B76D-413C-BF6A-058C429AC62C}" type="datetimeFigureOut">
              <a:rPr lang="ru-RU" smtClean="0"/>
              <a:pPr/>
              <a:t>22.01.2023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81428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35F9828-B76D-413C-BF6A-058C429AC62C}" type="datetimeFigureOut">
              <a:rPr lang="ru-RU" smtClean="0"/>
              <a:pPr/>
              <a:t>22.01.2023</a:t>
            </a:fld>
            <a:endParaRPr lang="ru-RU"/>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533D365-93F1-47CB-9898-DCE4612D371F}" type="slidenum">
              <a:rPr lang="ru-RU" smtClean="0"/>
              <a:pPr/>
              <a:t>‹#›</a:t>
            </a:fld>
            <a:endParaRPr lang="ru-RU"/>
          </a:p>
        </p:txBody>
      </p:sp>
    </p:spTree>
    <p:extLst>
      <p:ext uri="{BB962C8B-B14F-4D97-AF65-F5344CB8AC3E}">
        <p14:creationId xmlns:p14="http://schemas.microsoft.com/office/powerpoint/2010/main" val="31273560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audio" Target="file:///C:\Users\&#1044;&#1086;&#1084;\Desktop\05.09.2022%20&#1088;\7%20&#1082;&#1083;&#1072;&#1089;%20&#1059;&#1088;&#1086;&#1082;%20&#8470;%201%20%20&#1030;%20&#1042;&#1089;&#1090;&#1091;&#1087;\7%20&#1082;&#1083;&#1072;&#1089;%20&#1059;&#1088;&#1086;&#1082;%20&#8470;1%20&#1061;&#1091;&#1076;&#1086;&#1078;&#1085;&#1110;&#1081;%20&#1090;&#1074;&#1110;&#1088;%20&#1103;&#1082;%20&#1103;&#1074;&#1080;&#1097;&#1077;%20&#1084;&#1080;&#1089;&#1090;&#1077;&#1094;&#1090;&#1074;&#1072;,%20&#1085;&#1086;&#1074;&#1080;&#1081;%20&#1110;&#1088;&#1088;&#1077;&#1072;&#1083;&#1100;&#1085;&#1080;&#1081;%20&#1089;&#1074;&#1110;&#1090;,%20&#1089;&#1090;&#1074;&#1086;&#1088;&#1077;&#1085;&#1080;&#1081;%20&#1087;&#1080;&#1089;&#1100;&#1084;&#1077;&#1085;&#1085;&#1080;&#1082;&#1086;&#1084;\028_C%20Atkins.mp3" TargetMode="External"/><Relationship Id="rId6" Type="http://schemas.openxmlformats.org/officeDocument/2006/relationships/image" Target="../media/image16.png"/><Relationship Id="rId5" Type="http://schemas.openxmlformats.org/officeDocument/2006/relationships/image" Target="../media/image30.jpe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microsoft.com/office/2007/relationships/hdphoto" Target="../media/hdphoto9.wdp"/><Relationship Id="rId3" Type="http://schemas.openxmlformats.org/officeDocument/2006/relationships/image" Target="../media/image14.png"/><Relationship Id="rId21" Type="http://schemas.microsoft.com/office/2007/relationships/hdphoto" Target="../media/hdphoto10.wdp"/><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image" Target="../media/image13.jpeg"/><Relationship Id="rId16" Type="http://schemas.microsoft.com/office/2007/relationships/hdphoto" Target="../media/hdphoto8.wdp"/><Relationship Id="rId20"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5.png"/><Relationship Id="rId15" Type="http://schemas.openxmlformats.org/officeDocument/2006/relationships/image" Target="../media/image25.png"/><Relationship Id="rId23" Type="http://schemas.microsoft.com/office/2007/relationships/hdphoto" Target="../media/hdphoto11.wdp"/><Relationship Id="rId10" Type="http://schemas.microsoft.com/office/2007/relationships/hdphoto" Target="../media/hdphoto6.wdp"/><Relationship Id="rId19"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21.png"/><Relationship Id="rId14" Type="http://schemas.microsoft.com/office/2007/relationships/hdphoto" Target="../media/hdphoto7.wdp"/><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gif"/><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 Id="rId9"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18" Type="http://schemas.openxmlformats.org/officeDocument/2006/relationships/image" Target="../media/image34.png"/><Relationship Id="rId3" Type="http://schemas.openxmlformats.org/officeDocument/2006/relationships/slideLayout" Target="../slideLayouts/slideLayout2.xml"/><Relationship Id="rId21" Type="http://schemas.microsoft.com/office/2007/relationships/hdphoto" Target="../media/hdphoto13.wdp"/><Relationship Id="rId7" Type="http://schemas.microsoft.com/office/2007/relationships/hdphoto" Target="../media/hdphoto1.wdp"/><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35.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5" Type="http://schemas.openxmlformats.org/officeDocument/2006/relationships/image" Target="../media/image10.png"/><Relationship Id="rId10" Type="http://schemas.openxmlformats.org/officeDocument/2006/relationships/image" Target="../media/image5.png"/><Relationship Id="rId19" Type="http://schemas.microsoft.com/office/2007/relationships/hdphoto" Target="../media/hdphoto12.wdp"/><Relationship Id="rId4" Type="http://schemas.openxmlformats.org/officeDocument/2006/relationships/image" Target="../media/image33.png"/><Relationship Id="rId9" Type="http://schemas.openxmlformats.org/officeDocument/2006/relationships/image" Target="../media/image4.pn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40.jpeg"/><Relationship Id="rId18" Type="http://schemas.openxmlformats.org/officeDocument/2006/relationships/image" Target="../media/image43.png"/><Relationship Id="rId26" Type="http://schemas.openxmlformats.org/officeDocument/2006/relationships/hyperlink" Target="https://www.youtube.com/watch?v=3qk3VdFYtXM" TargetMode="External"/><Relationship Id="rId3" Type="http://schemas.openxmlformats.org/officeDocument/2006/relationships/image" Target="../media/image14.png"/><Relationship Id="rId21" Type="http://schemas.openxmlformats.org/officeDocument/2006/relationships/image" Target="../media/image45.jpeg"/><Relationship Id="rId7" Type="http://schemas.openxmlformats.org/officeDocument/2006/relationships/image" Target="../media/image36.png"/><Relationship Id="rId12" Type="http://schemas.openxmlformats.org/officeDocument/2006/relationships/image" Target="../media/image39.jpeg"/><Relationship Id="rId17" Type="http://schemas.microsoft.com/office/2007/relationships/hdphoto" Target="../media/hdphoto17.wdp"/><Relationship Id="rId25" Type="http://schemas.openxmlformats.org/officeDocument/2006/relationships/hyperlink" Target="&#1044;&#1080;&#1090;&#1080;&#1085;&#1089;&#1090;&#1074;&#1086;%20&#1058;&#1072;&#1088;&#1072;&#1089;&#1072;.mp4" TargetMode="External"/><Relationship Id="rId2" Type="http://schemas.openxmlformats.org/officeDocument/2006/relationships/image" Target="../media/image13.jpeg"/><Relationship Id="rId16" Type="http://schemas.openxmlformats.org/officeDocument/2006/relationships/image" Target="../media/image42.png"/><Relationship Id="rId20" Type="http://schemas.openxmlformats.org/officeDocument/2006/relationships/image" Target="../media/image44.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8.jpeg"/><Relationship Id="rId24" Type="http://schemas.microsoft.com/office/2007/relationships/hdphoto" Target="NULL"/><Relationship Id="rId5" Type="http://schemas.openxmlformats.org/officeDocument/2006/relationships/image" Target="../media/image15.png"/><Relationship Id="rId15" Type="http://schemas.microsoft.com/office/2007/relationships/hdphoto" Target="../media/hdphoto16.wdp"/><Relationship Id="rId23" Type="http://schemas.openxmlformats.org/officeDocument/2006/relationships/image" Target="../media/image46.png"/><Relationship Id="rId10" Type="http://schemas.microsoft.com/office/2007/relationships/hdphoto" Target="../media/hdphoto15.wdp"/><Relationship Id="rId19" Type="http://schemas.microsoft.com/office/2007/relationships/hdphoto" Target="../media/hdphoto18.wdp"/><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41.png"/><Relationship Id="rId22" Type="http://schemas.openxmlformats.org/officeDocument/2006/relationships/hyperlink" Target="&#1058;&#1072;&#1088;&#1072;&#1089;%20&#1064;&#1077;&#1074;&#1095;&#1077;&#1085;&#1082;&#1086;%20&#1050;&#1086;&#1073;&#1079;&#1072;&#1088;%20&#1087;&#1110;&#1089;&#1085;&#1103;%20&#1087;&#1088;&#1086;%20&#1064;&#1077;&#1074;&#1095;&#1077;&#1085;&#1082;&#1072;.mp4" TargetMode="Externa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15.png"/><Relationship Id="rId12" Type="http://schemas.microsoft.com/office/2007/relationships/hdphoto" Target="../media/hdphoto19.wdp"/><Relationship Id="rId2" Type="http://schemas.openxmlformats.org/officeDocument/2006/relationships/slideLayout" Target="../slideLayouts/slideLayout2.xml"/><Relationship Id="rId1" Type="http://schemas.openxmlformats.org/officeDocument/2006/relationships/audio" Target="file:///C:\Users\&#1044;&#1086;&#1084;\Desktop\05.09.2022%20&#1088;\7%20&#1082;&#1083;&#1072;&#1089;%20&#1059;&#1088;&#1086;&#1082;%20&#8470;%201%20%20&#1030;%20&#1042;&#1089;&#1090;&#1091;&#1087;\7%20&#1082;&#1083;&#1072;&#1089;%20&#1059;&#1088;&#1086;&#1082;%20&#8470;1%20&#1061;&#1091;&#1076;&#1086;&#1078;&#1085;&#1110;&#1081;%20&#1090;&#1074;&#1110;&#1088;%20&#1103;&#1082;%20&#1103;&#1074;&#1080;&#1097;&#1077;%20&#1084;&#1080;&#1089;&#1090;&#1077;&#1094;&#1090;&#1074;&#1072;,%20&#1085;&#1086;&#1074;&#1080;&#1081;%20&#1110;&#1088;&#1088;&#1077;&#1072;&#1083;&#1100;&#1085;&#1080;&#1081;%20&#1089;&#1074;&#1110;&#1090;,%20&#1089;&#1090;&#1074;&#1086;&#1088;&#1077;&#1085;&#1080;&#1081;%20&#1087;&#1080;&#1089;&#1100;&#1084;&#1077;&#1085;&#1085;&#1080;&#1082;&#1086;&#1084;\karunesh_-_a_journey_of_the_heart.mp3" TargetMode="External"/><Relationship Id="rId6" Type="http://schemas.microsoft.com/office/2007/relationships/hdphoto" Target="../media/hdphoto2.wdp"/><Relationship Id="rId11" Type="http://schemas.openxmlformats.org/officeDocument/2006/relationships/image" Target="../media/image49.png"/><Relationship Id="rId5" Type="http://schemas.openxmlformats.org/officeDocument/2006/relationships/image" Target="../media/image14.png"/><Relationship Id="rId10" Type="http://schemas.openxmlformats.org/officeDocument/2006/relationships/image" Target="../media/image48.jpeg"/><Relationship Id="rId4" Type="http://schemas.openxmlformats.org/officeDocument/2006/relationships/image" Target="../media/image13.jpeg"/><Relationship Id="rId9" Type="http://schemas.openxmlformats.org/officeDocument/2006/relationships/image" Target="../media/image16.png"/><Relationship Id="rId14" Type="http://schemas.microsoft.com/office/2007/relationships/hdphoto" Target="../media/hdphoto2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Желто-зеленый-синий - обои на телефон бесплатно."/>
          <p:cNvPicPr>
            <a:picLocks noChangeAspect="1" noChangeArrowheads="1"/>
          </p:cNvPicPr>
          <p:nvPr/>
        </p:nvPicPr>
        <p:blipFill rotWithShape="1">
          <a:blip r:embed="rId2" cstate="print"/>
          <a:srcRect t="36185"/>
          <a:stretch/>
        </p:blipFill>
        <p:spPr bwMode="auto">
          <a:xfrm flipH="1">
            <a:off x="-43919" y="0"/>
            <a:ext cx="12235917" cy="6977642"/>
          </a:xfrm>
          <a:prstGeom prst="rect">
            <a:avLst/>
          </a:prstGeom>
          <a:noFill/>
        </p:spPr>
      </p:pic>
      <p:pic>
        <p:nvPicPr>
          <p:cNvPr id="13" name="Picture 5" descr="F:\Ратушна Н.М\plakat_DV_pustiy\plakat_DV_pustiy.bmp"/>
          <p:cNvPicPr/>
          <p:nvPr/>
        </p:nvPicPr>
        <p:blipFill rotWithShape="1">
          <a:blip r:embed="rId3" cstate="print">
            <a:extLst>
              <a:ext uri="{BEBA8EAE-BF5A-486C-A8C5-ECC9F3942E4B}">
                <a14:imgProps xmlns:a14="http://schemas.microsoft.com/office/drawing/2010/main">
                  <a14:imgLayer r:embed="rId4">
                    <a14:imgEffect>
                      <a14:backgroundRemoval t="1266" b="99562" l="0" r="100000">
                        <a14:backgroundMark x1="3926" y1="97322" x2="3926" y2="97322"/>
                        <a14:backgroundMark x1="3569" y1="76095" x2="3569" y2="76095"/>
                        <a14:backgroundMark x1="5353" y1="74684" x2="5353" y2="74684"/>
                        <a14:backgroundMark x1="4782" y1="75268" x2="4782" y2="75268"/>
                        <a14:backgroundMark x1="3283" y1="64167" x2="3283" y2="64167"/>
                        <a14:backgroundMark x1="2427" y1="63973" x2="2427" y2="63973"/>
                        <a14:backgroundMark x1="1499" y1="58812" x2="1499" y2="58812"/>
                        <a14:backgroundMark x1="3569" y1="65774" x2="3569" y2="65774"/>
                        <a14:backgroundMark x1="2427" y1="62415" x2="2427" y2="62415"/>
                        <a14:backgroundMark x1="2427" y1="70740" x2="2427" y2="70740"/>
                        <a14:backgroundMark x1="1784" y1="81013" x2="1784" y2="81013"/>
                        <a14:backgroundMark x1="928" y1="89143" x2="928" y2="89143"/>
                        <a14:backgroundMark x1="1784" y1="93330" x2="1784" y2="93330"/>
                        <a14:backgroundMark x1="2998" y1="96884" x2="2998" y2="96884"/>
                        <a14:backgroundMark x1="1213" y1="84421" x2="1213" y2="84421"/>
                        <a14:backgroundMark x1="2712" y1="46349" x2="2712" y2="46349"/>
                        <a14:backgroundMark x1="4211" y1="45716" x2="4211" y2="45716"/>
                        <a14:backgroundMark x1="5710" y1="46349" x2="5710" y2="46349"/>
                        <a14:backgroundMark x1="1499" y1="28481" x2="1499" y2="28481"/>
                        <a14:backgroundMark x1="2141" y1="32230" x2="2141" y2="32230"/>
                        <a14:backgroundMark x1="2427" y1="35248" x2="2427" y2="35248"/>
                        <a14:backgroundMark x1="1499" y1="51704" x2="1499" y2="51704"/>
                        <a14:backgroundMark x1="1213" y1="56426" x2="1213" y2="56426"/>
                        <a14:backgroundMark x1="2427" y1="23710" x2="2427" y2="23710"/>
                        <a14:backgroundMark x1="2141" y1="16164" x2="2141" y2="16164"/>
                        <a14:backgroundMark x1="4211" y1="13194" x2="4211" y2="13194"/>
                        <a14:backgroundMark x1="2427" y1="10613" x2="2427" y2="10613"/>
                        <a14:backgroundMark x1="2998" y1="12804" x2="2998" y2="12804"/>
                        <a14:backgroundMark x1="1784" y1="24927" x2="1784" y2="24927"/>
                        <a14:backgroundMark x1="97930" y1="76290" x2="97930" y2="76290"/>
                        <a14:backgroundMark x1="97645" y1="76485" x2="97645" y2="76485"/>
                        <a14:backgroundMark x1="97930" y1="81646" x2="99143" y2="81451"/>
                        <a14:backgroundMark x1="98501" y1="63194" x2="98501" y2="63194"/>
                        <a14:backgroundMark x1="97359" y1="65190" x2="97359" y2="65190"/>
                        <a14:backgroundMark x1="97930" y1="58228" x2="97930" y2="58228"/>
                        <a14:backgroundMark x1="98501" y1="40798" x2="98501" y2="40798"/>
                        <a14:backgroundMark x1="98501" y1="37001" x2="98501" y2="37001"/>
                        <a14:backgroundMark x1="98501" y1="37001" x2="98501" y2="37001"/>
                      </a14:backgroundRemoval>
                    </a14:imgEffect>
                  </a14:imgLayer>
                </a14:imgProps>
              </a:ext>
            </a:extLst>
          </a:blip>
          <a:srcRect t="28579"/>
          <a:stretch/>
        </p:blipFill>
        <p:spPr bwMode="auto">
          <a:xfrm>
            <a:off x="22248" y="2062531"/>
            <a:ext cx="4819698" cy="4915111"/>
          </a:xfrm>
          <a:prstGeom prst="rect">
            <a:avLst/>
          </a:prstGeom>
          <a:noFill/>
          <a:ln w="9525">
            <a:noFill/>
            <a:miter lim="800000"/>
            <a:headEnd/>
            <a:tailEnd/>
          </a:ln>
        </p:spPr>
      </p:pic>
      <p:pic>
        <p:nvPicPr>
          <p:cNvPr id="14" name="Рисунок 13"/>
          <p:cNvPicPr/>
          <p:nvPr/>
        </p:nvPicPr>
        <p:blipFill>
          <a:blip r:embed="rId5" cstate="print"/>
          <a:srcRect/>
          <a:stretch>
            <a:fillRect/>
          </a:stretch>
        </p:blipFill>
        <p:spPr bwMode="auto">
          <a:xfrm rot="21209198">
            <a:off x="687639" y="1658848"/>
            <a:ext cx="3069217" cy="2379677"/>
          </a:xfrm>
          <a:prstGeom prst="rect">
            <a:avLst/>
          </a:prstGeom>
          <a:noFill/>
          <a:ln w="9525">
            <a:noFill/>
            <a:miter lim="800000"/>
            <a:headEnd/>
            <a:tailEnd/>
          </a:ln>
        </p:spPr>
      </p:pic>
      <p:pic>
        <p:nvPicPr>
          <p:cNvPr id="3081" name="Рисунок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127225">
            <a:off x="1805064" y="1290578"/>
            <a:ext cx="774793" cy="780327"/>
          </a:xfrm>
          <a:prstGeom prst="rect">
            <a:avLst/>
          </a:prstGeom>
          <a:noFill/>
          <a:extLst>
            <a:ext uri="{909E8E84-426E-40DD-AFC4-6F175D3DCCD1}">
              <a14:hiddenFill xmlns:a14="http://schemas.microsoft.com/office/drawing/2010/main">
                <a:solidFill>
                  <a:srgbClr val="FFFFFF"/>
                </a:solidFill>
              </a14:hiddenFill>
            </a:ext>
          </a:extLst>
        </p:spPr>
      </p:pic>
      <p:pic>
        <p:nvPicPr>
          <p:cNvPr id="3082" name="Рисунок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775251" flipH="1">
            <a:off x="293367" y="3304699"/>
            <a:ext cx="1679575" cy="16446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677308" flipH="1">
            <a:off x="1443188" y="3567638"/>
            <a:ext cx="1189038" cy="1660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3"/>
          <p:cNvSpPr>
            <a:spLocks noChangeArrowheads="1"/>
          </p:cNvSpPr>
          <p:nvPr/>
        </p:nvSpPr>
        <p:spPr bwMode="auto">
          <a:xfrm>
            <a:off x="87399" y="1045"/>
            <a:ext cx="12017203"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uk-UA" sz="2400" b="1" u="none" strike="noStrike" cap="none" normalizeH="0" baseline="0" dirty="0" smtClean="0">
                <a:ln>
                  <a:noFill/>
                </a:ln>
                <a:solidFill>
                  <a:schemeClr val="bg1"/>
                </a:solidFill>
                <a:effectLst/>
                <a:latin typeface="Arial Black" pitchFamily="34" charset="0"/>
                <a:ea typeface="Times New Roman" pitchFamily="18" charset="0"/>
                <a:cs typeface="Times New Roman" pitchFamily="18" charset="0"/>
              </a:rPr>
              <a:t>Художня література </a:t>
            </a:r>
            <a:r>
              <a:rPr lang="uk-UA" sz="2400" b="1" dirty="0" smtClean="0">
                <a:solidFill>
                  <a:schemeClr val="bg1"/>
                </a:solidFill>
                <a:latin typeface="Arial Black" pitchFamily="34" charset="0"/>
                <a:ea typeface="Times New Roman" pitchFamily="18" charset="0"/>
                <a:cs typeface="Times New Roman" pitchFamily="18" charset="0"/>
              </a:rPr>
              <a:t>як </a:t>
            </a:r>
            <a:r>
              <a:rPr lang="uk-UA" sz="2400" b="1" dirty="0">
                <a:solidFill>
                  <a:schemeClr val="bg1"/>
                </a:solidFill>
                <a:latin typeface="Arial Black" pitchFamily="34" charset="0"/>
                <a:ea typeface="Times New Roman" pitchFamily="18" charset="0"/>
                <a:cs typeface="Times New Roman" pitchFamily="18" charset="0"/>
              </a:rPr>
              <a:t>одна з </a:t>
            </a:r>
            <a:r>
              <a:rPr lang="uk-UA" sz="2400" b="1" dirty="0" smtClean="0">
                <a:solidFill>
                  <a:schemeClr val="bg1"/>
                </a:solidFill>
                <a:latin typeface="Arial Black" pitchFamily="34" charset="0"/>
                <a:ea typeface="Times New Roman" pitchFamily="18" charset="0"/>
                <a:cs typeface="Times New Roman" pitchFamily="18" charset="0"/>
              </a:rPr>
              <a:t>форм духовної діяльності людини</a:t>
            </a:r>
            <a:endParaRPr lang="uk-UA" sz="2400" dirty="0">
              <a:solidFill>
                <a:schemeClr val="bg1"/>
              </a:solidFill>
              <a:latin typeface="Arial Black" pitchFamily="34" charset="0"/>
              <a:cs typeface="Arial" pitchFamily="34" charset="0"/>
            </a:endParaRPr>
          </a:p>
          <a:p>
            <a:pPr lvl="0" fontAlgn="base">
              <a:spcBef>
                <a:spcPct val="0"/>
              </a:spcBef>
              <a:spcAft>
                <a:spcPct val="0"/>
              </a:spcAft>
            </a:pPr>
            <a:endParaRPr lang="uk-UA" sz="1050" dirty="0">
              <a:solidFill>
                <a:schemeClr val="bg1"/>
              </a:solidFill>
              <a:latin typeface="Arial Black" pitchFamily="34" charset="0"/>
              <a:cs typeface="Arial" pitchFamily="34" charset="0"/>
            </a:endParaRPr>
          </a:p>
        </p:txBody>
      </p:sp>
      <p:sp>
        <p:nvSpPr>
          <p:cNvPr id="11" name="Rectangle 15"/>
          <p:cNvSpPr>
            <a:spLocks noChangeArrowheads="1"/>
          </p:cNvSpPr>
          <p:nvPr/>
        </p:nvSpPr>
        <p:spPr bwMode="auto">
          <a:xfrm>
            <a:off x="4006810" y="770464"/>
            <a:ext cx="65594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200" b="1" i="1" u="none" strike="noStrike" cap="none" normalizeH="0" baseline="0" dirty="0" smtClean="0">
                <a:ln>
                  <a:noFill/>
                </a:ln>
                <a:solidFill>
                  <a:srgbClr val="632423"/>
                </a:solidFill>
                <a:effectLst/>
                <a:latin typeface="Arial" pitchFamily="34" charset="0"/>
                <a:ea typeface="Times New Roman" pitchFamily="18" charset="0"/>
                <a:cs typeface="Times New Roman" pitchFamily="18" charset="0"/>
              </a:rPr>
              <a:t>      </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 name="Рисунок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127225" flipV="1">
            <a:off x="3264093" y="1250802"/>
            <a:ext cx="1333500" cy="16067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677308" flipH="1">
            <a:off x="2449741" y="1319391"/>
            <a:ext cx="1052317" cy="1469590"/>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473221" flipH="1">
            <a:off x="3042130" y="2561976"/>
            <a:ext cx="1679575" cy="164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495589">
            <a:off x="2032969" y="3444594"/>
            <a:ext cx="1022918" cy="11232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495589">
            <a:off x="33510" y="2571511"/>
            <a:ext cx="1058127" cy="11618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495589">
            <a:off x="422501" y="1262431"/>
            <a:ext cx="145732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495589">
            <a:off x="2754206" y="3561502"/>
            <a:ext cx="1073789" cy="11790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3042447">
            <a:off x="3352856" y="1847484"/>
            <a:ext cx="1058127" cy="1161865"/>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414649" y="446511"/>
            <a:ext cx="5891601" cy="984885"/>
          </a:xfrm>
          <a:prstGeom prst="rect">
            <a:avLst/>
          </a:prstGeom>
        </p:spPr>
        <p:txBody>
          <a:bodyPr wrap="square">
            <a:spAutoFit/>
          </a:bodyPr>
          <a:lstStyle/>
          <a:p>
            <a:r>
              <a:rPr lang="uk-UA" sz="1400" b="1" i="1" dirty="0">
                <a:solidFill>
                  <a:srgbClr val="FFFF00"/>
                </a:solidFill>
                <a:latin typeface="Arial Black" pitchFamily="34" charset="0"/>
              </a:rPr>
              <a:t>Слово – то  найтонший  різець...</a:t>
            </a:r>
            <a:endParaRPr lang="uk-UA" sz="1400" dirty="0">
              <a:solidFill>
                <a:srgbClr val="FFFF00"/>
              </a:solidFill>
              <a:latin typeface="Arial Black" pitchFamily="34" charset="0"/>
            </a:endParaRPr>
          </a:p>
          <a:p>
            <a:r>
              <a:rPr lang="uk-UA" sz="1400" b="1" i="1" dirty="0" smtClean="0">
                <a:solidFill>
                  <a:srgbClr val="FFFF00"/>
                </a:solidFill>
                <a:latin typeface="Arial Black" pitchFamily="34" charset="0"/>
              </a:rPr>
              <a:t>Вміти  </a:t>
            </a:r>
            <a:r>
              <a:rPr lang="uk-UA" sz="1400" b="1" i="1" dirty="0">
                <a:solidFill>
                  <a:srgbClr val="FFFF00"/>
                </a:solidFill>
                <a:latin typeface="Arial Black" pitchFamily="34" charset="0"/>
              </a:rPr>
              <a:t>користуватися  ним </a:t>
            </a:r>
            <a:r>
              <a:rPr lang="uk-UA" sz="1400" b="1" i="1" dirty="0" smtClean="0">
                <a:solidFill>
                  <a:srgbClr val="FFFF00"/>
                </a:solidFill>
                <a:latin typeface="Arial Black" pitchFamily="34" charset="0"/>
              </a:rPr>
              <a:t>–</a:t>
            </a:r>
          </a:p>
          <a:p>
            <a:r>
              <a:rPr lang="uk-UA" sz="1400" b="1" i="1" dirty="0" smtClean="0">
                <a:solidFill>
                  <a:srgbClr val="FFFF00"/>
                </a:solidFill>
                <a:latin typeface="Arial Black" pitchFamily="34" charset="0"/>
              </a:rPr>
              <a:t>велике</a:t>
            </a:r>
            <a:r>
              <a:rPr lang="ru-RU" sz="1400" b="1" i="1" dirty="0" smtClean="0">
                <a:solidFill>
                  <a:srgbClr val="FFFF00"/>
                </a:solidFill>
                <a:latin typeface="Arial Black" pitchFamily="34" charset="0"/>
              </a:rPr>
              <a:t>  </a:t>
            </a:r>
            <a:r>
              <a:rPr lang="uk-UA" sz="1400" b="1" i="1" dirty="0" smtClean="0">
                <a:solidFill>
                  <a:srgbClr val="FFFF00"/>
                </a:solidFill>
                <a:latin typeface="Arial Black" pitchFamily="34" charset="0"/>
              </a:rPr>
              <a:t> </a:t>
            </a:r>
            <a:r>
              <a:rPr lang="uk-UA" sz="1400" b="1" i="1" dirty="0">
                <a:solidFill>
                  <a:srgbClr val="FFFF00"/>
                </a:solidFill>
                <a:latin typeface="Arial Black" pitchFamily="34" charset="0"/>
              </a:rPr>
              <a:t>мистецтво.</a:t>
            </a:r>
            <a:endParaRPr lang="uk-UA" sz="1400" dirty="0">
              <a:solidFill>
                <a:srgbClr val="FFFF00"/>
              </a:solidFill>
              <a:latin typeface="Arial Black" pitchFamily="34" charset="0"/>
            </a:endParaRPr>
          </a:p>
          <a:p>
            <a:r>
              <a:rPr lang="uk-UA" sz="1600" b="1" i="1" dirty="0" smtClean="0">
                <a:solidFill>
                  <a:srgbClr val="FFFF00"/>
                </a:solidFill>
                <a:latin typeface="Arial Black" pitchFamily="34" charset="0"/>
              </a:rPr>
              <a:t>                            </a:t>
            </a:r>
            <a:r>
              <a:rPr lang="uk-UA" sz="1400" b="1" i="1" dirty="0" smtClean="0">
                <a:solidFill>
                  <a:srgbClr val="00B0F0"/>
                </a:solidFill>
                <a:latin typeface="Arial Black" pitchFamily="34" charset="0"/>
              </a:rPr>
              <a:t>В.Сухомлинський</a:t>
            </a:r>
            <a:endParaRPr lang="uk-UA" sz="1400" dirty="0">
              <a:solidFill>
                <a:srgbClr val="00B0F0"/>
              </a:solidFill>
              <a:latin typeface="Arial Black" pitchFamily="34" charset="0"/>
            </a:endParaRPr>
          </a:p>
        </p:txBody>
      </p:sp>
      <p:sp>
        <p:nvSpPr>
          <p:cNvPr id="18" name="Прямоугольник 17"/>
          <p:cNvSpPr/>
          <p:nvPr/>
        </p:nvSpPr>
        <p:spPr>
          <a:xfrm>
            <a:off x="4918596" y="610136"/>
            <a:ext cx="7065086" cy="6247864"/>
          </a:xfrm>
          <a:prstGeom prst="rect">
            <a:avLst/>
          </a:prstGeom>
        </p:spPr>
        <p:txBody>
          <a:bodyPr wrap="square">
            <a:spAutoFit/>
          </a:bodyPr>
          <a:lstStyle/>
          <a:p>
            <a:pPr algn="ctr"/>
            <a:r>
              <a:rPr lang="uk-UA" sz="2000" dirty="0">
                <a:latin typeface="Arial Black" pitchFamily="34" charset="0"/>
              </a:rPr>
              <a:t>Сучасне життя важко уявити без художніх книжок. </a:t>
            </a:r>
            <a:r>
              <a:rPr lang="uk-UA" sz="2000" dirty="0" smtClean="0">
                <a:latin typeface="Arial Black" pitchFamily="34" charset="0"/>
              </a:rPr>
              <a:t>Із </a:t>
            </a:r>
            <a:r>
              <a:rPr lang="uk-UA" sz="2000" dirty="0">
                <a:latin typeface="Arial Black" pitchFamily="34" charset="0"/>
              </a:rPr>
              <a:t>їхніх сторінок на нас дивляться герої минулого й сьогодення, про яких цікаво і захоплююче розповідають автори-письменники, які є особливо обдарованими людьми. Саме вони відтворюють життя через індивідуальні художні образи або картини. Ці талановиті митці розкривають суспільні відносини, характери і переживання людей на прикладі конкретної особи, яка є і літературним героєм і ніби олюднює все зображуване.</a:t>
            </a:r>
          </a:p>
          <a:p>
            <a:pPr algn="ctr"/>
            <a:r>
              <a:rPr lang="uk-UA" sz="2000" dirty="0">
                <a:latin typeface="Arial Black" pitchFamily="34" charset="0"/>
              </a:rPr>
              <a:t>Кожний письменник уважно вивчає навколишню дійсність. Все побачене і почуте він обдумує і визначає, що добре, корисне, що погане, шкідливе, а також — що важливе, характерне, що другорядне, випадкове. У своїх творах письменник зображує важливі, характерні події, явища, риси вдачі людей, малює словами художні образи.</a:t>
            </a:r>
          </a:p>
        </p:txBody>
      </p:sp>
    </p:spTree>
    <p:extLst>
      <p:ext uri="{BB962C8B-B14F-4D97-AF65-F5344CB8AC3E}">
        <p14:creationId xmlns:p14="http://schemas.microsoft.com/office/powerpoint/2010/main" val="391823209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Желто-зеленый-синий - обои на телефон бесплатно."/>
          <p:cNvPicPr>
            <a:picLocks noChangeAspect="1" noChangeArrowheads="1"/>
          </p:cNvPicPr>
          <p:nvPr/>
        </p:nvPicPr>
        <p:blipFill>
          <a:blip r:embed="rId3" cstate="print"/>
          <a:srcRect/>
          <a:stretch>
            <a:fillRect/>
          </a:stretch>
        </p:blipFill>
        <p:spPr bwMode="auto">
          <a:xfrm flipH="1">
            <a:off x="-43917" y="0"/>
            <a:ext cx="12235917" cy="6858000"/>
          </a:xfrm>
          <a:prstGeom prst="rect">
            <a:avLst/>
          </a:prstGeom>
          <a:noFill/>
        </p:spPr>
      </p:pic>
      <p:pic>
        <p:nvPicPr>
          <p:cNvPr id="8" name="028_C Atkins.mp3">
            <a:hlinkClick r:id="" action="ppaction://media"/>
          </p:cNvPr>
          <p:cNvPicPr>
            <a:picLocks noRot="1" noChangeAspect="1"/>
          </p:cNvPicPr>
          <p:nvPr>
            <a:audioFile r:link="rId1"/>
          </p:nvPr>
        </p:nvPicPr>
        <p:blipFill>
          <a:blip r:embed="rId4"/>
          <a:stretch>
            <a:fillRect/>
          </a:stretch>
        </p:blipFill>
        <p:spPr>
          <a:xfrm flipV="1">
            <a:off x="1957544" y="5036355"/>
            <a:ext cx="406400" cy="214314"/>
          </a:xfrm>
          <a:prstGeom prst="rect">
            <a:avLst/>
          </a:prstGeom>
        </p:spPr>
      </p:pic>
      <p:pic>
        <p:nvPicPr>
          <p:cNvPr id="10" name="Picture 2" descr="Українська література 7 клас Авраменко 2020, книга по новій програмі"/>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4986" y="1739044"/>
            <a:ext cx="1833703" cy="25916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2" name="Picture 2" descr="http://1.bp.blogspot.com/-Qap0WypO3VI/VLAhCigKF9I/AAAAAAAAAJo/H6OC6w3bJT0/s1600/115600418_large_119.png"/>
          <p:cNvPicPr>
            <a:picLocks noChangeAspect="1" noChangeArrowheads="1"/>
          </p:cNvPicPr>
          <p:nvPr/>
        </p:nvPicPr>
        <p:blipFill>
          <a:blip r:embed="rId6" cstate="print"/>
          <a:srcRect b="37758"/>
          <a:stretch>
            <a:fillRect/>
          </a:stretch>
        </p:blipFill>
        <p:spPr bwMode="auto">
          <a:xfrm>
            <a:off x="383435" y="1567921"/>
            <a:ext cx="4236787" cy="5290079"/>
          </a:xfrm>
          <a:prstGeom prst="rect">
            <a:avLst/>
          </a:prstGeom>
          <a:noFill/>
        </p:spPr>
      </p:pic>
      <p:sp>
        <p:nvSpPr>
          <p:cNvPr id="2" name="Прямоугольник 1"/>
          <p:cNvSpPr/>
          <p:nvPr/>
        </p:nvSpPr>
        <p:spPr>
          <a:xfrm>
            <a:off x="5736609" y="263443"/>
            <a:ext cx="6096000" cy="1354217"/>
          </a:xfrm>
          <a:prstGeom prst="rect">
            <a:avLst/>
          </a:prstGeom>
        </p:spPr>
        <p:txBody>
          <a:bodyPr>
            <a:spAutoFit/>
          </a:bodyPr>
          <a:lstStyle/>
          <a:p>
            <a:pPr algn="ctr"/>
            <a:r>
              <a:rPr lang="uk-UA" sz="1600" dirty="0">
                <a:solidFill>
                  <a:schemeClr val="bg1"/>
                </a:solidFill>
                <a:latin typeface="Arial Black" pitchFamily="34" charset="0"/>
              </a:rPr>
              <a:t>Сьогоднішній урок став стартом подорожі-пізнання безмежного і неповторного світу літератури. Попереду – нові зустрічі, захоплення, відкриття. Приємних та незабутніх вам вражень від зустрічі з новими  літературними героями</a:t>
            </a:r>
            <a:r>
              <a:rPr lang="uk-UA" dirty="0">
                <a:solidFill>
                  <a:schemeClr val="bg1"/>
                </a:solidFill>
                <a:latin typeface="Arial Black" pitchFamily="34" charset="0"/>
              </a:rPr>
              <a:t>!</a:t>
            </a:r>
          </a:p>
        </p:txBody>
      </p:sp>
      <p:sp>
        <p:nvSpPr>
          <p:cNvPr id="3" name="Прямоугольник 2"/>
          <p:cNvSpPr/>
          <p:nvPr/>
        </p:nvSpPr>
        <p:spPr>
          <a:xfrm>
            <a:off x="4760016" y="4936770"/>
            <a:ext cx="7431984" cy="1754326"/>
          </a:xfrm>
          <a:prstGeom prst="rect">
            <a:avLst/>
          </a:prstGeom>
        </p:spPr>
        <p:txBody>
          <a:bodyPr wrap="square">
            <a:spAutoFit/>
          </a:bodyPr>
          <a:lstStyle/>
          <a:p>
            <a:pPr algn="ctr"/>
            <a:r>
              <a:rPr lang="uk-UA" b="1" dirty="0">
                <a:solidFill>
                  <a:srgbClr val="0000CC"/>
                </a:solidFill>
                <a:latin typeface="Arial Black" pitchFamily="34" charset="0"/>
              </a:rPr>
              <a:t>Домашнє завдання</a:t>
            </a:r>
            <a:endParaRPr lang="uk-UA" dirty="0">
              <a:solidFill>
                <a:srgbClr val="0000CC"/>
              </a:solidFill>
              <a:latin typeface="Arial Black" pitchFamily="34" charset="0"/>
            </a:endParaRPr>
          </a:p>
          <a:p>
            <a:r>
              <a:rPr lang="uk-UA" b="1" i="1" dirty="0">
                <a:solidFill>
                  <a:srgbClr val="C00000"/>
                </a:solidFill>
                <a:latin typeface="Arial Black" pitchFamily="34" charset="0"/>
              </a:rPr>
              <a:t>Обов'язкове: </a:t>
            </a:r>
            <a:r>
              <a:rPr lang="uk-UA" dirty="0">
                <a:latin typeface="Arial Black" pitchFamily="34" charset="0"/>
              </a:rPr>
              <a:t>підготувати зв'язне висловлювання про роль слова, поезії в житті </a:t>
            </a:r>
            <a:r>
              <a:rPr lang="uk-UA" dirty="0" smtClean="0">
                <a:latin typeface="Arial Black" pitchFamily="34" charset="0"/>
              </a:rPr>
              <a:t>людини.</a:t>
            </a:r>
            <a:endParaRPr lang="uk-UA" dirty="0">
              <a:latin typeface="Arial Black" pitchFamily="34" charset="0"/>
            </a:endParaRPr>
          </a:p>
          <a:p>
            <a:r>
              <a:rPr lang="uk-UA" b="1" i="1" dirty="0">
                <a:solidFill>
                  <a:srgbClr val="C00000"/>
                </a:solidFill>
                <a:latin typeface="Arial Black" pitchFamily="34" charset="0"/>
              </a:rPr>
              <a:t>За  бажанням: </a:t>
            </a:r>
            <a:r>
              <a:rPr lang="uk-UA" dirty="0">
                <a:latin typeface="Arial Black" pitchFamily="34" charset="0"/>
              </a:rPr>
              <a:t>прорекламувати улюблений вид мистецтва (підготувати малюнок, вишивку, пісню, поезію тощо).</a:t>
            </a:r>
          </a:p>
        </p:txBody>
      </p:sp>
      <p:pic>
        <p:nvPicPr>
          <p:cNvPr id="13" name="Picture 4" descr="https://ds02.infourok.ru/uploads/ex/085a/000670f9-0f4489a6/4/hello_html_42396b37.png"/>
          <p:cNvPicPr>
            <a:picLocks noChangeAspect="1" noChangeArrowheads="1"/>
          </p:cNvPicPr>
          <p:nvPr/>
        </p:nvPicPr>
        <p:blipFill>
          <a:blip r:embed="rId7" cstate="print"/>
          <a:srcRect/>
          <a:stretch>
            <a:fillRect/>
          </a:stretch>
        </p:blipFill>
        <p:spPr bwMode="auto">
          <a:xfrm flipH="1">
            <a:off x="10579649" y="3127357"/>
            <a:ext cx="1252960" cy="2123312"/>
          </a:xfrm>
          <a:prstGeom prst="rect">
            <a:avLst/>
          </a:prstGeom>
          <a:noFill/>
        </p:spPr>
      </p:pic>
      <p:pic>
        <p:nvPicPr>
          <p:cNvPr id="14" name="Picture 2" descr="http://myclass.at.ua/skruny/0_5f12e_58edd98d_orig.jpg.png"/>
          <p:cNvPicPr>
            <a:picLocks noChangeAspect="1" noChangeArrowheads="1"/>
          </p:cNvPicPr>
          <p:nvPr/>
        </p:nvPicPr>
        <p:blipFill>
          <a:blip r:embed="rId8" cstate="print"/>
          <a:srcRect/>
          <a:stretch>
            <a:fillRect/>
          </a:stretch>
        </p:blipFill>
        <p:spPr bwMode="auto">
          <a:xfrm>
            <a:off x="4958685" y="2224585"/>
            <a:ext cx="2738652" cy="2712185"/>
          </a:xfrm>
          <a:prstGeom prst="rect">
            <a:avLst/>
          </a:prstGeom>
          <a:noFill/>
          <a:ln w="9525">
            <a:noFill/>
            <a:miter lim="800000"/>
            <a:headEnd/>
            <a:tailEnd/>
          </a:ln>
        </p:spPr>
      </p:pic>
    </p:spTree>
    <p:extLst>
      <p:ext uri="{BB962C8B-B14F-4D97-AF65-F5344CB8AC3E}">
        <p14:creationId xmlns:p14="http://schemas.microsoft.com/office/powerpoint/2010/main" val="2132638989"/>
      </p:ext>
    </p:extLst>
  </p:cSld>
  <p:clrMapOvr>
    <a:masterClrMapping/>
  </p:clrMapOvr>
  <p:transition advTm="2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3100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ree Vector | Gradient wallpaper in green tones"/>
          <p:cNvPicPr>
            <a:picLocks noChangeAspect="1" noChangeArrowheads="1"/>
          </p:cNvPicPr>
          <p:nvPr/>
        </p:nvPicPr>
        <p:blipFill rotWithShape="1">
          <a:blip r:embed="rId2">
            <a:extLst>
              <a:ext uri="{28A0092B-C50C-407E-A947-70E740481C1C}">
                <a14:useLocalDpi xmlns:a14="http://schemas.microsoft.com/office/drawing/2010/main" val="0"/>
              </a:ext>
            </a:extLst>
          </a:blip>
          <a:srcRect b="13762"/>
          <a:stretch/>
        </p:blipFill>
        <p:spPr bwMode="auto">
          <a:xfrm>
            <a:off x="0" y="-5670"/>
            <a:ext cx="12192000" cy="6915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flipH="1">
            <a:off x="-2" y="-299545"/>
            <a:ext cx="1933905" cy="7342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flipH="1">
            <a:off x="-178730" y="1744050"/>
            <a:ext cx="1556529" cy="3387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1.bp.blogspot.com/-Qap0WypO3VI/VLAhCigKF9I/AAAAAAAAAJo/H6OC6w3bJT0/s1600/115600418_large_119.png"/>
          <p:cNvPicPr>
            <a:picLocks noChangeAspect="1" noChangeArrowheads="1"/>
          </p:cNvPicPr>
          <p:nvPr/>
        </p:nvPicPr>
        <p:blipFill>
          <a:blip r:embed="rId7" cstate="print"/>
          <a:srcRect b="37758"/>
          <a:stretch>
            <a:fillRect/>
          </a:stretch>
        </p:blipFill>
        <p:spPr bwMode="auto">
          <a:xfrm>
            <a:off x="394135" y="2945050"/>
            <a:ext cx="3175281" cy="3964676"/>
          </a:xfrm>
          <a:prstGeom prst="rect">
            <a:avLst/>
          </a:prstGeom>
          <a:noFill/>
        </p:spPr>
      </p:pic>
      <p:pic>
        <p:nvPicPr>
          <p:cNvPr id="12" name="Picture 2"/>
          <p:cNvPicPr/>
          <p:nvPr/>
        </p:nvPicPr>
        <p:blipFill>
          <a:blip r:embed="rId8" cstate="print">
            <a:extLst>
              <a:ext uri="{BEBA8EAE-BF5A-486C-A8C5-ECC9F3942E4B}">
                <a14:imgProps xmlns:a14="http://schemas.microsoft.com/office/drawing/2010/main">
                  <a14:imgLayer r:embed="rId9">
                    <a14:imgEffect>
                      <a14:backgroundRemoval t="0" b="89969" l="0" r="89894"/>
                    </a14:imgEffect>
                  </a14:imgLayer>
                </a14:imgProps>
              </a:ext>
              <a:ext uri="{28A0092B-C50C-407E-A947-70E740481C1C}">
                <a14:useLocalDpi xmlns:a14="http://schemas.microsoft.com/office/drawing/2010/main" val="0"/>
              </a:ext>
            </a:extLst>
          </a:blip>
          <a:srcRect/>
          <a:stretch>
            <a:fillRect/>
          </a:stretch>
        </p:blipFill>
        <p:spPr bwMode="auto">
          <a:xfrm>
            <a:off x="1219821" y="0"/>
            <a:ext cx="10004788" cy="5491191"/>
          </a:xfrm>
          <a:prstGeom prst="rect">
            <a:avLst/>
          </a:prstGeom>
          <a:noFill/>
          <a:ln>
            <a:noFill/>
          </a:ln>
          <a:effectLst/>
          <a:extLst/>
        </p:spPr>
      </p:pic>
      <p:sp>
        <p:nvSpPr>
          <p:cNvPr id="14" name="WordArt 2"/>
          <p:cNvSpPr>
            <a:spLocks noChangeArrowheads="1" noChangeShapeType="1" noTextEdit="1"/>
          </p:cNvSpPr>
          <p:nvPr/>
        </p:nvSpPr>
        <p:spPr bwMode="auto">
          <a:xfrm rot="21113290">
            <a:off x="5063314" y="970688"/>
            <a:ext cx="2939053" cy="764665"/>
          </a:xfrm>
          <a:prstGeom prst="rect">
            <a:avLst/>
          </a:prstGeom>
        </p:spPr>
        <p:txBody>
          <a:bodyPr wrap="none" fromWordArt="1">
            <a:prstTxWarp prst="textSlantUp">
              <a:avLst>
                <a:gd name="adj" fmla="val 32056"/>
              </a:avLst>
            </a:prstTxWarp>
          </a:bodyPr>
          <a:lstStyle/>
          <a:p>
            <a:pPr algn="ctr" rtl="0">
              <a:buNone/>
            </a:pPr>
            <a:r>
              <a:rPr lang="uk-UA" sz="3600" b="1" kern="10" dirty="0" smtClean="0">
                <a:ln w="9525">
                  <a:solidFill>
                    <a:srgbClr val="CC99FF"/>
                  </a:solidFill>
                  <a:round/>
                  <a:headEnd/>
                  <a:tailEnd/>
                </a:ln>
                <a:gradFill rotWithShape="0">
                  <a:gsLst>
                    <a:gs pos="0">
                      <a:srgbClr val="6600CC"/>
                    </a:gs>
                    <a:gs pos="100000">
                      <a:srgbClr val="CC00CC"/>
                    </a:gs>
                  </a:gsLst>
                  <a:lin ang="5819337" scaled="1"/>
                </a:gradFill>
                <a:effectLst>
                  <a:outerShdw dist="53882" dir="2700000" algn="ctr" rotWithShape="0">
                    <a:srgbClr val="9999FF">
                      <a:alpha val="80000"/>
                    </a:srgbClr>
                  </a:outerShdw>
                </a:effectLst>
                <a:latin typeface="Impact"/>
              </a:rPr>
              <a:t>Бесіда</a:t>
            </a:r>
            <a:r>
              <a:rPr lang="uk-UA" sz="3600" b="1" kern="10" spc="0" dirty="0" smtClean="0">
                <a:ln w="9525">
                  <a:solidFill>
                    <a:srgbClr val="CC99FF"/>
                  </a:solidFill>
                  <a:round/>
                  <a:headEnd/>
                  <a:tailEnd/>
                </a:ln>
                <a:gradFill rotWithShape="0">
                  <a:gsLst>
                    <a:gs pos="0">
                      <a:srgbClr val="6600CC"/>
                    </a:gs>
                    <a:gs pos="100000">
                      <a:srgbClr val="CC00CC"/>
                    </a:gs>
                  </a:gsLst>
                  <a:lin ang="5819337" scaled="1"/>
                </a:gradFill>
                <a:effectLst>
                  <a:outerShdw dist="53882" dir="2700000" algn="ctr" rotWithShape="0">
                    <a:srgbClr val="9999FF">
                      <a:alpha val="80000"/>
                    </a:srgbClr>
                  </a:outerShdw>
                </a:effectLst>
                <a:latin typeface="Impact"/>
              </a:rPr>
              <a:t> </a:t>
            </a:r>
            <a:endParaRPr lang="uk-UA" sz="3600" b="1" kern="10" spc="0" dirty="0">
              <a:ln w="9525">
                <a:solidFill>
                  <a:srgbClr val="CC99FF"/>
                </a:solidFill>
                <a:round/>
                <a:headEnd/>
                <a:tailEnd/>
              </a:ln>
              <a:gradFill rotWithShape="0">
                <a:gsLst>
                  <a:gs pos="0">
                    <a:srgbClr val="6600CC"/>
                  </a:gs>
                  <a:gs pos="100000">
                    <a:srgbClr val="CC00CC"/>
                  </a:gs>
                </a:gsLst>
                <a:lin ang="5819337" scaled="1"/>
              </a:gradFill>
              <a:effectLst>
                <a:outerShdw dist="53882" dir="2700000" algn="ctr" rotWithShape="0">
                  <a:srgbClr val="9999FF">
                    <a:alpha val="80000"/>
                  </a:srgbClr>
                </a:outerShdw>
              </a:effectLst>
              <a:latin typeface="Impact"/>
            </a:endParaRPr>
          </a:p>
        </p:txBody>
      </p:sp>
      <p:sp>
        <p:nvSpPr>
          <p:cNvPr id="15" name="WordArt 3"/>
          <p:cNvSpPr>
            <a:spLocks noChangeArrowheads="1" noChangeShapeType="1" noTextEdit="1"/>
          </p:cNvSpPr>
          <p:nvPr/>
        </p:nvSpPr>
        <p:spPr bwMode="auto">
          <a:xfrm rot="-419337">
            <a:off x="2982335" y="2428955"/>
            <a:ext cx="2001241" cy="787746"/>
          </a:xfrm>
          <a:prstGeom prst="rect">
            <a:avLst/>
          </a:prstGeom>
        </p:spPr>
        <p:txBody>
          <a:bodyPr wrap="none" fromWordArt="1">
            <a:prstTxWarp prst="textSlantUp">
              <a:avLst>
                <a:gd name="adj" fmla="val 32056"/>
              </a:avLst>
            </a:prstTxWarp>
          </a:bodyPr>
          <a:lstStyle/>
          <a:p>
            <a:pPr algn="ctr" rtl="0">
              <a:buNone/>
            </a:pPr>
            <a:r>
              <a:rPr lang="uk-UA" sz="3600" b="1" kern="10" dirty="0" smtClean="0">
                <a:ln w="9525">
                  <a:solidFill>
                    <a:srgbClr val="CC99FF"/>
                  </a:solidFill>
                  <a:round/>
                  <a:headEnd/>
                  <a:tailEnd/>
                </a:ln>
                <a:solidFill>
                  <a:srgbClr val="0000CC"/>
                </a:solidFill>
                <a:effectLst>
                  <a:outerShdw dist="53882" dir="2700000" algn="ctr" rotWithShape="0">
                    <a:srgbClr val="9999FF">
                      <a:alpha val="80000"/>
                    </a:srgbClr>
                  </a:outerShdw>
                </a:effectLst>
                <a:latin typeface="Impact"/>
              </a:rPr>
              <a:t>«Мікрофон»</a:t>
            </a:r>
            <a:r>
              <a:rPr lang="uk-UA" sz="3600" b="1" kern="10" spc="0" dirty="0" smtClean="0">
                <a:ln w="9525">
                  <a:solidFill>
                    <a:srgbClr val="CC99FF"/>
                  </a:solidFill>
                  <a:round/>
                  <a:headEnd/>
                  <a:tailEnd/>
                </a:ln>
                <a:solidFill>
                  <a:srgbClr val="0000CC"/>
                </a:solidFill>
                <a:effectLst>
                  <a:outerShdw dist="53882" dir="2700000" algn="ctr" rotWithShape="0">
                    <a:srgbClr val="9999FF">
                      <a:alpha val="80000"/>
                    </a:srgbClr>
                  </a:outerShdw>
                </a:effectLst>
                <a:latin typeface="Impact"/>
              </a:rPr>
              <a:t> </a:t>
            </a:r>
            <a:endParaRPr lang="uk-UA" sz="3600" b="1" kern="10" spc="0" dirty="0">
              <a:ln w="9525">
                <a:solidFill>
                  <a:srgbClr val="CC99FF"/>
                </a:solidFill>
                <a:round/>
                <a:headEnd/>
                <a:tailEnd/>
              </a:ln>
              <a:solidFill>
                <a:srgbClr val="0000CC"/>
              </a:solidFill>
              <a:effectLst>
                <a:outerShdw dist="53882" dir="2700000" algn="ctr" rotWithShape="0">
                  <a:srgbClr val="9999FF">
                    <a:alpha val="80000"/>
                  </a:srgbClr>
                </a:outerShdw>
              </a:effectLst>
              <a:latin typeface="Impact"/>
            </a:endParaRPr>
          </a:p>
        </p:txBody>
      </p:sp>
      <p:sp>
        <p:nvSpPr>
          <p:cNvPr id="16" name="Прямоугольник 15"/>
          <p:cNvSpPr/>
          <p:nvPr/>
        </p:nvSpPr>
        <p:spPr>
          <a:xfrm>
            <a:off x="3235639" y="5746255"/>
            <a:ext cx="7301554" cy="1015663"/>
          </a:xfrm>
          <a:prstGeom prst="rect">
            <a:avLst/>
          </a:prstGeom>
        </p:spPr>
        <p:txBody>
          <a:bodyPr wrap="square">
            <a:spAutoFit/>
          </a:bodyPr>
          <a:lstStyle/>
          <a:p>
            <a:pPr lvl="0"/>
            <a:r>
              <a:rPr lang="uk-UA" sz="2000" b="1" dirty="0" smtClean="0">
                <a:latin typeface="Arial Black" pitchFamily="34" charset="0"/>
                <a:cs typeface="Times New Roman" pitchFamily="18" charset="0"/>
              </a:rPr>
              <a:t>Що нового дізналися на уроці? </a:t>
            </a:r>
            <a:endParaRPr lang="ru-RU" sz="2000" b="1" dirty="0" smtClean="0">
              <a:latin typeface="Arial Black" pitchFamily="34" charset="0"/>
              <a:cs typeface="Times New Roman" pitchFamily="18" charset="0"/>
            </a:endParaRPr>
          </a:p>
          <a:p>
            <a:pPr lvl="0"/>
            <a:r>
              <a:rPr lang="uk-UA" sz="2000" b="1" dirty="0" smtClean="0">
                <a:latin typeface="Arial Black" pitchFamily="34" charset="0"/>
                <a:cs typeface="Times New Roman" pitchFamily="18" charset="0"/>
              </a:rPr>
              <a:t>Що сподобалося (не сподобалося)? </a:t>
            </a:r>
            <a:endParaRPr lang="ru-RU" sz="2000" b="1" dirty="0" smtClean="0">
              <a:latin typeface="Arial Black" pitchFamily="34" charset="0"/>
              <a:cs typeface="Times New Roman" pitchFamily="18" charset="0"/>
            </a:endParaRPr>
          </a:p>
          <a:p>
            <a:pPr lvl="0"/>
            <a:r>
              <a:rPr lang="uk-UA" sz="2000" b="1" dirty="0" smtClean="0">
                <a:latin typeface="Arial Black" pitchFamily="34" charset="0"/>
                <a:cs typeface="Times New Roman" pitchFamily="18" charset="0"/>
              </a:rPr>
              <a:t>Чи </a:t>
            </a:r>
            <a:r>
              <a:rPr lang="uk-UA" sz="2000" b="1" dirty="0">
                <a:latin typeface="Arial Black" pitchFamily="34" charset="0"/>
                <a:cs typeface="Times New Roman" pitchFamily="18" charset="0"/>
              </a:rPr>
              <a:t>задоволені своєю роботою (класу, вчителя)? </a:t>
            </a:r>
            <a:endParaRPr lang="ru-RU" sz="2000" b="1" dirty="0">
              <a:latin typeface="Arial Black" pitchFamily="34" charset="0"/>
              <a:cs typeface="Times New Roman" pitchFamily="18" charset="0"/>
            </a:endParaRPr>
          </a:p>
        </p:txBody>
      </p:sp>
      <p:pic>
        <p:nvPicPr>
          <p:cNvPr id="17" name="Picture 3" descr="http://smallbizclub.com/wp-content/uploads/2015/12/6-Tips-for-Interview-Success-1068x601.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17" b="99002" l="9831" r="99345"/>
                    </a14:imgEffect>
                  </a14:imgLayer>
                </a14:imgProps>
              </a:ext>
            </a:extLst>
          </a:blip>
          <a:srcRect l="10064"/>
          <a:stretch>
            <a:fillRect/>
          </a:stretch>
        </p:blipFill>
        <p:spPr bwMode="auto">
          <a:xfrm>
            <a:off x="6886416" y="3643301"/>
            <a:ext cx="4104456" cy="2568173"/>
          </a:xfrm>
          <a:prstGeom prst="rect">
            <a:avLst/>
          </a:prstGeom>
          <a:noFill/>
        </p:spPr>
      </p:pic>
      <p:pic>
        <p:nvPicPr>
          <p:cNvPr id="18"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a:off x="10074166" y="-233530"/>
            <a:ext cx="2117834" cy="7342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a:off x="10687318" y="1744050"/>
            <a:ext cx="1636208" cy="338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489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ree Vector | Gradient wallpaper in green tones"/>
          <p:cNvPicPr>
            <a:picLocks noChangeAspect="1" noChangeArrowheads="1"/>
          </p:cNvPicPr>
          <p:nvPr/>
        </p:nvPicPr>
        <p:blipFill rotWithShape="1">
          <a:blip r:embed="rId2">
            <a:extLst>
              <a:ext uri="{28A0092B-C50C-407E-A947-70E740481C1C}">
                <a14:useLocalDpi xmlns:a14="http://schemas.microsoft.com/office/drawing/2010/main" val="0"/>
              </a:ext>
            </a:extLst>
          </a:blip>
          <a:srcRect b="13762"/>
          <a:stretch/>
        </p:blipFill>
        <p:spPr bwMode="auto">
          <a:xfrm>
            <a:off x="-3" y="-87559"/>
            <a:ext cx="12223525" cy="6945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a:off x="10119357" y="-351987"/>
            <a:ext cx="2117834" cy="74772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a:off x="10738483" y="1350037"/>
            <a:ext cx="1636208" cy="3387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flipH="1">
            <a:off x="0" y="-401497"/>
            <a:ext cx="1933905" cy="751026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671919" y="0"/>
            <a:ext cx="4629794"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800" b="1" i="1" cap="none" spc="50" dirty="0">
                <a:ln w="11430"/>
                <a:solidFill>
                  <a:srgbClr val="008000"/>
                </a:solidFill>
                <a:effectLst>
                  <a:outerShdw blurRad="76200" dist="50800" dir="5400000" algn="tl" rotWithShape="0">
                    <a:srgbClr val="000000">
                      <a:alpha val="65000"/>
                    </a:srgbClr>
                  </a:outerShdw>
                </a:effectLst>
                <a:latin typeface="Arial Black" pitchFamily="34" charset="0"/>
              </a:rPr>
              <a:t>Інтерактивна вправа </a:t>
            </a:r>
            <a:endParaRPr lang="uk-UA" sz="2800" b="1" i="1" cap="none" spc="50" dirty="0" smtClean="0">
              <a:ln w="11430"/>
              <a:solidFill>
                <a:srgbClr val="008000"/>
              </a:solidFill>
              <a:effectLst>
                <a:outerShdw blurRad="76200" dist="50800" dir="5400000" algn="tl" rotWithShape="0">
                  <a:srgbClr val="000000">
                    <a:alpha val="65000"/>
                  </a:srgbClr>
                </a:outerShdw>
              </a:effectLst>
              <a:latin typeface="Arial Black" pitchFamily="34" charset="0"/>
            </a:endParaRPr>
          </a:p>
          <a:p>
            <a:pPr algn="ctr"/>
            <a:r>
              <a:rPr lang="uk-UA" sz="2800" b="1" i="1" cap="none" spc="50" dirty="0" smtClean="0">
                <a:ln w="11430"/>
                <a:solidFill>
                  <a:srgbClr val="008000"/>
                </a:solidFill>
                <a:effectLst>
                  <a:outerShdw blurRad="76200" dist="50800" dir="5400000" algn="tl" rotWithShape="0">
                    <a:srgbClr val="000000">
                      <a:alpha val="65000"/>
                    </a:srgbClr>
                  </a:outerShdw>
                </a:effectLst>
                <a:latin typeface="Arial Black" pitchFamily="34" charset="0"/>
              </a:rPr>
              <a:t>«</a:t>
            </a:r>
            <a:r>
              <a:rPr lang="uk-UA" sz="2800" b="1" i="1" cap="none" spc="50" dirty="0" err="1">
                <a:ln w="11430"/>
                <a:solidFill>
                  <a:srgbClr val="008000"/>
                </a:solidFill>
                <a:effectLst>
                  <a:outerShdw blurRad="76200" dist="50800" dir="5400000" algn="tl" rotWithShape="0">
                    <a:srgbClr val="000000">
                      <a:alpha val="65000"/>
                    </a:srgbClr>
                  </a:outerShdw>
                </a:effectLst>
                <a:latin typeface="Arial Black" pitchFamily="34" charset="0"/>
              </a:rPr>
              <a:t>Ґронування</a:t>
            </a:r>
            <a:r>
              <a:rPr lang="uk-UA" sz="2800" b="1" i="1" cap="none" spc="50" dirty="0">
                <a:ln w="11430"/>
                <a:solidFill>
                  <a:srgbClr val="008000"/>
                </a:solidFill>
                <a:effectLst>
                  <a:outerShdw blurRad="76200" dist="50800" dir="5400000" algn="tl" rotWithShape="0">
                    <a:srgbClr val="000000">
                      <a:alpha val="65000"/>
                    </a:srgbClr>
                  </a:outerShdw>
                </a:effectLst>
                <a:latin typeface="Arial Black" pitchFamily="34" charset="0"/>
              </a:rPr>
              <a:t>»</a:t>
            </a:r>
            <a:endParaRPr lang="uk-UA" sz="2800" b="1" cap="none" spc="50" dirty="0">
              <a:ln w="11430"/>
              <a:solidFill>
                <a:srgbClr val="008000"/>
              </a:solidFill>
              <a:effectLst>
                <a:outerShdw blurRad="76200" dist="50800" dir="5400000" algn="tl" rotWithShape="0">
                  <a:srgbClr val="000000">
                    <a:alpha val="65000"/>
                  </a:srgbClr>
                </a:outerShdw>
              </a:effectLst>
              <a:latin typeface="Arial Black" pitchFamily="34" charset="0"/>
            </a:endParaRPr>
          </a:p>
        </p:txBody>
      </p:sp>
      <p:pic>
        <p:nvPicPr>
          <p:cNvPr id="12" name="Рисунок 11" descr="Номер картинки 3 для книги рисунок. Только лучшие картинки для Вас"/>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9548" y="2037885"/>
            <a:ext cx="2556077" cy="1929276"/>
          </a:xfrm>
          <a:prstGeom prst="rect">
            <a:avLst/>
          </a:prstGeom>
          <a:noFill/>
          <a:ln>
            <a:noFill/>
          </a:ln>
        </p:spPr>
      </p:pic>
      <p:sp>
        <p:nvSpPr>
          <p:cNvPr id="4" name="Прямоугольник 3"/>
          <p:cNvSpPr/>
          <p:nvPr/>
        </p:nvSpPr>
        <p:spPr>
          <a:xfrm>
            <a:off x="6111759" y="2738889"/>
            <a:ext cx="1694695" cy="646331"/>
          </a:xfrm>
          <a:prstGeom prst="rect">
            <a:avLst/>
          </a:prstGeom>
        </p:spPr>
        <p:txBody>
          <a:bodyPr wrap="none">
            <a:spAutoFit/>
          </a:bodyPr>
          <a:lstStyle/>
          <a:p>
            <a:pPr algn="ctr"/>
            <a:r>
              <a:rPr lang="uk-UA" b="1" i="1" dirty="0">
                <a:solidFill>
                  <a:srgbClr val="0000CC"/>
                </a:solidFill>
                <a:latin typeface="Arial Black" pitchFamily="34" charset="0"/>
              </a:rPr>
              <a:t>«Види </a:t>
            </a:r>
            <a:endParaRPr lang="uk-UA" b="1" i="1" dirty="0" smtClean="0">
              <a:solidFill>
                <a:srgbClr val="0000CC"/>
              </a:solidFill>
              <a:latin typeface="Arial Black" pitchFamily="34" charset="0"/>
            </a:endParaRPr>
          </a:p>
          <a:p>
            <a:pPr algn="ctr"/>
            <a:r>
              <a:rPr lang="uk-UA" b="1" i="1" dirty="0" smtClean="0">
                <a:solidFill>
                  <a:srgbClr val="0000CC"/>
                </a:solidFill>
                <a:latin typeface="Arial Black" pitchFamily="34" charset="0"/>
              </a:rPr>
              <a:t>мистецтва»</a:t>
            </a:r>
            <a:endParaRPr lang="uk-UA" dirty="0">
              <a:solidFill>
                <a:srgbClr val="0000CC"/>
              </a:solidFill>
              <a:latin typeface="Arial Black" pitchFamily="34" charset="0"/>
            </a:endParaRPr>
          </a:p>
        </p:txBody>
      </p:sp>
      <p:sp>
        <p:nvSpPr>
          <p:cNvPr id="6" name="WordArt 1"/>
          <p:cNvSpPr>
            <a:spLocks noChangeArrowheads="1" noChangeShapeType="1" noTextEdit="1"/>
          </p:cNvSpPr>
          <p:nvPr/>
        </p:nvSpPr>
        <p:spPr bwMode="auto">
          <a:xfrm>
            <a:off x="5722440" y="1350038"/>
            <a:ext cx="1152525" cy="349250"/>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театр</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sp>
        <p:nvSpPr>
          <p:cNvPr id="13" name="WordArt 2"/>
          <p:cNvSpPr>
            <a:spLocks noChangeArrowheads="1" noChangeShapeType="1" noTextEdit="1"/>
          </p:cNvSpPr>
          <p:nvPr/>
        </p:nvSpPr>
        <p:spPr bwMode="auto">
          <a:xfrm>
            <a:off x="7923565" y="2037885"/>
            <a:ext cx="1733740" cy="303213"/>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живопис</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sp>
        <p:nvSpPr>
          <p:cNvPr id="14" name="WordArt 3"/>
          <p:cNvSpPr>
            <a:spLocks noChangeArrowheads="1" noChangeShapeType="1" noTextEdit="1"/>
          </p:cNvSpPr>
          <p:nvPr/>
        </p:nvSpPr>
        <p:spPr bwMode="auto">
          <a:xfrm>
            <a:off x="5222545" y="4769148"/>
            <a:ext cx="882650" cy="365125"/>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кіно</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sp>
        <p:nvSpPr>
          <p:cNvPr id="15" name="WordArt 4"/>
          <p:cNvSpPr>
            <a:spLocks noChangeArrowheads="1" noChangeShapeType="1" noTextEdit="1"/>
          </p:cNvSpPr>
          <p:nvPr/>
        </p:nvSpPr>
        <p:spPr bwMode="auto">
          <a:xfrm>
            <a:off x="7563038" y="4759208"/>
            <a:ext cx="1208088" cy="406400"/>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балет</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sp>
        <p:nvSpPr>
          <p:cNvPr id="16" name="WordArt 5"/>
          <p:cNvSpPr>
            <a:spLocks noChangeArrowheads="1" noChangeShapeType="1" noTextEdit="1"/>
          </p:cNvSpPr>
          <p:nvPr/>
        </p:nvSpPr>
        <p:spPr bwMode="auto">
          <a:xfrm>
            <a:off x="7478410" y="6123439"/>
            <a:ext cx="3004640" cy="563963"/>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хореографія</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sp>
        <p:nvSpPr>
          <p:cNvPr id="17" name="WordArt 6"/>
          <p:cNvSpPr>
            <a:spLocks noChangeArrowheads="1" noChangeShapeType="1" noTextEdit="1"/>
          </p:cNvSpPr>
          <p:nvPr/>
        </p:nvSpPr>
        <p:spPr bwMode="auto">
          <a:xfrm>
            <a:off x="7713638" y="3626670"/>
            <a:ext cx="1916875" cy="475260"/>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скульптура</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sp>
        <p:nvSpPr>
          <p:cNvPr id="18" name="WordArt 7"/>
          <p:cNvSpPr>
            <a:spLocks noChangeArrowheads="1" noChangeShapeType="1" noTextEdit="1"/>
          </p:cNvSpPr>
          <p:nvPr/>
        </p:nvSpPr>
        <p:spPr bwMode="auto">
          <a:xfrm>
            <a:off x="4572709" y="2189491"/>
            <a:ext cx="1725993" cy="445032"/>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музика</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sp>
        <p:nvSpPr>
          <p:cNvPr id="19" name="WordArt 8"/>
          <p:cNvSpPr>
            <a:spLocks noChangeArrowheads="1" noChangeShapeType="1" noTextEdit="1"/>
          </p:cNvSpPr>
          <p:nvPr/>
        </p:nvSpPr>
        <p:spPr bwMode="auto">
          <a:xfrm>
            <a:off x="4945250" y="4003416"/>
            <a:ext cx="1671353" cy="423862"/>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графіка</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sp>
        <p:nvSpPr>
          <p:cNvPr id="20" name="WordArt 9"/>
          <p:cNvSpPr>
            <a:spLocks noChangeArrowheads="1" noChangeShapeType="1" noTextEdit="1"/>
          </p:cNvSpPr>
          <p:nvPr/>
        </p:nvSpPr>
        <p:spPr bwMode="auto">
          <a:xfrm>
            <a:off x="2149400" y="2820538"/>
            <a:ext cx="2362912" cy="566105"/>
          </a:xfrm>
          <a:prstGeom prst="rect">
            <a:avLst/>
          </a:prstGeom>
        </p:spPr>
        <p:txBody>
          <a:bodyPr wrap="none" fromWordArt="1">
            <a:prstTxWarp prst="textPlain">
              <a:avLst>
                <a:gd name="adj" fmla="val 50000"/>
              </a:avLst>
            </a:prstTxWarp>
          </a:bodyPr>
          <a:lstStyle/>
          <a:p>
            <a:pPr algn="ctr" rtl="0">
              <a:buNone/>
            </a:pPr>
            <a:r>
              <a:rPr lang="uk-UA" sz="3600" b="1" kern="10" spc="0" dirty="0" smtClean="0">
                <a:ln w="19050">
                  <a:solidFill>
                    <a:srgbClr val="99CCFF"/>
                  </a:solidFill>
                  <a:round/>
                  <a:headEnd/>
                  <a:tailEnd/>
                </a:ln>
                <a:solidFill>
                  <a:srgbClr val="C00000"/>
                </a:solidFill>
                <a:effectLst>
                  <a:outerShdw dist="35921" dir="2700000" algn="ctr" rotWithShape="0">
                    <a:srgbClr val="990000"/>
                  </a:outerShdw>
                </a:effectLst>
                <a:latin typeface="Impact"/>
              </a:rPr>
              <a:t>архітектура</a:t>
            </a:r>
            <a:endParaRPr lang="uk-UA" sz="3600" b="1" kern="10" spc="0" dirty="0">
              <a:ln w="19050">
                <a:solidFill>
                  <a:srgbClr val="99CCFF"/>
                </a:solidFill>
                <a:round/>
                <a:headEnd/>
                <a:tailEnd/>
              </a:ln>
              <a:solidFill>
                <a:srgbClr val="C00000"/>
              </a:solidFill>
              <a:effectLst>
                <a:outerShdw dist="35921" dir="2700000" algn="ctr" rotWithShape="0">
                  <a:srgbClr val="990000"/>
                </a:outerShdw>
              </a:effectLst>
              <a:latin typeface="Impact"/>
            </a:endParaRPr>
          </a:p>
        </p:txBody>
      </p:sp>
      <p:pic>
        <p:nvPicPr>
          <p:cNvPr id="21" name="Picture 2"/>
          <p:cNvPicPr/>
          <p:nvPr/>
        </p:nvPicPr>
        <p:blipFill>
          <a:blip r:embed="rId8" cstate="print"/>
          <a:srcRect/>
          <a:stretch>
            <a:fillRect/>
          </a:stretch>
        </p:blipFill>
        <p:spPr bwMode="auto">
          <a:xfrm>
            <a:off x="7026702" y="954107"/>
            <a:ext cx="1553617" cy="1025491"/>
          </a:xfrm>
          <a:prstGeom prst="rect">
            <a:avLst/>
          </a:prstGeom>
          <a:noFill/>
          <a:ln w="9525">
            <a:noFill/>
            <a:miter lim="800000"/>
            <a:headEnd/>
            <a:tailEnd/>
          </a:ln>
        </p:spPr>
      </p:pic>
      <p:pic>
        <p:nvPicPr>
          <p:cNvPr id="22" name="Picture 4"/>
          <p:cNvPicPr/>
          <p:nvPr/>
        </p:nvPicPr>
        <p:blipFill>
          <a:blip r:embed="rId9" cstate="print">
            <a:extLst>
              <a:ext uri="{BEBA8EAE-BF5A-486C-A8C5-ECC9F3942E4B}">
                <a14:imgProps xmlns:a14="http://schemas.microsoft.com/office/drawing/2010/main">
                  <a14:imgLayer r:embed="rId10">
                    <a14:imgEffect>
                      <a14:backgroundRemoval t="1220" b="100000" l="0" r="100000"/>
                    </a14:imgEffect>
                  </a14:imgLayer>
                </a14:imgProps>
              </a:ext>
            </a:extLst>
          </a:blip>
          <a:srcRect/>
          <a:stretch>
            <a:fillRect/>
          </a:stretch>
        </p:blipFill>
        <p:spPr bwMode="auto">
          <a:xfrm>
            <a:off x="4001632" y="889757"/>
            <a:ext cx="1179348" cy="1299734"/>
          </a:xfrm>
          <a:prstGeom prst="rect">
            <a:avLst/>
          </a:prstGeom>
          <a:noFill/>
          <a:ln w="9525">
            <a:noFill/>
            <a:miter lim="800000"/>
            <a:headEnd/>
            <a:tailEnd/>
          </a:ln>
        </p:spPr>
      </p:pic>
      <p:pic>
        <p:nvPicPr>
          <p:cNvPr id="23" name="Picture 3"/>
          <p:cNvPicPr/>
          <p:nvPr/>
        </p:nvPicPr>
        <p:blipFill>
          <a:blip r:embed="rId11" cstate="print"/>
          <a:srcRect l="31879" t="3494" r="32845" b="5133"/>
          <a:stretch>
            <a:fillRect/>
          </a:stretch>
        </p:blipFill>
        <p:spPr bwMode="auto">
          <a:xfrm>
            <a:off x="9583191" y="2009183"/>
            <a:ext cx="991519" cy="2374387"/>
          </a:xfrm>
          <a:prstGeom prst="rect">
            <a:avLst/>
          </a:prstGeom>
          <a:noFill/>
          <a:ln w="9525">
            <a:noFill/>
            <a:miter lim="800000"/>
            <a:headEnd/>
            <a:tailEnd/>
          </a:ln>
        </p:spPr>
      </p:pic>
      <p:pic>
        <p:nvPicPr>
          <p:cNvPr id="24" name="Picture 2"/>
          <p:cNvPicPr/>
          <p:nvPr/>
        </p:nvPicPr>
        <p:blipFill>
          <a:blip r:embed="rId12" cstate="print"/>
          <a:srcRect/>
          <a:stretch>
            <a:fillRect/>
          </a:stretch>
        </p:blipFill>
        <p:spPr bwMode="auto">
          <a:xfrm>
            <a:off x="9116876" y="477053"/>
            <a:ext cx="1123315" cy="1255395"/>
          </a:xfrm>
          <a:prstGeom prst="rect">
            <a:avLst/>
          </a:prstGeom>
          <a:noFill/>
          <a:ln w="9525">
            <a:noFill/>
            <a:miter lim="800000"/>
            <a:headEnd/>
            <a:tailEnd/>
          </a:ln>
        </p:spPr>
      </p:pic>
      <p:sp>
        <p:nvSpPr>
          <p:cNvPr id="25" name="AutoShape 11" descr="Балет — Вікіпеді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5132" name="Picture 12" descr="C:\Users\Дом\Downloads\Ballet-dancer_01.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259" b="97104" l="2981" r="98807">
                        <a14:foregroundMark x1="23169" y1="42589" x2="23169" y2="42589"/>
                        <a14:foregroundMark x1="22232" y1="41993" x2="22232" y2="41993"/>
                      </a14:backgroundRemoval>
                    </a14:imgEffect>
                  </a14:imgLayer>
                </a14:imgProps>
              </a:ext>
              <a:ext uri="{28A0092B-C50C-407E-A947-70E740481C1C}">
                <a14:useLocalDpi xmlns:a14="http://schemas.microsoft.com/office/drawing/2010/main" val="0"/>
              </a:ext>
            </a:extLst>
          </a:blip>
          <a:srcRect/>
          <a:stretch>
            <a:fillRect/>
          </a:stretch>
        </p:blipFill>
        <p:spPr bwMode="auto">
          <a:xfrm>
            <a:off x="6111759" y="3720225"/>
            <a:ext cx="2484366" cy="248436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Хореография для детей 3 года. Танцы для детей от 3 лет! | Семейный клуб  &amp;quot;Большая Черепаха&amp;quo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7122" b="97923" l="2362" r="98819">
                        <a14:foregroundMark x1="12402" y1="51632" x2="12402" y2="51632"/>
                      </a14:backgroundRemoval>
                    </a14:imgEffect>
                  </a14:imgLayer>
                </a14:imgProps>
              </a:ext>
              <a:ext uri="{28A0092B-C50C-407E-A947-70E740481C1C}">
                <a14:useLocalDpi xmlns:a14="http://schemas.microsoft.com/office/drawing/2010/main" val="0"/>
              </a:ext>
            </a:extLst>
          </a:blip>
          <a:srcRect/>
          <a:stretch>
            <a:fillRect/>
          </a:stretch>
        </p:blipFill>
        <p:spPr bwMode="auto">
          <a:xfrm>
            <a:off x="8301713" y="4215347"/>
            <a:ext cx="3371848" cy="2236837"/>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C:\Users\Дом\Downloads\image.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469754" y="-73385"/>
            <a:ext cx="5061060" cy="284684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flipH="1">
            <a:off x="-3" y="1462722"/>
            <a:ext cx="1556529" cy="33871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1.bp.blogspot.com/-Qap0WypO3VI/VLAhCigKF9I/AAAAAAAAAJo/H6OC6w3bJT0/s1600/115600418_large_119.png"/>
          <p:cNvPicPr>
            <a:picLocks noChangeAspect="1" noChangeArrowheads="1"/>
          </p:cNvPicPr>
          <p:nvPr/>
        </p:nvPicPr>
        <p:blipFill>
          <a:blip r:embed="rId19" cstate="print"/>
          <a:srcRect b="37758"/>
          <a:stretch>
            <a:fillRect/>
          </a:stretch>
        </p:blipFill>
        <p:spPr bwMode="auto">
          <a:xfrm>
            <a:off x="155574" y="2918981"/>
            <a:ext cx="3175281" cy="3964676"/>
          </a:xfrm>
          <a:prstGeom prst="rect">
            <a:avLst/>
          </a:prstGeom>
          <a:noFill/>
        </p:spPr>
      </p:pic>
      <p:pic>
        <p:nvPicPr>
          <p:cNvPr id="5137" name="Picture 17" descr="Півмільярда на патріотичне кіно: Мінкульт проводить конкурс серед  українських кінематографістів"/>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1500" r="98833"/>
                    </a14:imgEffect>
                  </a14:imgLayer>
                </a14:imgProps>
              </a:ext>
              <a:ext uri="{28A0092B-C50C-407E-A947-70E740481C1C}">
                <a14:useLocalDpi xmlns:a14="http://schemas.microsoft.com/office/drawing/2010/main" val="0"/>
              </a:ext>
            </a:extLst>
          </a:blip>
          <a:srcRect/>
          <a:stretch>
            <a:fillRect/>
          </a:stretch>
        </p:blipFill>
        <p:spPr bwMode="auto">
          <a:xfrm>
            <a:off x="2906651" y="4832780"/>
            <a:ext cx="3080165" cy="2050877"/>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descr="Картина Графика, купить со скидкой в интернет-магазине eKartina.com"/>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9905" b="89905" l="3485" r="96970">
                        <a14:foregroundMark x1="70455" y1="62667" x2="70455" y2="62667"/>
                        <a14:foregroundMark x1="65909" y1="62476" x2="65909" y2="62476"/>
                        <a14:foregroundMark x1="64091" y1="63238" x2="62879" y2="63810"/>
                        <a14:foregroundMark x1="59091" y1="61905" x2="59091" y2="61905"/>
                      </a14:backgroundRemoval>
                    </a14:imgEffect>
                  </a14:imgLayer>
                </a14:imgProps>
              </a:ext>
              <a:ext uri="{28A0092B-C50C-407E-A947-70E740481C1C}">
                <a14:useLocalDpi xmlns:a14="http://schemas.microsoft.com/office/drawing/2010/main" val="0"/>
              </a:ext>
            </a:extLst>
          </a:blip>
          <a:srcRect/>
          <a:stretch>
            <a:fillRect/>
          </a:stretch>
        </p:blipFill>
        <p:spPr bwMode="auto">
          <a:xfrm>
            <a:off x="1972385" y="3016198"/>
            <a:ext cx="2913514" cy="231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275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ree Vector | Gradient wallpaper in green tones"/>
          <p:cNvPicPr>
            <a:picLocks noChangeAspect="1" noChangeArrowheads="1"/>
          </p:cNvPicPr>
          <p:nvPr/>
        </p:nvPicPr>
        <p:blipFill rotWithShape="1">
          <a:blip r:embed="rId2">
            <a:extLst>
              <a:ext uri="{28A0092B-C50C-407E-A947-70E740481C1C}">
                <a14:useLocalDpi xmlns:a14="http://schemas.microsoft.com/office/drawing/2010/main" val="0"/>
              </a:ext>
            </a:extLst>
          </a:blip>
          <a:srcRect b="13762"/>
          <a:stretch/>
        </p:blipFill>
        <p:spPr bwMode="auto">
          <a:xfrm>
            <a:off x="147448" y="-51179"/>
            <a:ext cx="12054077" cy="70939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flipH="1">
            <a:off x="23218" y="-299544"/>
            <a:ext cx="1933905" cy="75623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flipH="1">
            <a:off x="-178730" y="1744050"/>
            <a:ext cx="1556529" cy="338714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33903" y="118997"/>
            <a:ext cx="7991290" cy="400110"/>
          </a:xfrm>
          <a:prstGeom prst="rect">
            <a:avLst/>
          </a:prstGeom>
        </p:spPr>
        <p:txBody>
          <a:bodyPr wrap="none">
            <a:spAutoFit/>
          </a:bodyPr>
          <a:lstStyle/>
          <a:p>
            <a:r>
              <a:rPr lang="uk-UA" sz="2000" b="1" i="1" dirty="0">
                <a:latin typeface="Arial Black" pitchFamily="34" charset="0"/>
              </a:rPr>
              <a:t>- Чим види мистецтва відрізняються один від одного?</a:t>
            </a:r>
            <a:endParaRPr lang="uk-UA" sz="2000" dirty="0">
              <a:latin typeface="Arial Black" pitchFamily="34" charset="0"/>
            </a:endParaRPr>
          </a:p>
        </p:txBody>
      </p:sp>
      <p:sp>
        <p:nvSpPr>
          <p:cNvPr id="3" name="Прямоугольник 2"/>
          <p:cNvSpPr/>
          <p:nvPr/>
        </p:nvSpPr>
        <p:spPr>
          <a:xfrm>
            <a:off x="1729238" y="519107"/>
            <a:ext cx="8769516" cy="646331"/>
          </a:xfrm>
          <a:prstGeom prst="rect">
            <a:avLst/>
          </a:prstGeom>
        </p:spPr>
        <p:txBody>
          <a:bodyPr wrap="square">
            <a:spAutoFit/>
          </a:bodyPr>
          <a:lstStyle/>
          <a:p>
            <a:pPr algn="ctr"/>
            <a:r>
              <a:rPr lang="uk-UA" dirty="0">
                <a:solidFill>
                  <a:srgbClr val="0000CC"/>
                </a:solidFill>
                <a:latin typeface="Arial Black" pitchFamily="34" charset="0"/>
              </a:rPr>
              <a:t>Кожний вид мистецтва моделює світ у художніх образах властивими лише йому засобами і на відповідному матеріалі. </a:t>
            </a:r>
          </a:p>
        </p:txBody>
      </p:sp>
      <p:sp>
        <p:nvSpPr>
          <p:cNvPr id="4" name="AutoShape 16"/>
          <p:cNvSpPr>
            <a:spLocks noChangeArrowheads="1"/>
          </p:cNvSpPr>
          <p:nvPr/>
        </p:nvSpPr>
        <p:spPr bwMode="gray">
          <a:xfrm>
            <a:off x="2561750" y="1248191"/>
            <a:ext cx="2372441" cy="764441"/>
          </a:xfrm>
          <a:prstGeom prst="roundRect">
            <a:avLst>
              <a:gd name="adj" fmla="val 9106"/>
            </a:avLst>
          </a:prstGeom>
          <a:gradFill rotWithShape="1">
            <a:gsLst>
              <a:gs pos="0">
                <a:srgbClr val="0066FF"/>
              </a:gs>
              <a:gs pos="100000">
                <a:srgbClr val="99CCFF"/>
              </a:gs>
            </a:gsLst>
            <a:lin ang="5400000" scaled="1"/>
          </a:gradFill>
          <a:ln>
            <a:noFill/>
          </a:ln>
          <a:effectLst>
            <a:outerShdw dist="107763" dir="2700000" algn="ctr" rotWithShape="0">
              <a:srgbClr val="000000">
                <a:alpha val="50000"/>
              </a:srgbClr>
            </a:outerShdw>
          </a:effectLst>
          <a:extLst>
            <a:ext uri="{91240B29-F687-4F45-9708-019B960494DF}">
              <a14:hiddenLine xmlns:a14="http://schemas.microsoft.com/office/drawing/2010/main" w="25400">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500"/>
              </a:spcAft>
              <a:buClrTx/>
              <a:buSzTx/>
              <a:buFontTx/>
              <a:buNone/>
              <a:tabLst/>
            </a:pPr>
            <a:endParaRPr kumimoji="0" lang="uk-UA" sz="1600" b="1" i="0" u="none"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ts val="500"/>
              </a:spcBef>
              <a:spcAft>
                <a:spcPts val="500"/>
              </a:spcAft>
              <a:buClrTx/>
              <a:buSzTx/>
              <a:buFontTx/>
              <a:buNone/>
              <a:tabLst/>
            </a:pPr>
            <a:r>
              <a:rPr kumimoji="0" lang="uk-UA" sz="1600" b="1" i="0" u="none" strike="noStrike" cap="none" normalizeH="0" baseline="0" dirty="0" smtClean="0">
                <a:ln>
                  <a:noFill/>
                </a:ln>
                <a:solidFill>
                  <a:srgbClr val="FFFFFF"/>
                </a:solidFill>
                <a:effectLst/>
                <a:latin typeface="Arial Black" pitchFamily="34" charset="0"/>
                <a:cs typeface="Arial" pitchFamily="34" charset="0"/>
              </a:rPr>
              <a:t>У музиці</a:t>
            </a:r>
            <a:r>
              <a:rPr kumimoji="0" lang="uk-UA" sz="1600" b="1" i="0" u="none" strike="noStrike" cap="none" normalizeH="0" baseline="0" dirty="0" smtClean="0">
                <a:ln>
                  <a:noFill/>
                </a:ln>
                <a:solidFill>
                  <a:srgbClr val="FF0000"/>
                </a:solidFill>
                <a:effectLst/>
                <a:latin typeface="Arial Black" pitchFamily="34" charset="0"/>
                <a:cs typeface="Arial" pitchFamily="34" charset="0"/>
              </a:rPr>
              <a:t> </a:t>
            </a:r>
            <a:r>
              <a:rPr kumimoji="0" lang="uk-UA" sz="1600" b="1" i="0" u="none" strike="noStrike" cap="none" normalizeH="0" baseline="0" dirty="0" smtClean="0">
                <a:ln>
                  <a:noFill/>
                </a:ln>
                <a:solidFill>
                  <a:srgbClr val="FFFFFF"/>
                </a:solidFill>
                <a:effectLst/>
                <a:latin typeface="Arial Black" pitchFamily="34" charset="0"/>
                <a:cs typeface="Arial" pitchFamily="34" charset="0"/>
              </a:rPr>
              <a:t>вони створюються</a:t>
            </a:r>
            <a:endParaRPr kumimoji="0" lang="ru-RU" sz="1600" b="1" i="0" u="none" strike="noStrike" cap="none" normalizeH="0" baseline="0" dirty="0" smtClean="0">
              <a:ln>
                <a:noFill/>
              </a:ln>
              <a:solidFill>
                <a:srgbClr val="FFFFFF"/>
              </a:solidFill>
              <a:effectLst/>
              <a:latin typeface="Arial Black"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AutoShape 3"/>
          <p:cNvSpPr>
            <a:spLocks noChangeArrowheads="1"/>
          </p:cNvSpPr>
          <p:nvPr/>
        </p:nvSpPr>
        <p:spPr bwMode="invGray">
          <a:xfrm rot="10800000">
            <a:off x="6569390" y="1185250"/>
            <a:ext cx="3913188" cy="1117600"/>
          </a:xfrm>
          <a:prstGeom prst="rightArrow">
            <a:avLst>
              <a:gd name="adj1" fmla="val 86065"/>
              <a:gd name="adj2" fmla="val 87536"/>
            </a:avLst>
          </a:prstGeom>
          <a:gradFill rotWithShape="1">
            <a:gsLst>
              <a:gs pos="0">
                <a:srgbClr val="000066">
                  <a:alpha val="50000"/>
                </a:srgbClr>
              </a:gs>
              <a:gs pos="100000">
                <a:srgbClr val="0066CC"/>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91440" tIns="45720" rIns="91440" bIns="45720" numCol="1" anchor="ctr" anchorCtr="0" compatLnSpc="1">
            <a:prstTxWarp prst="textNoShape">
              <a:avLst/>
            </a:prstTxWarp>
          </a:bodyPr>
          <a:lstStyle/>
          <a:p>
            <a:endParaRPr lang="uk-UA"/>
          </a:p>
        </p:txBody>
      </p:sp>
      <p:sp>
        <p:nvSpPr>
          <p:cNvPr id="12" name="AutoShape 4"/>
          <p:cNvSpPr>
            <a:spLocks noChangeArrowheads="1"/>
          </p:cNvSpPr>
          <p:nvPr/>
        </p:nvSpPr>
        <p:spPr bwMode="blackWhite">
          <a:xfrm>
            <a:off x="7476125" y="1409076"/>
            <a:ext cx="2936875" cy="615950"/>
          </a:xfrm>
          <a:prstGeom prst="roundRect">
            <a:avLst>
              <a:gd name="adj" fmla="val 9106"/>
            </a:avLst>
          </a:prstGeom>
          <a:gradFill rotWithShape="1">
            <a:gsLst>
              <a:gs pos="0">
                <a:srgbClr val="5E0000"/>
              </a:gs>
              <a:gs pos="50000">
                <a:srgbClr val="CC0000"/>
              </a:gs>
              <a:gs pos="100000">
                <a:srgbClr val="5E0000"/>
              </a:gs>
            </a:gsLst>
            <a:lin ang="2700000" scaled="1"/>
          </a:gradFill>
          <a:ln w="25400">
            <a:solidFill>
              <a:srgbClr val="FFFFFF"/>
            </a:solidFill>
            <a:round/>
            <a:headEnd/>
            <a:tailEnd/>
          </a:ln>
          <a:effectLst>
            <a:outerShdw dist="107763" dir="2700000" algn="ctr" rotWithShape="0">
              <a:srgbClr val="EEECE1">
                <a:alpha val="50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uk-UA" sz="1400" b="1" i="0" u="none" strike="noStrike" cap="none" normalizeH="0" baseline="0" dirty="0" smtClean="0">
                <a:ln>
                  <a:noFill/>
                </a:ln>
                <a:solidFill>
                  <a:schemeClr val="bg1"/>
                </a:solidFill>
                <a:effectLst/>
                <a:latin typeface="Arial Black" pitchFamily="34" charset="0"/>
                <a:cs typeface="Arial" pitchFamily="34" charset="0"/>
              </a:rPr>
              <a:t>сполученням звуків різної висоти, сили й тривалості.</a:t>
            </a:r>
            <a:endParaRPr kumimoji="0" lang="uk-UA" sz="1800" b="0" i="0" u="none" strike="noStrike" cap="none" normalizeH="0" baseline="0" dirty="0" smtClean="0">
              <a:ln>
                <a:noFill/>
              </a:ln>
              <a:solidFill>
                <a:schemeClr val="bg1"/>
              </a:solidFill>
              <a:effectLst/>
              <a:latin typeface="Arial Black" pitchFamily="34" charset="0"/>
              <a:cs typeface="Arial" pitchFamily="34" charset="0"/>
            </a:endParaRPr>
          </a:p>
        </p:txBody>
      </p:sp>
      <p:pic>
        <p:nvPicPr>
          <p:cNvPr id="13" name="Picture 2" descr="ÐÐ°ÑÑÐ¸Ð½ÐºÐ¸ Ð¿Ð¾ Ð·Ð°Ð¿ÑÐ¾ÑÑ Ð³Ð¸ÑÐºÐ° Ð·Ð½Ð°Ðº Ð²Ð¾Ð¿ÑÐ¾ÑÐ°"/>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7902" y="1185249"/>
            <a:ext cx="823292" cy="1029115"/>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3"/>
          <p:cNvSpPr>
            <a:spLocks noChangeArrowheads="1"/>
          </p:cNvSpPr>
          <p:nvPr/>
        </p:nvSpPr>
        <p:spPr bwMode="gray">
          <a:xfrm>
            <a:off x="3569416" y="2735381"/>
            <a:ext cx="2328277" cy="281781"/>
          </a:xfrm>
          <a:prstGeom prst="roundRect">
            <a:avLst>
              <a:gd name="adj" fmla="val 9106"/>
            </a:avLst>
          </a:prstGeom>
          <a:gradFill rotWithShape="1">
            <a:gsLst>
              <a:gs pos="0">
                <a:srgbClr val="0066FF"/>
              </a:gs>
              <a:gs pos="100000">
                <a:srgbClr val="99CCFF"/>
              </a:gs>
            </a:gsLst>
            <a:lin ang="5400000" scaled="1"/>
          </a:gradFill>
          <a:ln>
            <a:noFill/>
          </a:ln>
          <a:effectLst>
            <a:outerShdw dist="107763" dir="2700000" algn="ctr" rotWithShape="0">
              <a:srgbClr val="000000">
                <a:alpha val="50000"/>
              </a:srgbClr>
            </a:outerShdw>
          </a:effectLst>
          <a:extLst>
            <a:ext uri="{91240B29-F687-4F45-9708-019B960494DF}">
              <a14:hiddenLine xmlns:a14="http://schemas.microsoft.com/office/drawing/2010/main" w="25400">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1600" b="1" i="0" u="none" strike="noStrike" cap="none" normalizeH="0" baseline="0" dirty="0" smtClean="0">
              <a:ln>
                <a:noFill/>
              </a:ln>
              <a:solidFill>
                <a:srgbClr val="FFFFFF"/>
              </a:solidFill>
              <a:effectLst/>
              <a:latin typeface="Arial Black"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rgbClr val="FFFFFF"/>
                </a:solidFill>
                <a:effectLst/>
                <a:latin typeface="Arial Black" pitchFamily="34" charset="0"/>
                <a:ea typeface="Times New Roman" pitchFamily="18" charset="0"/>
                <a:cs typeface="Arial" pitchFamily="34" charset="0"/>
              </a:rPr>
              <a:t>У живописі …</a:t>
            </a:r>
            <a:endParaRPr kumimoji="0" lang="ru-RU" sz="1200" b="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AutoShape 14"/>
          <p:cNvSpPr>
            <a:spLocks noChangeArrowheads="1"/>
          </p:cNvSpPr>
          <p:nvPr/>
        </p:nvSpPr>
        <p:spPr bwMode="invGray">
          <a:xfrm rot="10800000">
            <a:off x="6569390" y="2348190"/>
            <a:ext cx="3913188" cy="681612"/>
          </a:xfrm>
          <a:prstGeom prst="rightArrow">
            <a:avLst>
              <a:gd name="adj1" fmla="val 86065"/>
              <a:gd name="adj2" fmla="val 87536"/>
            </a:avLst>
          </a:prstGeom>
          <a:gradFill rotWithShape="1">
            <a:gsLst>
              <a:gs pos="0">
                <a:srgbClr val="000066">
                  <a:alpha val="50000"/>
                </a:srgbClr>
              </a:gs>
              <a:gs pos="100000">
                <a:srgbClr val="0066CC"/>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91440" tIns="45720" rIns="91440" bIns="45720" numCol="1" anchor="ctr" anchorCtr="0" compatLnSpc="1">
            <a:prstTxWarp prst="textNoShape">
              <a:avLst/>
            </a:prstTxWarp>
          </a:bodyPr>
          <a:lstStyle/>
          <a:p>
            <a:endParaRPr lang="uk-UA"/>
          </a:p>
        </p:txBody>
      </p:sp>
      <p:sp>
        <p:nvSpPr>
          <p:cNvPr id="16" name="AutoShape 15"/>
          <p:cNvSpPr>
            <a:spLocks noChangeArrowheads="1"/>
          </p:cNvSpPr>
          <p:nvPr/>
        </p:nvSpPr>
        <p:spPr bwMode="blackWhite">
          <a:xfrm>
            <a:off x="7591732" y="2532909"/>
            <a:ext cx="2757487" cy="345911"/>
          </a:xfrm>
          <a:prstGeom prst="roundRect">
            <a:avLst>
              <a:gd name="adj" fmla="val 9106"/>
            </a:avLst>
          </a:prstGeom>
          <a:solidFill>
            <a:srgbClr val="FFFFFF"/>
          </a:solidFill>
          <a:ln w="31750">
            <a:solidFill>
              <a:srgbClr val="C0504D"/>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AutoShape 4"/>
          <p:cNvSpPr>
            <a:spLocks noChangeArrowheads="1"/>
          </p:cNvSpPr>
          <p:nvPr/>
        </p:nvSpPr>
        <p:spPr bwMode="gray">
          <a:xfrm>
            <a:off x="3605203" y="3302036"/>
            <a:ext cx="2371611" cy="296338"/>
          </a:xfrm>
          <a:prstGeom prst="roundRect">
            <a:avLst>
              <a:gd name="adj" fmla="val 9106"/>
            </a:avLst>
          </a:prstGeom>
          <a:gradFill rotWithShape="1">
            <a:gsLst>
              <a:gs pos="0">
                <a:srgbClr val="0066FF"/>
              </a:gs>
              <a:gs pos="100000">
                <a:srgbClr val="99CCFF"/>
              </a:gs>
            </a:gsLst>
            <a:lin ang="5400000" scaled="1"/>
          </a:gradFill>
          <a:ln>
            <a:noFill/>
          </a:ln>
          <a:effectLst>
            <a:outerShdw dist="107763" dir="2700000" algn="ctr" rotWithShape="0">
              <a:srgbClr val="000000">
                <a:alpha val="50000"/>
              </a:srgbClr>
            </a:outerShdw>
          </a:effectLst>
          <a:extLst>
            <a:ext uri="{91240B29-F687-4F45-9708-019B960494DF}">
              <a14:hiddenLine xmlns:a14="http://schemas.microsoft.com/office/drawing/2010/main" w="25400">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1600" b="1" i="0" u="none" strike="noStrike" cap="none" normalizeH="0" baseline="0" dirty="0" smtClean="0">
              <a:ln>
                <a:noFill/>
              </a:ln>
              <a:solidFill>
                <a:srgbClr val="FFFFFF"/>
              </a:solidFill>
              <a:effectLst/>
              <a:latin typeface="Arial Black"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rgbClr val="FFFFFF"/>
                </a:solidFill>
                <a:effectLst/>
                <a:latin typeface="Arial Black" pitchFamily="34" charset="0"/>
                <a:ea typeface="Times New Roman" pitchFamily="18" charset="0"/>
                <a:cs typeface="Arial" pitchFamily="34" charset="0"/>
              </a:rPr>
              <a:t>У скульптурі…</a:t>
            </a:r>
            <a:endParaRPr kumimoji="0" lang="ru-RU" sz="1200" b="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12"/>
          <p:cNvSpPr>
            <a:spLocks noChangeArrowheads="1"/>
          </p:cNvSpPr>
          <p:nvPr/>
        </p:nvSpPr>
        <p:spPr bwMode="invGray">
          <a:xfrm rot="10800000">
            <a:off x="6585566" y="3129597"/>
            <a:ext cx="3913188" cy="641216"/>
          </a:xfrm>
          <a:prstGeom prst="rightArrow">
            <a:avLst>
              <a:gd name="adj1" fmla="val 86065"/>
              <a:gd name="adj2" fmla="val 87536"/>
            </a:avLst>
          </a:prstGeom>
          <a:gradFill rotWithShape="1">
            <a:gsLst>
              <a:gs pos="0">
                <a:srgbClr val="000066">
                  <a:alpha val="50000"/>
                </a:srgbClr>
              </a:gs>
              <a:gs pos="100000">
                <a:srgbClr val="0066CC"/>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91440" tIns="45720" rIns="91440" bIns="45720" numCol="1" anchor="ctr" anchorCtr="0" compatLnSpc="1">
            <a:prstTxWarp prst="textNoShape">
              <a:avLst/>
            </a:prstTxWarp>
          </a:bodyPr>
          <a:lstStyle/>
          <a:p>
            <a:endParaRPr lang="uk-UA"/>
          </a:p>
        </p:txBody>
      </p:sp>
      <p:sp>
        <p:nvSpPr>
          <p:cNvPr id="19" name="AutoShape 11"/>
          <p:cNvSpPr>
            <a:spLocks noChangeArrowheads="1"/>
          </p:cNvSpPr>
          <p:nvPr/>
        </p:nvSpPr>
        <p:spPr bwMode="blackWhite">
          <a:xfrm>
            <a:off x="7565818" y="3283632"/>
            <a:ext cx="2757487" cy="307975"/>
          </a:xfrm>
          <a:prstGeom prst="roundRect">
            <a:avLst>
              <a:gd name="adj" fmla="val 9106"/>
            </a:avLst>
          </a:prstGeom>
          <a:solidFill>
            <a:srgbClr val="FFFFFF"/>
          </a:solidFill>
          <a:ln w="31750">
            <a:solidFill>
              <a:srgbClr val="C0504D"/>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AutoShape 5"/>
          <p:cNvSpPr>
            <a:spLocks noChangeArrowheads="1"/>
          </p:cNvSpPr>
          <p:nvPr/>
        </p:nvSpPr>
        <p:spPr bwMode="gray">
          <a:xfrm>
            <a:off x="3591082" y="3930288"/>
            <a:ext cx="2328278" cy="390127"/>
          </a:xfrm>
          <a:prstGeom prst="roundRect">
            <a:avLst>
              <a:gd name="adj" fmla="val 9106"/>
            </a:avLst>
          </a:prstGeom>
          <a:gradFill rotWithShape="1">
            <a:gsLst>
              <a:gs pos="0">
                <a:srgbClr val="0066FF"/>
              </a:gs>
              <a:gs pos="100000">
                <a:srgbClr val="99CCFF"/>
              </a:gs>
            </a:gsLst>
            <a:lin ang="5400000" scaled="1"/>
          </a:gradFill>
          <a:ln>
            <a:noFill/>
          </a:ln>
          <a:effectLst>
            <a:outerShdw dist="107763" dir="2700000" algn="ctr" rotWithShape="0">
              <a:srgbClr val="000000">
                <a:alpha val="50000"/>
              </a:srgbClr>
            </a:outerShdw>
          </a:effectLst>
          <a:extLst>
            <a:ext uri="{91240B29-F687-4F45-9708-019B960494DF}">
              <a14:hiddenLine xmlns:a14="http://schemas.microsoft.com/office/drawing/2010/main" w="25400">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1600" b="1" i="0" u="none" strike="noStrike" cap="none" normalizeH="0" baseline="0" dirty="0" smtClean="0">
              <a:ln>
                <a:noFill/>
              </a:ln>
              <a:solidFill>
                <a:srgbClr val="FFFFFF"/>
              </a:solidFill>
              <a:effectLst/>
              <a:latin typeface="Arial Black"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rgbClr val="FFFFFF"/>
                </a:solidFill>
                <a:effectLst/>
                <a:latin typeface="Arial Black" pitchFamily="34" charset="0"/>
                <a:ea typeface="Times New Roman" pitchFamily="18" charset="0"/>
                <a:cs typeface="Arial" pitchFamily="34" charset="0"/>
              </a:rPr>
              <a:t>У графіці…</a:t>
            </a:r>
            <a:endParaRPr kumimoji="0" lang="ru-RU" sz="1200" b="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AutoShape 10"/>
          <p:cNvSpPr>
            <a:spLocks noChangeArrowheads="1"/>
          </p:cNvSpPr>
          <p:nvPr/>
        </p:nvSpPr>
        <p:spPr bwMode="gray">
          <a:xfrm>
            <a:off x="3605203" y="4663579"/>
            <a:ext cx="2343370" cy="281781"/>
          </a:xfrm>
          <a:prstGeom prst="roundRect">
            <a:avLst>
              <a:gd name="adj" fmla="val 9106"/>
            </a:avLst>
          </a:prstGeom>
          <a:gradFill rotWithShape="1">
            <a:gsLst>
              <a:gs pos="0">
                <a:srgbClr val="0066FF"/>
              </a:gs>
              <a:gs pos="100000">
                <a:srgbClr val="99CCFF"/>
              </a:gs>
            </a:gsLst>
            <a:lin ang="5400000" scaled="1"/>
          </a:gradFill>
          <a:ln>
            <a:noFill/>
          </a:ln>
          <a:effectLst>
            <a:outerShdw dist="107763" dir="2700000" algn="ctr" rotWithShape="0">
              <a:srgbClr val="000000">
                <a:alpha val="50000"/>
              </a:srgbClr>
            </a:outerShdw>
          </a:effectLst>
          <a:extLst>
            <a:ext uri="{91240B29-F687-4F45-9708-019B960494DF}">
              <a14:hiddenLine xmlns:a14="http://schemas.microsoft.com/office/drawing/2010/main" w="25400">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1600" b="1" i="0" u="none" strike="noStrike" cap="none" normalizeH="0" baseline="0" dirty="0" smtClean="0">
              <a:ln>
                <a:noFill/>
              </a:ln>
              <a:solidFill>
                <a:srgbClr val="FFFFFF"/>
              </a:solidFill>
              <a:effectLst/>
              <a:latin typeface="Arial Black"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rgbClr val="FFFFFF"/>
                </a:solidFill>
                <a:effectLst/>
                <a:latin typeface="Arial Black" pitchFamily="34" charset="0"/>
                <a:ea typeface="Times New Roman" pitchFamily="18" charset="0"/>
                <a:cs typeface="Arial" pitchFamily="34" charset="0"/>
              </a:rPr>
              <a:t>У  хореографії…</a:t>
            </a:r>
            <a:endParaRPr kumimoji="0" lang="ru-RU" sz="1200" b="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AutoShape 7"/>
          <p:cNvSpPr>
            <a:spLocks noChangeArrowheads="1"/>
          </p:cNvSpPr>
          <p:nvPr/>
        </p:nvSpPr>
        <p:spPr bwMode="invGray">
          <a:xfrm rot="10800000">
            <a:off x="6585566" y="3758063"/>
            <a:ext cx="3913188" cy="691107"/>
          </a:xfrm>
          <a:prstGeom prst="rightArrow">
            <a:avLst>
              <a:gd name="adj1" fmla="val 86065"/>
              <a:gd name="adj2" fmla="val 87536"/>
            </a:avLst>
          </a:prstGeom>
          <a:gradFill rotWithShape="1">
            <a:gsLst>
              <a:gs pos="0">
                <a:srgbClr val="000066">
                  <a:alpha val="50000"/>
                </a:srgbClr>
              </a:gs>
              <a:gs pos="100000">
                <a:srgbClr val="0066CC"/>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91440" tIns="45720" rIns="91440" bIns="45720" numCol="1" anchor="ctr" anchorCtr="0" compatLnSpc="1">
            <a:prstTxWarp prst="textNoShape">
              <a:avLst/>
            </a:prstTxWarp>
          </a:bodyPr>
          <a:lstStyle/>
          <a:p>
            <a:endParaRPr lang="uk-UA"/>
          </a:p>
        </p:txBody>
      </p:sp>
      <p:sp>
        <p:nvSpPr>
          <p:cNvPr id="23" name="AutoShape 9"/>
          <p:cNvSpPr>
            <a:spLocks noChangeArrowheads="1"/>
          </p:cNvSpPr>
          <p:nvPr/>
        </p:nvSpPr>
        <p:spPr bwMode="invGray">
          <a:xfrm rot="10800000">
            <a:off x="6718923" y="4443511"/>
            <a:ext cx="3763655" cy="677335"/>
          </a:xfrm>
          <a:prstGeom prst="rightArrow">
            <a:avLst>
              <a:gd name="adj1" fmla="val 86065"/>
              <a:gd name="adj2" fmla="val 87536"/>
            </a:avLst>
          </a:prstGeom>
          <a:gradFill rotWithShape="1">
            <a:gsLst>
              <a:gs pos="0">
                <a:srgbClr val="000066">
                  <a:alpha val="50000"/>
                </a:srgbClr>
              </a:gs>
              <a:gs pos="100000">
                <a:srgbClr val="0066CC"/>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91440" tIns="45720" rIns="91440" bIns="45720" numCol="1" anchor="ctr" anchorCtr="0" compatLnSpc="1">
            <a:prstTxWarp prst="textNoShape">
              <a:avLst/>
            </a:prstTxWarp>
          </a:bodyPr>
          <a:lstStyle/>
          <a:p>
            <a:endParaRPr lang="uk-UA"/>
          </a:p>
        </p:txBody>
      </p:sp>
      <p:sp>
        <p:nvSpPr>
          <p:cNvPr id="24" name="AutoShape 6"/>
          <p:cNvSpPr>
            <a:spLocks noChangeArrowheads="1"/>
          </p:cNvSpPr>
          <p:nvPr/>
        </p:nvSpPr>
        <p:spPr bwMode="blackWhite">
          <a:xfrm>
            <a:off x="7591734" y="3971365"/>
            <a:ext cx="2757487" cy="307975"/>
          </a:xfrm>
          <a:prstGeom prst="roundRect">
            <a:avLst>
              <a:gd name="adj" fmla="val 9106"/>
            </a:avLst>
          </a:prstGeom>
          <a:solidFill>
            <a:srgbClr val="FFFFFF"/>
          </a:solidFill>
          <a:ln w="31750">
            <a:solidFill>
              <a:srgbClr val="C0504D"/>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AutoShape 8"/>
          <p:cNvSpPr>
            <a:spLocks noChangeArrowheads="1"/>
          </p:cNvSpPr>
          <p:nvPr/>
        </p:nvSpPr>
        <p:spPr bwMode="blackWhite">
          <a:xfrm>
            <a:off x="7565817" y="4637385"/>
            <a:ext cx="2757487" cy="307975"/>
          </a:xfrm>
          <a:prstGeom prst="roundRect">
            <a:avLst>
              <a:gd name="adj" fmla="val 9106"/>
            </a:avLst>
          </a:prstGeom>
          <a:solidFill>
            <a:srgbClr val="FFFFFF"/>
          </a:solidFill>
          <a:ln w="31750">
            <a:solidFill>
              <a:srgbClr val="C0504D"/>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9525" y="914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73038" algn="l" defTabSz="914400" rtl="0" eaLnBrk="1" fontAlgn="base" latinLnBrk="0" hangingPunct="1">
              <a:lnSpc>
                <a:spcPct val="100000"/>
              </a:lnSpc>
              <a:spcBef>
                <a:spcPct val="0"/>
              </a:spcBef>
              <a:spcAft>
                <a:spcPct val="0"/>
              </a:spcAft>
              <a:buClrTx/>
              <a:buSzTx/>
              <a:buFontTx/>
              <a:buNone/>
              <a:tabLst/>
            </a:pPr>
            <a:endParaRPr kumimoji="0" lang="uk-UA"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Прямоугольник 29"/>
          <p:cNvSpPr/>
          <p:nvPr/>
        </p:nvSpPr>
        <p:spPr>
          <a:xfrm>
            <a:off x="2014392" y="2025026"/>
            <a:ext cx="426591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Доповни схему</a:t>
            </a:r>
          </a:p>
        </p:txBody>
      </p:sp>
      <p:sp>
        <p:nvSpPr>
          <p:cNvPr id="29" name="Прямоугольник 28"/>
          <p:cNvSpPr/>
          <p:nvPr/>
        </p:nvSpPr>
        <p:spPr>
          <a:xfrm>
            <a:off x="1487606" y="5131191"/>
            <a:ext cx="10590663" cy="1815882"/>
          </a:xfrm>
          <a:prstGeom prst="rect">
            <a:avLst/>
          </a:prstGeom>
        </p:spPr>
        <p:txBody>
          <a:bodyPr wrap="square">
            <a:spAutoFit/>
          </a:bodyPr>
          <a:lstStyle/>
          <a:p>
            <a:pPr algn="ctr"/>
            <a:r>
              <a:rPr lang="uk-UA" sz="1400" b="1" dirty="0">
                <a:latin typeface="Bookman Old Style" pitchFamily="18" charset="0"/>
              </a:rPr>
              <a:t>Література – це мистецтво слова, вона в художній формі відображає життя народу засобами мови. Головним предметом зображення в літературі виступає людина, її життя, думки, переживання, </a:t>
            </a:r>
            <a:r>
              <a:rPr lang="uk-UA" sz="1400" b="1" dirty="0" err="1">
                <a:latin typeface="Bookman Old Style" pitchFamily="18" charset="0"/>
              </a:rPr>
              <a:t>взаємозв</a:t>
            </a:r>
            <a:r>
              <a:rPr lang="ru-RU" sz="1400" b="1" dirty="0">
                <a:latin typeface="Bookman Old Style" pitchFamily="18" charset="0"/>
              </a:rPr>
              <a:t>’</a:t>
            </a:r>
            <a:r>
              <a:rPr lang="uk-UA" sz="1400" b="1" dirty="0" err="1">
                <a:latin typeface="Bookman Old Style" pitchFamily="18" charset="0"/>
              </a:rPr>
              <a:t>язки</a:t>
            </a:r>
            <a:r>
              <a:rPr lang="uk-UA" sz="1400" b="1" dirty="0">
                <a:latin typeface="Bookman Old Style" pitchFamily="18" charset="0"/>
              </a:rPr>
              <a:t> з природою і суспільством. У кожного виду мистецтва є свій матеріал. У музики – звуки, у малярства – лінії та кольори</a:t>
            </a:r>
            <a:r>
              <a:rPr lang="uk-UA" sz="1400" b="1" dirty="0" smtClean="0">
                <a:latin typeface="Bookman Old Style" pitchFamily="18" charset="0"/>
              </a:rPr>
              <a:t>; </a:t>
            </a:r>
            <a:r>
              <a:rPr lang="uk-UA" sz="1400" b="1" dirty="0">
                <a:latin typeface="Bookman Old Style" pitchFamily="18" charset="0"/>
              </a:rPr>
              <a:t>у скульптури – дерево, камінь, метал, віск, глина, </a:t>
            </a:r>
            <a:r>
              <a:rPr lang="uk-UA" sz="1400" b="1" dirty="0" smtClean="0">
                <a:latin typeface="Bookman Old Style" pitchFamily="18" charset="0"/>
              </a:rPr>
              <a:t>а </a:t>
            </a:r>
            <a:r>
              <a:rPr lang="uk-UA" sz="1400" b="1" dirty="0">
                <a:latin typeface="Bookman Old Style" pitchFamily="18" charset="0"/>
              </a:rPr>
              <a:t>об</a:t>
            </a:r>
            <a:r>
              <a:rPr lang="ru-RU" sz="1400" b="1" dirty="0">
                <a:latin typeface="Bookman Old Style" pitchFamily="18" charset="0"/>
              </a:rPr>
              <a:t>’</a:t>
            </a:r>
            <a:r>
              <a:rPr lang="uk-UA" sz="1400" b="1" dirty="0" err="1">
                <a:latin typeface="Bookman Old Style" pitchFamily="18" charset="0"/>
              </a:rPr>
              <a:t>єктом</a:t>
            </a:r>
            <a:r>
              <a:rPr lang="uk-UA" sz="1400" b="1" dirty="0">
                <a:latin typeface="Bookman Old Style" pitchFamily="18" charset="0"/>
              </a:rPr>
              <a:t> зображення є людські фігури, рідше тварини. </a:t>
            </a:r>
            <a:r>
              <a:rPr lang="uk-UA" sz="1400" b="1" dirty="0" smtClean="0">
                <a:latin typeface="Bookman Old Style" pitchFamily="18" charset="0"/>
              </a:rPr>
              <a:t>В архітектурі </a:t>
            </a:r>
            <a:r>
              <a:rPr lang="uk-UA" sz="1400" b="1" dirty="0">
                <a:latin typeface="Bookman Old Style" pitchFamily="18" charset="0"/>
              </a:rPr>
              <a:t>– той самий матеріал, що й </a:t>
            </a:r>
            <a:r>
              <a:rPr lang="uk-UA" sz="1400" b="1" dirty="0" smtClean="0">
                <a:latin typeface="Bookman Old Style" pitchFamily="18" charset="0"/>
              </a:rPr>
              <a:t>скульптурі, </a:t>
            </a:r>
            <a:r>
              <a:rPr lang="uk-UA" sz="1400" b="1" dirty="0">
                <a:latin typeface="Bookman Old Style" pitchFamily="18" charset="0"/>
              </a:rPr>
              <a:t>а об</a:t>
            </a:r>
            <a:r>
              <a:rPr lang="ru-RU" sz="1400" b="1" dirty="0">
                <a:latin typeface="Bookman Old Style" pitchFamily="18" charset="0"/>
              </a:rPr>
              <a:t>’</a:t>
            </a:r>
            <a:r>
              <a:rPr lang="uk-UA" sz="1400" b="1" dirty="0" err="1">
                <a:latin typeface="Bookman Old Style" pitchFamily="18" charset="0"/>
              </a:rPr>
              <a:t>єкти</a:t>
            </a:r>
            <a:r>
              <a:rPr lang="uk-UA" sz="1400" b="1" dirty="0">
                <a:latin typeface="Bookman Old Style" pitchFamily="18" charset="0"/>
              </a:rPr>
              <a:t> інші: собори, палаци, замки, різноманітні споруди.   Для літератури матеріал – слово, найголовніший  виразник нашої свідомості, поглядів, переживань. </a:t>
            </a:r>
            <a:r>
              <a:rPr lang="uk-UA" sz="1400" b="1" dirty="0" smtClean="0">
                <a:latin typeface="Bookman Old Style" pitchFamily="18" charset="0"/>
              </a:rPr>
              <a:t>Із </a:t>
            </a:r>
            <a:r>
              <a:rPr lang="uk-UA" sz="1400" b="1" dirty="0">
                <a:latin typeface="Bookman Old Style" pitchFamily="18" charset="0"/>
              </a:rPr>
              <a:t>його допомогою досягається й </a:t>
            </a:r>
            <a:r>
              <a:rPr lang="uk-UA" sz="1400" b="1" dirty="0" smtClean="0">
                <a:latin typeface="Bookman Old Style" pitchFamily="18" charset="0"/>
              </a:rPr>
              <a:t>високий </a:t>
            </a:r>
            <a:r>
              <a:rPr lang="uk-UA" sz="1400" b="1" dirty="0">
                <a:latin typeface="Bookman Old Style" pitchFamily="18" charset="0"/>
              </a:rPr>
              <a:t>мистецький рівень. </a:t>
            </a:r>
          </a:p>
        </p:txBody>
      </p:sp>
    </p:spTree>
    <p:extLst>
      <p:ext uri="{BB962C8B-B14F-4D97-AF65-F5344CB8AC3E}">
        <p14:creationId xmlns:p14="http://schemas.microsoft.com/office/powerpoint/2010/main" val="126955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ree Vector | Gradient wallpaper in green tones"/>
          <p:cNvPicPr>
            <a:picLocks noChangeAspect="1" noChangeArrowheads="1"/>
          </p:cNvPicPr>
          <p:nvPr/>
        </p:nvPicPr>
        <p:blipFill rotWithShape="1">
          <a:blip r:embed="rId2">
            <a:extLst>
              <a:ext uri="{28A0092B-C50C-407E-A947-70E740481C1C}">
                <a14:useLocalDpi xmlns:a14="http://schemas.microsoft.com/office/drawing/2010/main" val="0"/>
              </a:ext>
            </a:extLst>
          </a:blip>
          <a:srcRect b="13762"/>
          <a:stretch/>
        </p:blipFill>
        <p:spPr bwMode="auto">
          <a:xfrm>
            <a:off x="0" y="-57395"/>
            <a:ext cx="12192000" cy="6915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a:off x="10074167" y="-299544"/>
            <a:ext cx="2117834" cy="7342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a:off x="10687318" y="1744050"/>
            <a:ext cx="1636208" cy="3387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flipH="1">
            <a:off x="0" y="-365558"/>
            <a:ext cx="1933905" cy="74083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flipH="1">
            <a:off x="-136137" y="1678035"/>
            <a:ext cx="1556529" cy="33871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1.bp.blogspot.com/-Qap0WypO3VI/VLAhCigKF9I/AAAAAAAAAJo/H6OC6w3bJT0/s1600/115600418_large_119.png"/>
          <p:cNvPicPr>
            <a:picLocks noChangeAspect="1" noChangeArrowheads="1"/>
          </p:cNvPicPr>
          <p:nvPr/>
        </p:nvPicPr>
        <p:blipFill>
          <a:blip r:embed="rId7" cstate="print"/>
          <a:srcRect b="37758"/>
          <a:stretch>
            <a:fillRect/>
          </a:stretch>
        </p:blipFill>
        <p:spPr bwMode="auto">
          <a:xfrm>
            <a:off x="394135" y="2207173"/>
            <a:ext cx="3724815" cy="4650828"/>
          </a:xfrm>
          <a:prstGeom prst="rect">
            <a:avLst/>
          </a:prstGeom>
          <a:noFill/>
        </p:spPr>
      </p:pic>
      <p:pic>
        <p:nvPicPr>
          <p:cNvPr id="11" name="Picture 2" descr="Українська література 7 клас Авраменко 2020, книга по новій програмі"/>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798" y="364173"/>
            <a:ext cx="1735153" cy="24523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3" name="Picture 2" descr="ÐÐ°ÑÑÐ¸Ð½ÐºÐ¸ Ð¿Ð¾ Ð·Ð°Ð¿ÑÐ¾ÑÑ Ð³Ð¸ÑÐºÐ° Ð·Ð½Ð°Ðº Ð²Ð¾Ð¿ÑÐ¾ÑÐ°"/>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2213" y="1713876"/>
            <a:ext cx="1542790" cy="192848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80534" y="3002882"/>
            <a:ext cx="942887" cy="369332"/>
          </a:xfrm>
          <a:prstGeom prst="rect">
            <a:avLst/>
          </a:prstGeom>
        </p:spPr>
        <p:txBody>
          <a:bodyPr wrap="none">
            <a:spAutoFit/>
          </a:bodyPr>
          <a:lstStyle/>
          <a:p>
            <a:r>
              <a:rPr lang="uk-UA" i="1" dirty="0">
                <a:latin typeface="Arial Black" pitchFamily="34" charset="0"/>
              </a:rPr>
              <a:t>(ст.4)</a:t>
            </a:r>
            <a:r>
              <a:rPr lang="uk-UA" b="1" i="1" dirty="0">
                <a:latin typeface="Arial Black" pitchFamily="34" charset="0"/>
              </a:rPr>
              <a:t> </a:t>
            </a:r>
            <a:endParaRPr lang="uk-UA" dirty="0">
              <a:latin typeface="Arial Black" pitchFamily="34" charset="0"/>
            </a:endParaRPr>
          </a:p>
        </p:txBody>
      </p:sp>
      <p:sp>
        <p:nvSpPr>
          <p:cNvPr id="4" name="Прямоугольник 3"/>
          <p:cNvSpPr/>
          <p:nvPr/>
        </p:nvSpPr>
        <p:spPr>
          <a:xfrm>
            <a:off x="3540473" y="31845"/>
            <a:ext cx="685796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000" b="1" cap="none" spc="50" dirty="0" smtClean="0">
                <a:ln w="11430"/>
                <a:solidFill>
                  <a:srgbClr val="C00000"/>
                </a:solidFill>
                <a:effectLst>
                  <a:outerShdw blurRad="76200" dist="50800" dir="5400000" algn="tl" rotWithShape="0">
                    <a:srgbClr val="000000">
                      <a:alpha val="65000"/>
                    </a:srgbClr>
                  </a:outerShdw>
                </a:effectLst>
                <a:latin typeface="Arial Black" pitchFamily="34" charset="0"/>
              </a:rPr>
              <a:t>Робота з  підручником</a:t>
            </a:r>
            <a:endParaRPr lang="uk-UA" sz="4000" b="1" cap="none" spc="50" dirty="0">
              <a:ln w="11430"/>
              <a:solidFill>
                <a:srgbClr val="C00000"/>
              </a:solidFill>
              <a:effectLst>
                <a:outerShdw blurRad="76200" dist="50800" dir="5400000" algn="tl" rotWithShape="0">
                  <a:srgbClr val="000000">
                    <a:alpha val="65000"/>
                  </a:srgbClr>
                </a:outerShdw>
              </a:effectLst>
            </a:endParaRPr>
          </a:p>
        </p:txBody>
      </p:sp>
      <p:sp>
        <p:nvSpPr>
          <p:cNvPr id="6" name="Прямоугольник 5"/>
          <p:cNvSpPr/>
          <p:nvPr/>
        </p:nvSpPr>
        <p:spPr>
          <a:xfrm>
            <a:off x="3921457" y="731854"/>
            <a:ext cx="6096000" cy="923330"/>
          </a:xfrm>
          <a:prstGeom prst="rect">
            <a:avLst/>
          </a:prstGeom>
        </p:spPr>
        <p:txBody>
          <a:bodyPr>
            <a:spAutoFit/>
          </a:bodyPr>
          <a:lstStyle/>
          <a:p>
            <a:pPr algn="ctr"/>
            <a:r>
              <a:rPr lang="uk-UA" i="1" dirty="0">
                <a:latin typeface="Arial Black" pitchFamily="34" charset="0"/>
              </a:rPr>
              <a:t>Прочитай матеріал підручника, зроби повідомлення «Функції мистецтва в житті людини». Склади схему-опору</a:t>
            </a:r>
            <a:endParaRPr lang="uk-UA" dirty="0">
              <a:latin typeface="Arial Black" pitchFamily="34" charset="0"/>
            </a:endParaRPr>
          </a:p>
        </p:txBody>
      </p:sp>
      <p:sp>
        <p:nvSpPr>
          <p:cNvPr id="14" name="Стрелка вниз 21"/>
          <p:cNvSpPr>
            <a:spLocks noChangeArrowheads="1"/>
          </p:cNvSpPr>
          <p:nvPr/>
        </p:nvSpPr>
        <p:spPr bwMode="auto">
          <a:xfrm>
            <a:off x="4472001" y="1763673"/>
            <a:ext cx="1476117" cy="409575"/>
          </a:xfrm>
          <a:prstGeom prst="downArrow">
            <a:avLst>
              <a:gd name="adj1" fmla="val 50000"/>
              <a:gd name="adj2" fmla="val 31167"/>
            </a:avLst>
          </a:prstGeom>
          <a:solidFill>
            <a:srgbClr val="365F9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7" name="Прямоугольник 16"/>
          <p:cNvSpPr/>
          <p:nvPr/>
        </p:nvSpPr>
        <p:spPr>
          <a:xfrm>
            <a:off x="3759424" y="2310385"/>
            <a:ext cx="2901270" cy="1754326"/>
          </a:xfrm>
          <a:prstGeom prst="rect">
            <a:avLst/>
          </a:prstGeom>
        </p:spPr>
        <p:txBody>
          <a:bodyPr wrap="square">
            <a:spAutoFit/>
          </a:bodyPr>
          <a:lstStyle/>
          <a:p>
            <a:pPr algn="ctr"/>
            <a:r>
              <a:rPr lang="uk-UA" b="1" i="1" dirty="0">
                <a:solidFill>
                  <a:srgbClr val="C00000"/>
                </a:solidFill>
                <a:latin typeface="Arial Black" pitchFamily="34" charset="0"/>
              </a:rPr>
              <a:t>По-перше, </a:t>
            </a:r>
            <a:r>
              <a:rPr lang="uk-UA" dirty="0">
                <a:latin typeface="Arial Black" pitchFamily="34" charset="0"/>
              </a:rPr>
              <a:t>прочитавши   художній твір</a:t>
            </a:r>
            <a:r>
              <a:rPr lang="uk-UA" dirty="0" smtClean="0">
                <a:latin typeface="Arial Black" pitchFamily="34" charset="0"/>
              </a:rPr>
              <a:t>,</a:t>
            </a:r>
            <a:r>
              <a:rPr lang="uk-UA" dirty="0">
                <a:latin typeface="Arial Black" pitchFamily="34" charset="0"/>
              </a:rPr>
              <a:t> а зокрема поезію,  ти отримуєш емоційне  задоволення. </a:t>
            </a:r>
            <a:r>
              <a:rPr lang="uk-UA" dirty="0" smtClean="0">
                <a:latin typeface="Arial Black" pitchFamily="34" charset="0"/>
              </a:rPr>
              <a:t> </a:t>
            </a:r>
            <a:endParaRPr lang="uk-UA" dirty="0">
              <a:latin typeface="Arial Black" pitchFamily="34" charset="0"/>
            </a:endParaRPr>
          </a:p>
        </p:txBody>
      </p:sp>
      <p:sp>
        <p:nvSpPr>
          <p:cNvPr id="20" name="Прямоугольник 19"/>
          <p:cNvSpPr/>
          <p:nvPr/>
        </p:nvSpPr>
        <p:spPr>
          <a:xfrm>
            <a:off x="6969457" y="2310385"/>
            <a:ext cx="3428984" cy="1477328"/>
          </a:xfrm>
          <a:prstGeom prst="rect">
            <a:avLst/>
          </a:prstGeom>
        </p:spPr>
        <p:txBody>
          <a:bodyPr wrap="square">
            <a:spAutoFit/>
          </a:bodyPr>
          <a:lstStyle/>
          <a:p>
            <a:pPr algn="ctr"/>
            <a:r>
              <a:rPr lang="uk-UA" b="1" i="1" dirty="0">
                <a:solidFill>
                  <a:srgbClr val="C00000"/>
                </a:solidFill>
                <a:latin typeface="Arial Black" pitchFamily="34" charset="0"/>
              </a:rPr>
              <a:t>По-друге</a:t>
            </a:r>
            <a:r>
              <a:rPr lang="uk-UA" b="1" i="1" dirty="0" smtClean="0">
                <a:solidFill>
                  <a:srgbClr val="C00000"/>
                </a:solidFill>
                <a:latin typeface="Arial Black" pitchFamily="34" charset="0"/>
              </a:rPr>
              <a:t>, </a:t>
            </a:r>
            <a:r>
              <a:rPr lang="uk-UA" dirty="0" smtClean="0">
                <a:latin typeface="Arial Black" pitchFamily="34" charset="0"/>
              </a:rPr>
              <a:t>твори </a:t>
            </a:r>
            <a:r>
              <a:rPr lang="uk-UA" dirty="0">
                <a:latin typeface="Arial Black" pitchFamily="34" charset="0"/>
              </a:rPr>
              <a:t>із цікавим   </a:t>
            </a:r>
            <a:r>
              <a:rPr lang="uk-UA" dirty="0" smtClean="0">
                <a:latin typeface="Arial Black" pitchFamily="34" charset="0"/>
              </a:rPr>
              <a:t>сюжетом учать </a:t>
            </a:r>
            <a:r>
              <a:rPr lang="uk-UA" dirty="0">
                <a:latin typeface="Arial Black" pitchFamily="34" charset="0"/>
              </a:rPr>
              <a:t>нас, як  повестися в тій чи  </a:t>
            </a:r>
            <a:r>
              <a:rPr lang="uk-UA" dirty="0" smtClean="0">
                <a:latin typeface="Arial Black" pitchFamily="34" charset="0"/>
              </a:rPr>
              <a:t>іншій ситуації</a:t>
            </a:r>
            <a:r>
              <a:rPr lang="uk-UA" dirty="0">
                <a:latin typeface="Arial Black" pitchFamily="34" charset="0"/>
              </a:rPr>
              <a:t>, тобто навчають  жити. </a:t>
            </a:r>
            <a:r>
              <a:rPr lang="uk-UA" dirty="0" smtClean="0">
                <a:latin typeface="Arial Black" pitchFamily="34" charset="0"/>
              </a:rPr>
              <a:t>  </a:t>
            </a:r>
            <a:endParaRPr lang="uk-UA" dirty="0">
              <a:latin typeface="Arial Black" pitchFamily="34" charset="0"/>
            </a:endParaRPr>
          </a:p>
        </p:txBody>
      </p:sp>
      <p:sp>
        <p:nvSpPr>
          <p:cNvPr id="21" name="Прямоугольник 20"/>
          <p:cNvSpPr/>
          <p:nvPr/>
        </p:nvSpPr>
        <p:spPr>
          <a:xfrm>
            <a:off x="5210059" y="4540380"/>
            <a:ext cx="6096000" cy="646331"/>
          </a:xfrm>
          <a:prstGeom prst="rect">
            <a:avLst/>
          </a:prstGeom>
        </p:spPr>
        <p:txBody>
          <a:bodyPr>
            <a:spAutoFit/>
          </a:bodyPr>
          <a:lstStyle/>
          <a:p>
            <a:r>
              <a:rPr lang="uk-UA" b="1" i="1" dirty="0">
                <a:solidFill>
                  <a:srgbClr val="C00000"/>
                </a:solidFill>
                <a:latin typeface="Arial Black" pitchFamily="34" charset="0"/>
              </a:rPr>
              <a:t>По-третє, </a:t>
            </a:r>
            <a:r>
              <a:rPr lang="uk-UA" dirty="0">
                <a:latin typeface="Arial Black" pitchFamily="34" charset="0"/>
              </a:rPr>
              <a:t>художні твори</a:t>
            </a:r>
          </a:p>
          <a:p>
            <a:r>
              <a:rPr lang="uk-UA" dirty="0" smtClean="0">
                <a:latin typeface="Arial Black" pitchFamily="34" charset="0"/>
              </a:rPr>
              <a:t>мають </a:t>
            </a:r>
            <a:r>
              <a:rPr lang="uk-UA" dirty="0">
                <a:latin typeface="Arial Black" pitchFamily="34" charset="0"/>
              </a:rPr>
              <a:t>виховне значення.</a:t>
            </a:r>
          </a:p>
        </p:txBody>
      </p:sp>
      <p:sp>
        <p:nvSpPr>
          <p:cNvPr id="22" name="Стрелка вниз 21"/>
          <p:cNvSpPr>
            <a:spLocks noChangeArrowheads="1"/>
          </p:cNvSpPr>
          <p:nvPr/>
        </p:nvSpPr>
        <p:spPr bwMode="auto">
          <a:xfrm>
            <a:off x="7831625" y="1740286"/>
            <a:ext cx="1476117" cy="409575"/>
          </a:xfrm>
          <a:prstGeom prst="downArrow">
            <a:avLst>
              <a:gd name="adj1" fmla="val 50000"/>
              <a:gd name="adj2" fmla="val 31167"/>
            </a:avLst>
          </a:prstGeom>
          <a:solidFill>
            <a:srgbClr val="365F9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3" name="Стрелка вниз 22"/>
          <p:cNvSpPr>
            <a:spLocks noChangeArrowheads="1"/>
          </p:cNvSpPr>
          <p:nvPr/>
        </p:nvSpPr>
        <p:spPr bwMode="auto">
          <a:xfrm>
            <a:off x="6355508" y="4064711"/>
            <a:ext cx="1476117" cy="409575"/>
          </a:xfrm>
          <a:prstGeom prst="downArrow">
            <a:avLst>
              <a:gd name="adj1" fmla="val 50000"/>
              <a:gd name="adj2" fmla="val 31167"/>
            </a:avLst>
          </a:prstGeom>
          <a:solidFill>
            <a:srgbClr val="365F9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4" name="Прямоугольник 23"/>
          <p:cNvSpPr/>
          <p:nvPr/>
        </p:nvSpPr>
        <p:spPr>
          <a:xfrm>
            <a:off x="3759423" y="5490149"/>
            <a:ext cx="6639017" cy="1200329"/>
          </a:xfrm>
          <a:prstGeom prst="rect">
            <a:avLst/>
          </a:prstGeom>
        </p:spPr>
        <p:txBody>
          <a:bodyPr wrap="square">
            <a:spAutoFit/>
          </a:bodyPr>
          <a:lstStyle/>
          <a:p>
            <a:pPr algn="ctr"/>
            <a:r>
              <a:rPr lang="uk-UA" dirty="0">
                <a:solidFill>
                  <a:srgbClr val="0000CC"/>
                </a:solidFill>
                <a:latin typeface="Arial Black" pitchFamily="34" charset="0"/>
              </a:rPr>
              <a:t>Однією з важливих функцій художнього твору, зокрема літературного, є розширення кругозору читача: із книжок ми дізнаємося багато нового про людину й світ, про історію й культуру тощо. </a:t>
            </a:r>
          </a:p>
        </p:txBody>
      </p:sp>
    </p:spTree>
    <p:extLst>
      <p:ext uri="{BB962C8B-B14F-4D97-AF65-F5344CB8AC3E}">
        <p14:creationId xmlns:p14="http://schemas.microsoft.com/office/powerpoint/2010/main" val="5361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0" grpId="0"/>
      <p:bldP spid="21" grpId="0"/>
      <p:bldP spid="22" grpId="0" animBg="1"/>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ree Vector | Gradient wallpaper in green tones"/>
          <p:cNvPicPr>
            <a:picLocks noChangeAspect="1" noChangeArrowheads="1"/>
          </p:cNvPicPr>
          <p:nvPr/>
        </p:nvPicPr>
        <p:blipFill rotWithShape="1">
          <a:blip r:embed="rId2">
            <a:extLst>
              <a:ext uri="{28A0092B-C50C-407E-A947-70E740481C1C}">
                <a14:useLocalDpi xmlns:a14="http://schemas.microsoft.com/office/drawing/2010/main" val="0"/>
              </a:ext>
            </a:extLst>
          </a:blip>
          <a:srcRect b="13762"/>
          <a:stretch/>
        </p:blipFill>
        <p:spPr bwMode="auto">
          <a:xfrm>
            <a:off x="0" y="-57395"/>
            <a:ext cx="12192000" cy="6915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flipH="1">
            <a:off x="-2" y="-299545"/>
            <a:ext cx="1933905" cy="7342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flipH="1">
            <a:off x="-178730" y="1744050"/>
            <a:ext cx="1556529" cy="3387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1.bp.blogspot.com/-Qap0WypO3VI/VLAhCigKF9I/AAAAAAAAAJo/H6OC6w3bJT0/s1600/115600418_large_119.png"/>
          <p:cNvPicPr>
            <a:picLocks noChangeAspect="1" noChangeArrowheads="1"/>
          </p:cNvPicPr>
          <p:nvPr/>
        </p:nvPicPr>
        <p:blipFill>
          <a:blip r:embed="rId7" cstate="print"/>
          <a:srcRect b="37758"/>
          <a:stretch>
            <a:fillRect/>
          </a:stretch>
        </p:blipFill>
        <p:spPr bwMode="auto">
          <a:xfrm>
            <a:off x="394135" y="2893325"/>
            <a:ext cx="3175281" cy="3964676"/>
          </a:xfrm>
          <a:prstGeom prst="rect">
            <a:avLst/>
          </a:prstGeom>
          <a:noFill/>
        </p:spPr>
      </p:pic>
      <p:pic>
        <p:nvPicPr>
          <p:cNvPr id="12" name="Picture 3"/>
          <p:cNvPicPr>
            <a:picLocks noChangeAspect="1" noChangeArrowheads="1"/>
          </p:cNvPicPr>
          <p:nvPr/>
        </p:nvPicPr>
        <p:blipFill>
          <a:blip r:embed="rId8" cstate="print"/>
          <a:srcRect/>
          <a:stretch>
            <a:fillRect/>
          </a:stretch>
        </p:blipFill>
        <p:spPr bwMode="auto">
          <a:xfrm>
            <a:off x="9934350" y="4870980"/>
            <a:ext cx="2556201" cy="2067882"/>
          </a:xfrm>
          <a:prstGeom prst="rect">
            <a:avLst/>
          </a:prstGeom>
          <a:noFill/>
        </p:spPr>
      </p:pic>
      <p:pic>
        <p:nvPicPr>
          <p:cNvPr id="13" name="Picture 4"/>
          <p:cNvPicPr>
            <a:picLocks noChangeAspect="1" noChangeArrowheads="1"/>
          </p:cNvPicPr>
          <p:nvPr/>
        </p:nvPicPr>
        <p:blipFill>
          <a:blip r:embed="rId9" cstate="print"/>
          <a:srcRect/>
          <a:stretch>
            <a:fillRect/>
          </a:stretch>
        </p:blipFill>
        <p:spPr bwMode="auto">
          <a:xfrm>
            <a:off x="9477282" y="5164563"/>
            <a:ext cx="1407895" cy="1480716"/>
          </a:xfrm>
          <a:prstGeom prst="rect">
            <a:avLst/>
          </a:prstGeom>
          <a:noFill/>
        </p:spPr>
      </p:pic>
      <p:sp>
        <p:nvSpPr>
          <p:cNvPr id="4" name="Прямоугольник 3"/>
          <p:cNvSpPr/>
          <p:nvPr/>
        </p:nvSpPr>
        <p:spPr>
          <a:xfrm>
            <a:off x="1610436" y="1172683"/>
            <a:ext cx="10324772" cy="2431435"/>
          </a:xfrm>
          <a:prstGeom prst="rect">
            <a:avLst/>
          </a:prstGeom>
        </p:spPr>
        <p:txBody>
          <a:bodyPr wrap="square">
            <a:spAutoFit/>
          </a:bodyPr>
          <a:lstStyle/>
          <a:p>
            <a:pPr algn="ctr"/>
            <a:r>
              <a:rPr lang="uk-UA" sz="1600" b="1" i="1" dirty="0">
                <a:solidFill>
                  <a:srgbClr val="0000CC"/>
                </a:solidFill>
                <a:latin typeface="Arial Black" pitchFamily="34" charset="0"/>
              </a:rPr>
              <a:t>Художній образ </a:t>
            </a:r>
            <a:r>
              <a:rPr lang="uk-UA" sz="1600" i="1" dirty="0">
                <a:solidFill>
                  <a:srgbClr val="0000CC"/>
                </a:solidFill>
                <a:latin typeface="Arial Black" pitchFamily="34" charset="0"/>
              </a:rPr>
              <a:t>—  </a:t>
            </a:r>
            <a:r>
              <a:rPr lang="uk-UA" sz="1600" dirty="0" smtClean="0">
                <a:latin typeface="Arial Black" pitchFamily="34" charset="0"/>
              </a:rPr>
              <a:t>це </a:t>
            </a:r>
            <a:r>
              <a:rPr lang="uk-UA" sz="1600" dirty="0">
                <a:latin typeface="Arial Black" pitchFamily="34" charset="0"/>
              </a:rPr>
              <a:t>словесне відтворення різних подій, предметів, уявлюваних письменником; специфічна для літератури </a:t>
            </a:r>
            <a:r>
              <a:rPr lang="uk-UA" sz="1600" dirty="0" smtClean="0">
                <a:latin typeface="Arial Black" pitchFamily="34" charset="0"/>
              </a:rPr>
              <a:t>(</a:t>
            </a:r>
            <a:r>
              <a:rPr lang="uk-UA" sz="1600" dirty="0">
                <a:latin typeface="Arial Black" pitchFamily="34" charset="0"/>
              </a:rPr>
              <a:t>і мистецтва взагалі) форма відображення дійсності, у творенні якої основну роль відіграють почуття, мислення й особливості світосприймання автора-митця. </a:t>
            </a:r>
            <a:endParaRPr lang="uk-UA" sz="1600" dirty="0" smtClean="0">
              <a:latin typeface="Arial Black" pitchFamily="34" charset="0"/>
            </a:endParaRPr>
          </a:p>
          <a:p>
            <a:pPr algn="ctr"/>
            <a:r>
              <a:rPr lang="uk-UA" sz="1600" dirty="0" smtClean="0">
                <a:latin typeface="Arial Black" pitchFamily="34" charset="0"/>
              </a:rPr>
              <a:t>Є </a:t>
            </a:r>
            <a:r>
              <a:rPr lang="uk-UA" sz="1600" dirty="0">
                <a:solidFill>
                  <a:srgbClr val="C00000"/>
                </a:solidFill>
                <a:latin typeface="Arial Black" pitchFamily="34" charset="0"/>
              </a:rPr>
              <a:t>образи-персонажі</a:t>
            </a:r>
            <a:r>
              <a:rPr lang="uk-UA" sz="1600" dirty="0">
                <a:latin typeface="Arial Black" pitchFamily="34" charset="0"/>
              </a:rPr>
              <a:t> (людські постаті), </a:t>
            </a:r>
            <a:r>
              <a:rPr lang="uk-UA" sz="1600" dirty="0">
                <a:solidFill>
                  <a:srgbClr val="C00000"/>
                </a:solidFill>
                <a:latin typeface="Arial Black" pitchFamily="34" charset="0"/>
              </a:rPr>
              <a:t>образи-пейзажі </a:t>
            </a:r>
            <a:r>
              <a:rPr lang="uk-UA" sz="1600" dirty="0">
                <a:latin typeface="Arial Black" pitchFamily="34" charset="0"/>
              </a:rPr>
              <a:t>(картини природи), </a:t>
            </a:r>
            <a:r>
              <a:rPr lang="uk-UA" sz="1600" dirty="0">
                <a:solidFill>
                  <a:srgbClr val="C00000"/>
                </a:solidFill>
                <a:latin typeface="Arial Black" pitchFamily="34" charset="0"/>
              </a:rPr>
              <a:t>образи-речі </a:t>
            </a:r>
            <a:r>
              <a:rPr lang="uk-UA" sz="1600" dirty="0">
                <a:latin typeface="Arial Black" pitchFamily="34" charset="0"/>
              </a:rPr>
              <a:t>(описи предметів та обстановки) тощо</a:t>
            </a:r>
            <a:r>
              <a:rPr lang="uk-UA" sz="1600" dirty="0" smtClean="0">
                <a:latin typeface="Arial Black" pitchFamily="34" charset="0"/>
              </a:rPr>
              <a:t>.</a:t>
            </a:r>
          </a:p>
          <a:p>
            <a:pPr algn="ctr"/>
            <a:r>
              <a:rPr lang="uk-UA" sz="1600" b="1" i="1" dirty="0">
                <a:solidFill>
                  <a:srgbClr val="0000CC"/>
                </a:solidFill>
                <a:latin typeface="Arial Black" pitchFamily="34" charset="0"/>
              </a:rPr>
              <a:t>Літературний образ </a:t>
            </a:r>
            <a:r>
              <a:rPr lang="uk-UA" sz="1600" i="1" dirty="0">
                <a:solidFill>
                  <a:srgbClr val="0000CC"/>
                </a:solidFill>
                <a:latin typeface="Arial Black" pitchFamily="34" charset="0"/>
              </a:rPr>
              <a:t>— </a:t>
            </a:r>
            <a:r>
              <a:rPr lang="uk-UA" sz="1600" dirty="0">
                <a:latin typeface="Arial Black" pitchFamily="34" charset="0"/>
              </a:rPr>
              <a:t>словесний, він виникає завдяки добору найточніших для вираження думки слів та використанням </a:t>
            </a:r>
            <a:r>
              <a:rPr lang="uk-UA" sz="1600" dirty="0" smtClean="0">
                <a:latin typeface="Arial Black" pitchFamily="34" charset="0"/>
              </a:rPr>
              <a:t> художніх </a:t>
            </a:r>
            <a:r>
              <a:rPr lang="uk-UA" sz="1600" dirty="0">
                <a:latin typeface="Arial Black" pitchFamily="34" charset="0"/>
              </a:rPr>
              <a:t>засобів мови. </a:t>
            </a:r>
          </a:p>
          <a:p>
            <a:pPr algn="ctr"/>
            <a:endParaRPr lang="uk-UA" sz="2400" dirty="0">
              <a:latin typeface="Arial Black" pitchFamily="34" charset="0"/>
            </a:endParaRPr>
          </a:p>
        </p:txBody>
      </p:sp>
      <p:sp>
        <p:nvSpPr>
          <p:cNvPr id="2" name="Прямоугольник 1"/>
          <p:cNvSpPr/>
          <p:nvPr/>
        </p:nvSpPr>
        <p:spPr>
          <a:xfrm>
            <a:off x="3751417" y="49585"/>
            <a:ext cx="6429813" cy="9541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800" b="1" i="1" cap="none" spc="50" dirty="0">
                <a:ln w="11430"/>
                <a:solidFill>
                  <a:srgbClr val="0000CC"/>
                </a:solidFill>
                <a:effectLst>
                  <a:outerShdw blurRad="76200" dist="50800" dir="5400000" algn="tl" rotWithShape="0">
                    <a:srgbClr val="000000">
                      <a:alpha val="65000"/>
                    </a:srgbClr>
                  </a:outerShdw>
                </a:effectLst>
                <a:latin typeface="Arial Black" pitchFamily="34" charset="0"/>
              </a:rPr>
              <a:t>Робота зі словником літературознавчих </a:t>
            </a:r>
            <a:r>
              <a:rPr lang="uk-UA" sz="2800" b="1" i="1" cap="none" spc="50" dirty="0" smtClean="0">
                <a:ln w="11430"/>
                <a:solidFill>
                  <a:srgbClr val="0000CC"/>
                </a:solidFill>
                <a:effectLst>
                  <a:outerShdw blurRad="76200" dist="50800" dir="5400000" algn="tl" rotWithShape="0">
                    <a:srgbClr val="000000">
                      <a:alpha val="65000"/>
                    </a:srgbClr>
                  </a:outerShdw>
                </a:effectLst>
                <a:latin typeface="Arial Black" pitchFamily="34" charset="0"/>
              </a:rPr>
              <a:t>термінів </a:t>
            </a:r>
            <a:endParaRPr lang="uk-UA" sz="2800" b="1" cap="none" spc="50" dirty="0">
              <a:ln w="11430"/>
              <a:solidFill>
                <a:srgbClr val="0000CC"/>
              </a:solidFill>
              <a:effectLst>
                <a:outerShdw blurRad="76200" dist="50800" dir="5400000" algn="tl" rotWithShape="0">
                  <a:srgbClr val="000000">
                    <a:alpha val="65000"/>
                  </a:srgbClr>
                </a:outerShdw>
              </a:effectLst>
              <a:latin typeface="Arial Black" pitchFamily="34" charset="0"/>
            </a:endParaRPr>
          </a:p>
        </p:txBody>
      </p:sp>
      <p:sp>
        <p:nvSpPr>
          <p:cNvPr id="14" name="Прямоугольник 13"/>
          <p:cNvSpPr/>
          <p:nvPr/>
        </p:nvSpPr>
        <p:spPr>
          <a:xfrm>
            <a:off x="3037153" y="3211467"/>
            <a:ext cx="7392537" cy="2800767"/>
          </a:xfrm>
          <a:prstGeom prst="rect">
            <a:avLst/>
          </a:prstGeom>
        </p:spPr>
        <p:txBody>
          <a:bodyPr wrap="square">
            <a:spAutoFit/>
          </a:bodyPr>
          <a:lstStyle/>
          <a:p>
            <a:pPr algn="ctr"/>
            <a:r>
              <a:rPr lang="uk-UA" sz="1600" b="1" i="1" dirty="0">
                <a:solidFill>
                  <a:srgbClr val="C00000"/>
                </a:solidFill>
                <a:latin typeface="Arial Black" pitchFamily="34" charset="0"/>
              </a:rPr>
              <a:t>Художні образи мають такі властивості:</a:t>
            </a:r>
            <a:endParaRPr lang="uk-UA" sz="1600" dirty="0">
              <a:solidFill>
                <a:srgbClr val="C00000"/>
              </a:solidFill>
              <a:latin typeface="Arial Black" pitchFamily="34" charset="0"/>
            </a:endParaRPr>
          </a:p>
          <a:p>
            <a:pPr lvl="0"/>
            <a:r>
              <a:rPr lang="uk-UA" sz="1600" dirty="0" smtClean="0">
                <a:latin typeface="Arial Black" pitchFamily="34" charset="0"/>
              </a:rPr>
              <a:t>- створюють </a:t>
            </a:r>
            <a:r>
              <a:rPr lang="uk-UA" sz="1600" dirty="0">
                <a:latin typeface="Arial Black" pitchFamily="34" charset="0"/>
              </a:rPr>
              <a:t>яскраву образну картину, викликають у читачів певні уявлення, асоціації;</a:t>
            </a:r>
          </a:p>
          <a:p>
            <a:pPr lvl="0"/>
            <a:r>
              <a:rPr lang="uk-UA" sz="1600" dirty="0" smtClean="0">
                <a:latin typeface="Arial Black" pitchFamily="34" charset="0"/>
              </a:rPr>
              <a:t>- збуджують </a:t>
            </a:r>
            <a:r>
              <a:rPr lang="uk-UA" sz="1600" dirty="0">
                <a:latin typeface="Arial Black" pitchFamily="34" charset="0"/>
              </a:rPr>
              <a:t>емоції, естетичні переживання, відтворюють настрої митця;</a:t>
            </a:r>
          </a:p>
          <a:p>
            <a:pPr lvl="0"/>
            <a:r>
              <a:rPr lang="uk-UA" sz="1600" dirty="0" smtClean="0">
                <a:latin typeface="Arial Black" pitchFamily="34" charset="0"/>
              </a:rPr>
              <a:t>- містять </a:t>
            </a:r>
            <a:r>
              <a:rPr lang="uk-UA" sz="1600" dirty="0">
                <a:latin typeface="Arial Black" pitchFamily="34" charset="0"/>
              </a:rPr>
              <a:t>у собі авторську оцінку дійсності, певну думку, ідею;</a:t>
            </a:r>
          </a:p>
          <a:p>
            <a:pPr lvl="0"/>
            <a:r>
              <a:rPr lang="uk-UA" sz="1600" dirty="0" smtClean="0">
                <a:latin typeface="Arial Black" pitchFamily="34" charset="0"/>
              </a:rPr>
              <a:t>- бувають </a:t>
            </a:r>
            <a:r>
              <a:rPr lang="uk-UA" sz="1600" dirty="0">
                <a:latin typeface="Arial Black" pitchFamily="34" charset="0"/>
              </a:rPr>
              <a:t>статичними (нерухомими) або динамічними (рухомими, змінними);</a:t>
            </a:r>
          </a:p>
          <a:p>
            <a:pPr lvl="0"/>
            <a:r>
              <a:rPr lang="uk-UA" sz="1600" dirty="0" smtClean="0">
                <a:latin typeface="Arial Black" pitchFamily="34" charset="0"/>
              </a:rPr>
              <a:t>- виступають </a:t>
            </a:r>
            <a:r>
              <a:rPr lang="uk-UA" sz="1600" dirty="0">
                <a:latin typeface="Arial Black" pitchFamily="34" charset="0"/>
              </a:rPr>
              <a:t>як одноразові або наскрізні (повторювані);</a:t>
            </a:r>
          </a:p>
          <a:p>
            <a:pPr lvl="0"/>
            <a:r>
              <a:rPr lang="uk-UA" sz="1600" dirty="0" smtClean="0">
                <a:latin typeface="Arial Black" pitchFamily="34" charset="0"/>
              </a:rPr>
              <a:t>- є </a:t>
            </a:r>
            <a:r>
              <a:rPr lang="uk-UA" sz="1600" dirty="0">
                <a:latin typeface="Arial Black" pitchFamily="34" charset="0"/>
              </a:rPr>
              <a:t>зорові, </a:t>
            </a:r>
            <a:r>
              <a:rPr lang="uk-UA" sz="1600" dirty="0" smtClean="0">
                <a:latin typeface="Arial Black" pitchFamily="34" charset="0"/>
              </a:rPr>
              <a:t>слухові, </a:t>
            </a:r>
            <a:r>
              <a:rPr lang="uk-UA" sz="1600" dirty="0">
                <a:latin typeface="Arial Black" pitchFamily="34" charset="0"/>
              </a:rPr>
              <a:t>дотикові, смакові або нюхові;</a:t>
            </a:r>
          </a:p>
          <a:p>
            <a:pPr lvl="0"/>
            <a:r>
              <a:rPr lang="uk-UA" sz="1600" dirty="0" smtClean="0">
                <a:latin typeface="Arial Black" pitchFamily="34" charset="0"/>
              </a:rPr>
              <a:t>- мають </a:t>
            </a:r>
            <a:r>
              <a:rPr lang="uk-UA" sz="1600" dirty="0">
                <a:latin typeface="Arial Black" pitchFamily="34" charset="0"/>
              </a:rPr>
              <a:t>здатність </a:t>
            </a:r>
            <a:r>
              <a:rPr lang="uk-UA" sz="1600" dirty="0" err="1">
                <a:latin typeface="Arial Black" pitchFamily="34" charset="0"/>
              </a:rPr>
              <a:t>взаємопроникати</a:t>
            </a:r>
            <a:r>
              <a:rPr lang="uk-UA" sz="1600" dirty="0">
                <a:latin typeface="Arial Black" pitchFamily="34" charset="0"/>
              </a:rPr>
              <a:t> один в одного.</a:t>
            </a:r>
          </a:p>
        </p:txBody>
      </p:sp>
    </p:spTree>
    <p:extLst>
      <p:ext uri="{BB962C8B-B14F-4D97-AF65-F5344CB8AC3E}">
        <p14:creationId xmlns:p14="http://schemas.microsoft.com/office/powerpoint/2010/main" val="4035870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vuki_ptic_-_polevoj_zhavoronok_(z2.f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42260" y="2906428"/>
            <a:ext cx="609600" cy="609600"/>
          </a:xfrm>
          <a:prstGeom prst="rect">
            <a:avLst/>
          </a:prstGeom>
        </p:spPr>
      </p:pic>
      <p:pic>
        <p:nvPicPr>
          <p:cNvPr id="3" name="Picture 2" descr="Желто-зеленый-синий - обои на телефон бесплатно."/>
          <p:cNvPicPr>
            <a:picLocks noChangeAspect="1" noChangeArrowheads="1"/>
          </p:cNvPicPr>
          <p:nvPr/>
        </p:nvPicPr>
        <p:blipFill rotWithShape="1">
          <a:blip r:embed="rId5" cstate="print"/>
          <a:srcRect t="36185"/>
          <a:stretch/>
        </p:blipFill>
        <p:spPr bwMode="auto">
          <a:xfrm flipH="1">
            <a:off x="-43921" y="0"/>
            <a:ext cx="12235917" cy="6977642"/>
          </a:xfrm>
          <a:prstGeom prst="rect">
            <a:avLst/>
          </a:prstGeom>
          <a:noFill/>
        </p:spPr>
      </p:pic>
      <p:pic>
        <p:nvPicPr>
          <p:cNvPr id="13" name="Picture 5" descr="F:\Ратушна Н.М\plakat_DV_pustiy\plakat_DV_pustiy.bmp"/>
          <p:cNvPicPr/>
          <p:nvPr/>
        </p:nvPicPr>
        <p:blipFill rotWithShape="1">
          <a:blip r:embed="rId6" cstate="print">
            <a:extLst>
              <a:ext uri="{BEBA8EAE-BF5A-486C-A8C5-ECC9F3942E4B}">
                <a14:imgProps xmlns:a14="http://schemas.microsoft.com/office/drawing/2010/main">
                  <a14:imgLayer r:embed="rId7">
                    <a14:imgEffect>
                      <a14:backgroundRemoval t="1266" b="99562" l="0" r="100000">
                        <a14:backgroundMark x1="3926" y1="97322" x2="3926" y2="97322"/>
                        <a14:backgroundMark x1="3569" y1="76095" x2="3569" y2="76095"/>
                        <a14:backgroundMark x1="5353" y1="74684" x2="5353" y2="74684"/>
                        <a14:backgroundMark x1="4782" y1="75268" x2="4782" y2="75268"/>
                        <a14:backgroundMark x1="3283" y1="64167" x2="3283" y2="64167"/>
                        <a14:backgroundMark x1="2427" y1="63973" x2="2427" y2="63973"/>
                        <a14:backgroundMark x1="1499" y1="58812" x2="1499" y2="58812"/>
                        <a14:backgroundMark x1="3569" y1="65774" x2="3569" y2="65774"/>
                        <a14:backgroundMark x1="2427" y1="62415" x2="2427" y2="62415"/>
                        <a14:backgroundMark x1="2427" y1="70740" x2="2427" y2="70740"/>
                        <a14:backgroundMark x1="1784" y1="81013" x2="1784" y2="81013"/>
                        <a14:backgroundMark x1="928" y1="89143" x2="928" y2="89143"/>
                        <a14:backgroundMark x1="1784" y1="93330" x2="1784" y2="93330"/>
                        <a14:backgroundMark x1="2998" y1="96884" x2="2998" y2="96884"/>
                        <a14:backgroundMark x1="1213" y1="84421" x2="1213" y2="84421"/>
                        <a14:backgroundMark x1="2712" y1="46349" x2="2712" y2="46349"/>
                        <a14:backgroundMark x1="4211" y1="45716" x2="4211" y2="45716"/>
                        <a14:backgroundMark x1="5710" y1="46349" x2="5710" y2="46349"/>
                        <a14:backgroundMark x1="1499" y1="28481" x2="1499" y2="28481"/>
                        <a14:backgroundMark x1="2141" y1="32230" x2="2141" y2="32230"/>
                        <a14:backgroundMark x1="2427" y1="35248" x2="2427" y2="35248"/>
                        <a14:backgroundMark x1="1499" y1="51704" x2="1499" y2="51704"/>
                        <a14:backgroundMark x1="1213" y1="56426" x2="1213" y2="56426"/>
                        <a14:backgroundMark x1="2427" y1="23710" x2="2427" y2="23710"/>
                        <a14:backgroundMark x1="2141" y1="16164" x2="2141" y2="16164"/>
                        <a14:backgroundMark x1="4211" y1="13194" x2="4211" y2="13194"/>
                        <a14:backgroundMark x1="2427" y1="10613" x2="2427" y2="10613"/>
                        <a14:backgroundMark x1="2998" y1="12804" x2="2998" y2="12804"/>
                        <a14:backgroundMark x1="1784" y1="24927" x2="1784" y2="24927"/>
                        <a14:backgroundMark x1="97930" y1="76290" x2="97930" y2="76290"/>
                        <a14:backgroundMark x1="97645" y1="76485" x2="97645" y2="76485"/>
                        <a14:backgroundMark x1="97930" y1="81646" x2="99143" y2="81451"/>
                        <a14:backgroundMark x1="98501" y1="63194" x2="98501" y2="63194"/>
                        <a14:backgroundMark x1="97359" y1="65190" x2="97359" y2="65190"/>
                        <a14:backgroundMark x1="97930" y1="58228" x2="97930" y2="58228"/>
                        <a14:backgroundMark x1="98501" y1="40798" x2="98501" y2="40798"/>
                        <a14:backgroundMark x1="98501" y1="37001" x2="98501" y2="37001"/>
                        <a14:backgroundMark x1="98501" y1="37001" x2="98501" y2="37001"/>
                      </a14:backgroundRemoval>
                    </a14:imgEffect>
                  </a14:imgLayer>
                </a14:imgProps>
              </a:ext>
            </a:extLst>
          </a:blip>
          <a:srcRect t="28579"/>
          <a:stretch/>
        </p:blipFill>
        <p:spPr bwMode="auto">
          <a:xfrm>
            <a:off x="22248" y="2062531"/>
            <a:ext cx="4819698" cy="4915111"/>
          </a:xfrm>
          <a:prstGeom prst="rect">
            <a:avLst/>
          </a:prstGeom>
          <a:noFill/>
          <a:ln w="9525">
            <a:noFill/>
            <a:miter lim="800000"/>
            <a:headEnd/>
            <a:tailEnd/>
          </a:ln>
        </p:spPr>
      </p:pic>
      <p:pic>
        <p:nvPicPr>
          <p:cNvPr id="14" name="Рисунок 13"/>
          <p:cNvPicPr/>
          <p:nvPr/>
        </p:nvPicPr>
        <p:blipFill>
          <a:blip r:embed="rId8" cstate="print"/>
          <a:srcRect/>
          <a:stretch>
            <a:fillRect/>
          </a:stretch>
        </p:blipFill>
        <p:spPr bwMode="auto">
          <a:xfrm rot="21209198">
            <a:off x="687639" y="1658848"/>
            <a:ext cx="3069217" cy="2379677"/>
          </a:xfrm>
          <a:prstGeom prst="rect">
            <a:avLst/>
          </a:prstGeom>
          <a:noFill/>
          <a:ln w="9525">
            <a:noFill/>
            <a:miter lim="800000"/>
            <a:headEnd/>
            <a:tailEnd/>
          </a:ln>
        </p:spPr>
      </p:pic>
      <p:pic>
        <p:nvPicPr>
          <p:cNvPr id="3081" name="Рисунок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6127225">
            <a:off x="1805064" y="1290578"/>
            <a:ext cx="774793" cy="780327"/>
          </a:xfrm>
          <a:prstGeom prst="rect">
            <a:avLst/>
          </a:prstGeom>
          <a:noFill/>
          <a:extLst>
            <a:ext uri="{909E8E84-426E-40DD-AFC4-6F175D3DCCD1}">
              <a14:hiddenFill xmlns:a14="http://schemas.microsoft.com/office/drawing/2010/main">
                <a:solidFill>
                  <a:srgbClr val="FFFFFF"/>
                </a:solidFill>
              </a14:hiddenFill>
            </a:ext>
          </a:extLst>
        </p:spPr>
      </p:pic>
      <p:pic>
        <p:nvPicPr>
          <p:cNvPr id="3082" name="Рисунок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775251" flipH="1">
            <a:off x="293367" y="3304699"/>
            <a:ext cx="1679575" cy="16446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677308" flipH="1">
            <a:off x="1443188" y="3567638"/>
            <a:ext cx="1189038" cy="1660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5"/>
          <p:cNvSpPr>
            <a:spLocks noChangeArrowheads="1"/>
          </p:cNvSpPr>
          <p:nvPr/>
        </p:nvSpPr>
        <p:spPr bwMode="auto">
          <a:xfrm>
            <a:off x="4006810" y="770464"/>
            <a:ext cx="65594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200" b="1" i="1" u="none" strike="noStrike" cap="none" normalizeH="0" baseline="0" dirty="0" smtClean="0">
                <a:ln>
                  <a:noFill/>
                </a:ln>
                <a:solidFill>
                  <a:srgbClr val="632423"/>
                </a:solidFill>
                <a:effectLst/>
                <a:latin typeface="Arial" pitchFamily="34" charset="0"/>
                <a:ea typeface="Times New Roman" pitchFamily="18" charset="0"/>
                <a:cs typeface="Times New Roman" pitchFamily="18" charset="0"/>
              </a:rPr>
              <a:t>      </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 name="Рисунок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127225" flipV="1">
            <a:off x="3264093" y="1250802"/>
            <a:ext cx="1333500" cy="16067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677308" flipH="1">
            <a:off x="2449741" y="1319391"/>
            <a:ext cx="1052317" cy="1469590"/>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473221" flipH="1">
            <a:off x="3042130" y="2561976"/>
            <a:ext cx="1679575" cy="164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495589">
            <a:off x="2032969" y="3444594"/>
            <a:ext cx="1022918" cy="11232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495589">
            <a:off x="33510" y="2571511"/>
            <a:ext cx="1058127" cy="11618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495589">
            <a:off x="422501" y="1262431"/>
            <a:ext cx="145732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495589">
            <a:off x="2754206" y="3561502"/>
            <a:ext cx="1073789" cy="11790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3042447">
            <a:off x="3352856" y="1847484"/>
            <a:ext cx="1058127" cy="116186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29653" y="165793"/>
            <a:ext cx="8424101"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200" b="1" i="1" cap="none" spc="50" dirty="0">
                <a:ln w="11430"/>
                <a:solidFill>
                  <a:schemeClr val="bg1"/>
                </a:solidFill>
                <a:effectLst>
                  <a:outerShdw blurRad="76200" dist="50800" dir="5400000" algn="tl" rotWithShape="0">
                    <a:srgbClr val="000000">
                      <a:alpha val="65000"/>
                    </a:srgbClr>
                  </a:outerShdw>
                </a:effectLst>
                <a:latin typeface="Arial Black" pitchFamily="34" charset="0"/>
              </a:rPr>
              <a:t>Художній твір як явище </a:t>
            </a:r>
            <a:r>
              <a:rPr lang="uk-UA" sz="3200" b="1" i="1" cap="none" spc="50" dirty="0" smtClean="0">
                <a:ln w="11430"/>
                <a:solidFill>
                  <a:schemeClr val="bg1"/>
                </a:solidFill>
                <a:effectLst>
                  <a:outerShdw blurRad="76200" dist="50800" dir="5400000" algn="tl" rotWithShape="0">
                    <a:srgbClr val="000000">
                      <a:alpha val="65000"/>
                    </a:srgbClr>
                  </a:outerShdw>
                </a:effectLst>
                <a:latin typeface="Arial Black" pitchFamily="34" charset="0"/>
              </a:rPr>
              <a:t>мистецтва</a:t>
            </a:r>
            <a:endParaRPr lang="uk-UA" sz="3200" b="1" cap="none" spc="50" dirty="0">
              <a:ln w="11430"/>
              <a:solidFill>
                <a:schemeClr val="bg1"/>
              </a:solidFill>
              <a:effectLst>
                <a:outerShdw blurRad="76200" dist="50800" dir="5400000" algn="tl" rotWithShape="0">
                  <a:srgbClr val="000000">
                    <a:alpha val="65000"/>
                  </a:srgbClr>
                </a:outerShdw>
              </a:effectLst>
              <a:latin typeface="Arial Black" pitchFamily="34" charset="0"/>
            </a:endParaRPr>
          </a:p>
        </p:txBody>
      </p:sp>
      <p:sp>
        <p:nvSpPr>
          <p:cNvPr id="5" name="Прямоугольник 4"/>
          <p:cNvSpPr/>
          <p:nvPr/>
        </p:nvSpPr>
        <p:spPr>
          <a:xfrm>
            <a:off x="4786570" y="1075977"/>
            <a:ext cx="7127141" cy="2308324"/>
          </a:xfrm>
          <a:prstGeom prst="rect">
            <a:avLst/>
          </a:prstGeom>
        </p:spPr>
        <p:txBody>
          <a:bodyPr wrap="square">
            <a:spAutoFit/>
          </a:bodyPr>
          <a:lstStyle/>
          <a:p>
            <a:pPr algn="ctr"/>
            <a:r>
              <a:rPr lang="uk-UA" sz="1600" dirty="0" smtClean="0">
                <a:latin typeface="Arial Black" pitchFamily="34" charset="0"/>
              </a:rPr>
              <a:t>      Буваючи </a:t>
            </a:r>
            <a:r>
              <a:rPr lang="uk-UA" sz="1600" dirty="0">
                <a:latin typeface="Arial Black" pitchFamily="34" charset="0"/>
              </a:rPr>
              <a:t>в полі влітку, ви, мабуть, бачили жайворонка, чули його спів. </a:t>
            </a:r>
            <a:r>
              <a:rPr lang="uk-UA" sz="1600" dirty="0" smtClean="0">
                <a:latin typeface="Arial Black" pitchFamily="34" charset="0"/>
              </a:rPr>
              <a:t>Жайворонок </a:t>
            </a:r>
            <a:r>
              <a:rPr lang="uk-UA" sz="1600" dirty="0">
                <a:latin typeface="Arial Black" pitchFamily="34" charset="0"/>
              </a:rPr>
              <a:t>– пташка.</a:t>
            </a:r>
          </a:p>
          <a:p>
            <a:pPr algn="just"/>
            <a:r>
              <a:rPr lang="uk-UA" sz="1600" dirty="0" smtClean="0">
                <a:latin typeface="Arial Black" pitchFamily="34" charset="0"/>
              </a:rPr>
              <a:t>   Коли </a:t>
            </a:r>
            <a:r>
              <a:rPr lang="uk-UA" sz="1600" dirty="0">
                <a:latin typeface="Arial Black" pitchFamily="34" charset="0"/>
              </a:rPr>
              <a:t>ж </a:t>
            </a:r>
            <a:r>
              <a:rPr lang="uk-UA" sz="1600" dirty="0" smtClean="0">
                <a:latin typeface="Arial Black" pitchFamily="34" charset="0"/>
              </a:rPr>
              <a:t>Андрій Малишко </a:t>
            </a:r>
            <a:r>
              <a:rPr lang="uk-UA" sz="1600" dirty="0">
                <a:latin typeface="Arial Black" pitchFamily="34" charset="0"/>
              </a:rPr>
              <a:t>пише: </a:t>
            </a:r>
            <a:r>
              <a:rPr lang="uk-UA" sz="1600" i="1" dirty="0">
                <a:solidFill>
                  <a:srgbClr val="0000CC"/>
                </a:solidFill>
                <a:latin typeface="Arial Black" pitchFamily="34" charset="0"/>
              </a:rPr>
              <a:t>«Сивий </a:t>
            </a:r>
            <a:r>
              <a:rPr lang="uk-UA" sz="1600" i="1" dirty="0" smtClean="0">
                <a:solidFill>
                  <a:srgbClr val="0000CC"/>
                </a:solidFill>
                <a:latin typeface="Arial Black" pitchFamily="34" charset="0"/>
              </a:rPr>
              <a:t>жайворонок </a:t>
            </a:r>
            <a:r>
              <a:rPr lang="uk-UA" sz="1600" i="1" dirty="0">
                <a:solidFill>
                  <a:srgbClr val="0000CC"/>
                </a:solidFill>
                <a:latin typeface="Arial Black" pitchFamily="34" charset="0"/>
              </a:rPr>
              <a:t>клепле срібні дзвони в небесах» </a:t>
            </a:r>
            <a:r>
              <a:rPr lang="uk-UA" sz="1600" dirty="0">
                <a:latin typeface="Arial Black" pitchFamily="34" charset="0"/>
              </a:rPr>
              <a:t>– то це вже художній образ. У літературних творах усе замальовується за допомогою словесних художніх образів. Проте письменник не тільки малює словами образи людей, подій, явищ, предметів, а й виражає своє ставлення до </a:t>
            </a:r>
            <a:r>
              <a:rPr lang="uk-UA" sz="1600" dirty="0" smtClean="0">
                <a:latin typeface="Arial Black" pitchFamily="34" charset="0"/>
              </a:rPr>
              <a:t>них. </a:t>
            </a:r>
          </a:p>
          <a:p>
            <a:pPr algn="just"/>
            <a:r>
              <a:rPr lang="uk-UA" sz="1600" dirty="0" smtClean="0">
                <a:latin typeface="Arial Black" pitchFamily="34" charset="0"/>
              </a:rPr>
              <a:t>А</a:t>
            </a:r>
            <a:r>
              <a:rPr lang="uk-UA" sz="1600" dirty="0">
                <a:latin typeface="Arial Black" pitchFamily="34" charset="0"/>
              </a:rPr>
              <a:t>. Малишко милується піснею жайворонка. </a:t>
            </a:r>
          </a:p>
        </p:txBody>
      </p:sp>
      <p:pic>
        <p:nvPicPr>
          <p:cNvPr id="11266" name="Picture 2" descr="C:\Users\Дом\Downloads\unnamed.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7035" l="4102" r="89844"/>
                    </a14:imgEffect>
                  </a14:imgLayer>
                </a14:imgProps>
              </a:ext>
              <a:ext uri="{28A0092B-C50C-407E-A947-70E740481C1C}">
                <a14:useLocalDpi xmlns:a14="http://schemas.microsoft.com/office/drawing/2010/main" val="0"/>
              </a:ext>
            </a:extLst>
          </a:blip>
          <a:srcRect/>
          <a:stretch>
            <a:fillRect/>
          </a:stretch>
        </p:blipFill>
        <p:spPr bwMode="auto">
          <a:xfrm>
            <a:off x="10836322" y="180402"/>
            <a:ext cx="1355678" cy="98233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Дом\Downloads\gaivoron-i-vovk.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4595" b="97162" l="0" r="98878"/>
                    </a14:imgEffect>
                  </a14:imgLayer>
                </a14:imgProps>
              </a:ext>
              <a:ext uri="{28A0092B-C50C-407E-A947-70E740481C1C}">
                <a14:useLocalDpi xmlns:a14="http://schemas.microsoft.com/office/drawing/2010/main" val="0"/>
              </a:ext>
            </a:extLst>
          </a:blip>
          <a:srcRect/>
          <a:stretch>
            <a:fillRect/>
          </a:stretch>
        </p:blipFill>
        <p:spPr bwMode="auto">
          <a:xfrm rot="987686" flipH="1">
            <a:off x="116945" y="-110733"/>
            <a:ext cx="1407303" cy="165329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748470" y="3379207"/>
            <a:ext cx="7314089" cy="3539430"/>
          </a:xfrm>
          <a:prstGeom prst="rect">
            <a:avLst/>
          </a:prstGeom>
        </p:spPr>
        <p:txBody>
          <a:bodyPr wrap="square">
            <a:spAutoFit/>
          </a:bodyPr>
          <a:lstStyle/>
          <a:p>
            <a:pPr algn="ctr"/>
            <a:r>
              <a:rPr lang="uk-UA" sz="1600" dirty="0">
                <a:latin typeface="Arial Black" pitchFamily="34" charset="0"/>
              </a:rPr>
              <a:t>Лише художня література є одним із видів мистецтва, що образно відтворює життя за допомогою слова, мови. Отже, письменник у своєму творі не просто копіює життєві явища. Відбираючи з життя найбільш характерне, митець за допомогою творчої фантазії втілює його в одному персонажі й створює неповторний художній образ або картину життя, якої не було в дійсності і яка вже стає надбанням літератури. Автор має право на фантазію, вимисел, на ірреальний світ.</a:t>
            </a:r>
          </a:p>
          <a:p>
            <a:pPr algn="ctr"/>
            <a:r>
              <a:rPr lang="uk-UA" sz="1600" dirty="0">
                <a:latin typeface="Arial Black" pitchFamily="34" charset="0"/>
              </a:rPr>
              <a:t>Якщо почуття,  які прагне викликати автор, фальшиві, не пропущені крізь його власну душу, якщо думки та ідеї, які він висловлює, буденні, такий твір не має шансів на те, щоб зацікавити читача, змусити його хвилюватися й розмірковувати над прочитаним. </a:t>
            </a:r>
          </a:p>
        </p:txBody>
      </p:sp>
    </p:spTree>
    <p:extLst>
      <p:ext uri="{BB962C8B-B14F-4D97-AF65-F5344CB8AC3E}">
        <p14:creationId xmlns:p14="http://schemas.microsoft.com/office/powerpoint/2010/main" val="323330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ree Vector | Gradient wallpaper in green tones"/>
          <p:cNvPicPr>
            <a:picLocks noChangeAspect="1" noChangeArrowheads="1"/>
          </p:cNvPicPr>
          <p:nvPr/>
        </p:nvPicPr>
        <p:blipFill rotWithShape="1">
          <a:blip r:embed="rId2">
            <a:extLst>
              <a:ext uri="{28A0092B-C50C-407E-A947-70E740481C1C}">
                <a14:useLocalDpi xmlns:a14="http://schemas.microsoft.com/office/drawing/2010/main" val="0"/>
              </a:ext>
            </a:extLst>
          </a:blip>
          <a:srcRect b="13762"/>
          <a:stretch/>
        </p:blipFill>
        <p:spPr bwMode="auto">
          <a:xfrm>
            <a:off x="1" y="-205044"/>
            <a:ext cx="12192000" cy="7131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a:off x="10074167" y="-299544"/>
            <a:ext cx="2117834" cy="7342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a:off x="10687318" y="1744050"/>
            <a:ext cx="1636208" cy="3387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flipH="1">
            <a:off x="-3" y="-450376"/>
            <a:ext cx="1933905" cy="74931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Идеи на тему «Гердани і схеми» (690) | ткачество бисером, ткачество,  бисероплетение"/>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flipH="1">
            <a:off x="-178730" y="1744050"/>
            <a:ext cx="1556529" cy="338714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393978" y="2163399"/>
            <a:ext cx="540404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«Твори мистецької </a:t>
            </a:r>
            <a:endParaRPr lang="uk-U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a:p>
            <a:pPr algn="ctr"/>
            <a:r>
              <a:rPr lang="uk-U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Шевченкіани</a:t>
            </a:r>
            <a:r>
              <a:rPr lang="uk-U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 </a:t>
            </a:r>
          </a:p>
        </p:txBody>
      </p:sp>
      <p:sp>
        <p:nvSpPr>
          <p:cNvPr id="4" name="AutoShape 2" descr="Пам&amp;#39;ятник Тарасові Шевченку (Харків) — Вікіпеді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3315" name="Picture 3" descr="C:\Users\Дом\Downloads\230px-Пам'ятник_Тарасові_Шевченку_в_Харкові (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435" r="100000">
                        <a14:backgroundMark x1="36957" y1="46333" x2="36957" y2="46333"/>
                        <a14:backgroundMark x1="31304" y1="59000" x2="31304" y2="59000"/>
                        <a14:backgroundMark x1="27826" y1="67667" x2="27826" y2="67667"/>
                        <a14:backgroundMark x1="87391" y1="46000" x2="87391" y2="46000"/>
                      </a14:backgroundRemoval>
                    </a14:imgEffect>
                  </a14:imgLayer>
                </a14:imgProps>
              </a:ext>
              <a:ext uri="{28A0092B-C50C-407E-A947-70E740481C1C}">
                <a14:useLocalDpi xmlns:a14="http://schemas.microsoft.com/office/drawing/2010/main" val="0"/>
              </a:ext>
            </a:extLst>
          </a:blip>
          <a:srcRect/>
          <a:stretch>
            <a:fillRect/>
          </a:stretch>
        </p:blipFill>
        <p:spPr bwMode="auto">
          <a:xfrm>
            <a:off x="154046" y="2282973"/>
            <a:ext cx="3559711" cy="4643102"/>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Пам&amp;#39;ятник молодому Тарасу Григоровичу Шевченку (м. Ірпінь) - ZeFt"/>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56" b="100000" l="10000" r="90000">
                        <a14:backgroundMark x1="69111" y1="48089" x2="69111" y2="48089"/>
                        <a14:backgroundMark x1="57778" y1="38844" x2="57778" y2="37422"/>
                        <a14:backgroundMark x1="40389" y1="21067" x2="40389" y2="21067"/>
                        <a14:backgroundMark x1="35333" y1="36978" x2="35333" y2="36978"/>
                      </a14:backgroundRemoval>
                    </a14:imgEffect>
                  </a14:imgLayer>
                </a14:imgProps>
              </a:ext>
              <a:ext uri="{28A0092B-C50C-407E-A947-70E740481C1C}">
                <a14:useLocalDpi xmlns:a14="http://schemas.microsoft.com/office/drawing/2010/main" val="0"/>
              </a:ext>
            </a:extLst>
          </a:blip>
          <a:srcRect/>
          <a:stretch>
            <a:fillRect/>
          </a:stretch>
        </p:blipFill>
        <p:spPr bwMode="auto">
          <a:xfrm>
            <a:off x="7588154" y="3554436"/>
            <a:ext cx="5285701" cy="330356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Users\Дом\Downloads\36282-ar-1501-taras-shevchenko-povna-skrinya-shema-dlya-vishivaniya-biserom-1-800x80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479" r="7744"/>
          <a:stretch/>
        </p:blipFill>
        <p:spPr bwMode="auto">
          <a:xfrm>
            <a:off x="1551139" y="-33562"/>
            <a:ext cx="1993655" cy="235167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C:\Users\Дом\Downloads\unnamed (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9322" y="40952"/>
            <a:ext cx="1921822" cy="19293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1" name="Picture 9" descr="Монета Украины 20 грн. 2004 г. Не вмирає душа наша, не вмирає воля (Тарас  Шевченко): продаж, ціна у Харкові. нумізматика, боністика від &amp;quot;&amp;quot;Первый  Монетный&amp;quot; Интернет-магазин&amp;quot; - 3984149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99234" y="3273829"/>
            <a:ext cx="1727732" cy="17579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3" name="Picture 11" descr="Бюст &amp;quot;Т.Г. Шевченко&amp;quot; купить в Киеве и Украине: интернет-магазин KOVALYK"/>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993" b="95004" l="10000" r="90000"/>
                    </a14:imgEffect>
                  </a14:imgLayer>
                </a14:imgProps>
              </a:ext>
              <a:ext uri="{28A0092B-C50C-407E-A947-70E740481C1C}">
                <a14:useLocalDpi xmlns:a14="http://schemas.microsoft.com/office/drawing/2010/main" val="0"/>
              </a:ext>
            </a:extLst>
          </a:blip>
          <a:srcRect/>
          <a:stretch>
            <a:fillRect/>
          </a:stretch>
        </p:blipFill>
        <p:spPr bwMode="auto">
          <a:xfrm>
            <a:off x="8482975" y="160338"/>
            <a:ext cx="2464696" cy="3403745"/>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СТАТУЭТКА Т. Г. ШЕВЧЕНКО БЮСТ ФАРФОР Лот №6503372396 - купить на Crafta.ua"/>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802" b="89980" l="10000" r="90000"/>
                    </a14:imgEffect>
                  </a14:imgLayer>
                </a14:imgProps>
              </a:ext>
              <a:ext uri="{28A0092B-C50C-407E-A947-70E740481C1C}">
                <a14:useLocalDpi xmlns:a14="http://schemas.microsoft.com/office/drawing/2010/main" val="0"/>
              </a:ext>
            </a:extLst>
          </a:blip>
          <a:srcRect/>
          <a:stretch>
            <a:fillRect/>
          </a:stretch>
        </p:blipFill>
        <p:spPr bwMode="auto">
          <a:xfrm>
            <a:off x="3443421" y="24943"/>
            <a:ext cx="2120744" cy="235167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C:\Users\Дом\Downloads\3129389058_taras-shevchenko-povne.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675" b="89918" l="0" r="99766">
                        <a14:foregroundMark x1="8906" y1="35170" x2="8906" y2="35170"/>
                      </a14:backgroundRemoval>
                    </a14:imgEffect>
                  </a14:imgLayer>
                </a14:imgProps>
              </a:ext>
              <a:ext uri="{28A0092B-C50C-407E-A947-70E740481C1C}">
                <a14:useLocalDpi xmlns:a14="http://schemas.microsoft.com/office/drawing/2010/main" val="0"/>
              </a:ext>
            </a:extLst>
          </a:blip>
          <a:srcRect/>
          <a:stretch>
            <a:fillRect/>
          </a:stretch>
        </p:blipFill>
        <p:spPr bwMode="auto">
          <a:xfrm>
            <a:off x="3701390" y="3987576"/>
            <a:ext cx="3432185" cy="228722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6" descr="9 марта 1814 года родился Тарас Григорьевич Шевченко (1814 - 1861) - Март -  Памятные даты Оренбургской области - Оренбургский край"/>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3329" name="Picture 17" descr="C:\Users\Дом\Downloads\shevchenko(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75714" y="256327"/>
            <a:ext cx="1322307" cy="177189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331" name="Picture 19" descr="Монета Украины 2 грн. 2014 г. 180-лет Киевскому университету им. Тараса  Шевченко: продажа, цена в Харькове. нумизматика, бонистика от &amp;quot;&amp;quot;Первый  Монетный&amp;quot; Интернет-магазин&amp;quot; - 4413423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25559" y="2955718"/>
            <a:ext cx="1736837" cy="17264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2" descr="Картинки по запросу анімація кінокамера">
            <a:hlinkClick r:id="rId22" action="ppaction://hlinkfile"/>
          </p:cNvPr>
          <p:cNvPicPr>
            <a:picLocks noChangeAspect="1" noChangeArrowheads="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backgroundRemoval t="0" b="100000" l="0" r="100000"/>
                    </a14:imgEffect>
                  </a14:imgLayer>
                </a14:imgProps>
              </a:ext>
            </a:extLst>
          </a:blip>
          <a:srcRect/>
          <a:stretch>
            <a:fillRect/>
          </a:stretch>
        </p:blipFill>
        <p:spPr bwMode="auto">
          <a:xfrm>
            <a:off x="7188328" y="5787607"/>
            <a:ext cx="574772" cy="522215"/>
          </a:xfrm>
          <a:prstGeom prst="rect">
            <a:avLst/>
          </a:prstGeom>
          <a:noFill/>
        </p:spPr>
      </p:pic>
      <p:sp>
        <p:nvSpPr>
          <p:cNvPr id="2" name="Прямоугольник 1"/>
          <p:cNvSpPr/>
          <p:nvPr/>
        </p:nvSpPr>
        <p:spPr>
          <a:xfrm>
            <a:off x="3751368" y="5894827"/>
            <a:ext cx="3411511" cy="307777"/>
          </a:xfrm>
          <a:prstGeom prst="rect">
            <a:avLst/>
          </a:prstGeom>
        </p:spPr>
        <p:txBody>
          <a:bodyPr wrap="none">
            <a:spAutoFit/>
          </a:bodyPr>
          <a:lstStyle/>
          <a:p>
            <a:r>
              <a:rPr lang="uk-UA" sz="1400" dirty="0" smtClean="0">
                <a:latin typeface="Arial Black" pitchFamily="34" charset="0"/>
              </a:rPr>
              <a:t>«Кобзар»( </a:t>
            </a:r>
            <a:r>
              <a:rPr lang="uk-UA" sz="1400" dirty="0">
                <a:latin typeface="Arial Black" pitchFamily="34" charset="0"/>
              </a:rPr>
              <a:t>пісня про </a:t>
            </a:r>
            <a:r>
              <a:rPr lang="uk-UA" sz="1400" dirty="0" smtClean="0">
                <a:latin typeface="Arial Black" pitchFamily="34" charset="0"/>
              </a:rPr>
              <a:t>Шевченка)</a:t>
            </a:r>
            <a:endParaRPr lang="uk-UA" sz="1400" dirty="0">
              <a:latin typeface="Arial Black" pitchFamily="34" charset="0"/>
            </a:endParaRPr>
          </a:p>
        </p:txBody>
      </p:sp>
      <p:pic>
        <p:nvPicPr>
          <p:cNvPr id="22" name="Picture 2" descr="Картинки по запросу анімація кінокамера">
            <a:hlinkClick r:id="rId25" action="ppaction://hlinkfile"/>
          </p:cNvPr>
          <p:cNvPicPr>
            <a:picLocks noChangeAspect="1" noChangeArrowheads="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backgroundRemoval t="0" b="100000" l="0" r="100000"/>
                    </a14:imgEffect>
                  </a14:imgLayer>
                </a14:imgProps>
              </a:ext>
            </a:extLst>
          </a:blip>
          <a:srcRect/>
          <a:stretch>
            <a:fillRect/>
          </a:stretch>
        </p:blipFill>
        <p:spPr bwMode="auto">
          <a:xfrm>
            <a:off x="7199500" y="6343920"/>
            <a:ext cx="574772" cy="522215"/>
          </a:xfrm>
          <a:prstGeom prst="rect">
            <a:avLst/>
          </a:prstGeom>
          <a:noFill/>
        </p:spPr>
      </p:pic>
      <p:sp>
        <p:nvSpPr>
          <p:cNvPr id="11" name="Прямоугольник 10"/>
          <p:cNvSpPr/>
          <p:nvPr/>
        </p:nvSpPr>
        <p:spPr>
          <a:xfrm>
            <a:off x="3848350" y="6213261"/>
            <a:ext cx="2281394" cy="523220"/>
          </a:xfrm>
          <a:prstGeom prst="rect">
            <a:avLst/>
          </a:prstGeom>
        </p:spPr>
        <p:txBody>
          <a:bodyPr wrap="none">
            <a:spAutoFit/>
          </a:bodyPr>
          <a:lstStyle/>
          <a:p>
            <a:r>
              <a:rPr lang="uk-UA" sz="1400" dirty="0" smtClean="0">
                <a:latin typeface="Arial Black" pitchFamily="34" charset="0"/>
              </a:rPr>
              <a:t>Фрагмент фільму </a:t>
            </a:r>
          </a:p>
          <a:p>
            <a:r>
              <a:rPr lang="uk-UA" sz="1400" dirty="0" smtClean="0">
                <a:latin typeface="Arial Black" pitchFamily="34" charset="0"/>
              </a:rPr>
              <a:t>«Дитинство Тараса»</a:t>
            </a:r>
            <a:endParaRPr lang="uk-UA" sz="1400" dirty="0">
              <a:latin typeface="Arial Black" pitchFamily="34" charset="0"/>
            </a:endParaRPr>
          </a:p>
        </p:txBody>
      </p:sp>
      <p:sp>
        <p:nvSpPr>
          <p:cNvPr id="12" name="Прямоугольник 11"/>
          <p:cNvSpPr/>
          <p:nvPr/>
        </p:nvSpPr>
        <p:spPr>
          <a:xfrm>
            <a:off x="3802914" y="6074750"/>
            <a:ext cx="3672800" cy="400110"/>
          </a:xfrm>
          <a:prstGeom prst="rect">
            <a:avLst/>
          </a:prstGeom>
        </p:spPr>
        <p:txBody>
          <a:bodyPr wrap="none">
            <a:spAutoFit/>
          </a:bodyPr>
          <a:lstStyle/>
          <a:p>
            <a:r>
              <a:rPr lang="en-US" sz="1000" dirty="0">
                <a:latin typeface="Arial Black" pitchFamily="34" charset="0"/>
                <a:hlinkClick r:id="rId26"/>
              </a:rPr>
              <a:t>https://</a:t>
            </a:r>
            <a:r>
              <a:rPr lang="en-US" sz="1000" dirty="0" smtClean="0">
                <a:latin typeface="Arial Black" pitchFamily="34" charset="0"/>
                <a:hlinkClick r:id="rId26"/>
              </a:rPr>
              <a:t>www.youtube.com/watch?v=3qk3VdFYtXM</a:t>
            </a:r>
            <a:endParaRPr lang="uk-UA" sz="1000" dirty="0" smtClean="0">
              <a:latin typeface="Arial Black" pitchFamily="34" charset="0"/>
            </a:endParaRPr>
          </a:p>
          <a:p>
            <a:endParaRPr lang="uk-UA" sz="1000" dirty="0">
              <a:latin typeface="Arial Black" pitchFamily="34" charset="0"/>
            </a:endParaRPr>
          </a:p>
        </p:txBody>
      </p:sp>
    </p:spTree>
    <p:extLst>
      <p:ext uri="{BB962C8B-B14F-4D97-AF65-F5344CB8AC3E}">
        <p14:creationId xmlns:p14="http://schemas.microsoft.com/office/powerpoint/2010/main" val="2486710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arunesh_-_a_journey_of_the_heart.mp3">
            <a:hlinkClick r:id="" action="ppaction://media"/>
          </p:cNvPr>
          <p:cNvPicPr>
            <a:picLocks noRot="1" noChangeAspect="1"/>
          </p:cNvPicPr>
          <p:nvPr>
            <a:audioFile r:link="rId1"/>
          </p:nvPr>
        </p:nvPicPr>
        <p:blipFill>
          <a:blip r:embed="rId3"/>
          <a:stretch>
            <a:fillRect/>
          </a:stretch>
        </p:blipFill>
        <p:spPr>
          <a:xfrm>
            <a:off x="8343100" y="4000504"/>
            <a:ext cx="406400" cy="304800"/>
          </a:xfrm>
          <a:prstGeom prst="rect">
            <a:avLst/>
          </a:prstGeom>
        </p:spPr>
      </p:pic>
      <p:pic>
        <p:nvPicPr>
          <p:cNvPr id="10" name="Picture 2" descr="Free Vector | Gradient wallpaper in green tones"/>
          <p:cNvPicPr>
            <a:picLocks noChangeAspect="1" noChangeArrowheads="1"/>
          </p:cNvPicPr>
          <p:nvPr/>
        </p:nvPicPr>
        <p:blipFill rotWithShape="1">
          <a:blip r:embed="rId4">
            <a:extLst>
              <a:ext uri="{28A0092B-C50C-407E-A947-70E740481C1C}">
                <a14:useLocalDpi xmlns:a14="http://schemas.microsoft.com/office/drawing/2010/main" val="0"/>
              </a:ext>
            </a:extLst>
          </a:blip>
          <a:srcRect b="13762"/>
          <a:stretch/>
        </p:blipFill>
        <p:spPr bwMode="auto">
          <a:xfrm>
            <a:off x="0" y="-57395"/>
            <a:ext cx="12192000" cy="6915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a:off x="10074167" y="-299544"/>
            <a:ext cx="2117834" cy="7342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Идеи на тему «Гердани і схеми» (690) | ткачество бисером, ткачество,  бисероплетение"/>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a:off x="10555792" y="-57395"/>
            <a:ext cx="1636208" cy="3387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8" b="100000" l="9565" r="100000"/>
                    </a14:imgEffect>
                  </a14:imgLayer>
                </a14:imgProps>
              </a:ext>
              <a:ext uri="{28A0092B-C50C-407E-A947-70E740481C1C}">
                <a14:useLocalDpi xmlns:a14="http://schemas.microsoft.com/office/drawing/2010/main" val="0"/>
              </a:ext>
            </a:extLst>
          </a:blip>
          <a:srcRect r="62995"/>
          <a:stretch/>
        </p:blipFill>
        <p:spPr bwMode="auto">
          <a:xfrm flipH="1">
            <a:off x="-2" y="-299545"/>
            <a:ext cx="1933905" cy="7342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Идеи на тему «Гердани і схеми» (690) | ткачество бисером, ткачество,  бисероплетение"/>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315" b="60417" l="0" r="100000">
                        <a14:foregroundMark x1="15678" y1="50694" x2="15678" y2="52315"/>
                        <a14:foregroundMark x1="7203" y1="55787" x2="11017" y2="59259"/>
                        <a14:foregroundMark x1="19915" y1="59954" x2="20763" y2="61111"/>
                        <a14:foregroundMark x1="30085" y1="64583" x2="32203" y2="69444"/>
                        <a14:foregroundMark x1="36017" y1="69676" x2="36017" y2="72454"/>
                        <a14:foregroundMark x1="38559" y1="68287" x2="38559" y2="64583"/>
                        <a14:foregroundMark x1="38559" y1="63194" x2="38559" y2="63194"/>
                        <a14:foregroundMark x1="32203" y1="82639" x2="32203" y2="82639"/>
                        <a14:foregroundMark x1="38559" y1="79861" x2="38559" y2="79861"/>
                        <a14:foregroundMark x1="42373" y1="75694" x2="39831" y2="75694"/>
                        <a14:foregroundMark x1="31356" y1="72454" x2="25000" y2="72454"/>
                        <a14:foregroundMark x1="16102" y1="69444" x2="13559" y2="69676"/>
                        <a14:foregroundMark x1="7203" y1="67361" x2="7203" y2="64815"/>
                        <a14:foregroundMark x1="2966" y1="56481" x2="3390" y2="55093"/>
                        <a14:foregroundMark x1="20763" y1="75231" x2="20763" y2="77083"/>
                        <a14:foregroundMark x1="14831" y1="77778" x2="13559" y2="80556"/>
                        <a14:foregroundMark x1="10593" y1="80093" x2="16949" y2="84028"/>
                        <a14:foregroundMark x1="23305" y1="83565" x2="27119" y2="85417"/>
                        <a14:foregroundMark x1="32203" y1="87037" x2="34746" y2="87500"/>
                        <a14:foregroundMark x1="37288" y1="89583" x2="37288" y2="89583"/>
                        <a14:foregroundMark x1="18644" y1="89583" x2="16949" y2="90278"/>
                        <a14:foregroundMark x1="8475" y1="87731" x2="8475" y2="87731"/>
                        <a14:foregroundMark x1="4237" y1="84954" x2="16102" y2="91204"/>
                        <a14:foregroundMark x1="18220" y1="92361" x2="19492" y2="94444"/>
                        <a14:foregroundMark x1="19915" y1="93981" x2="22034" y2="95370"/>
                        <a14:foregroundMark x1="37712" y1="89815" x2="37712" y2="89815"/>
                        <a14:foregroundMark x1="38559" y1="88194" x2="38559" y2="88194"/>
                        <a14:foregroundMark x1="38983" y1="9954" x2="38983" y2="9954"/>
                        <a14:foregroundMark x1="28390" y1="6019" x2="28390" y2="6019"/>
                        <a14:foregroundMark x1="28814" y1="5093" x2="28814" y2="5093"/>
                        <a14:foregroundMark x1="38559" y1="93981" x2="38559" y2="93981"/>
                        <a14:foregroundMark x1="29661" y1="92593" x2="37288" y2="91898"/>
                        <a14:foregroundMark x1="39831" y1="97222" x2="39831" y2="97222"/>
                        <a14:foregroundMark x1="41525" y1="98148" x2="41525" y2="98148"/>
                        <a14:foregroundMark x1="5932" y1="4630" x2="5932" y2="4630"/>
                        <a14:foregroundMark x1="6780" y1="4630" x2="13559" y2="4630"/>
                        <a14:backgroundMark x1="6356" y1="7870" x2="6356" y2="7870"/>
                        <a14:backgroundMark x1="3814" y1="6944" x2="3814" y2="6944"/>
                        <a14:backgroundMark x1="31780" y1="4861" x2="33898" y2="4861"/>
                        <a14:backgroundMark x1="41525" y1="12731" x2="43220" y2="11806"/>
                        <a14:backgroundMark x1="11441" y1="4167" x2="11441" y2="4167"/>
                        <a14:backgroundMark x1="11441" y1="3472" x2="13136" y2="2778"/>
                        <a14:backgroundMark x1="32203" y1="9954" x2="32203" y2="9954"/>
                        <a14:backgroundMark x1="28390" y1="5093" x2="28390" y2="5093"/>
                        <a14:backgroundMark x1="36441" y1="10417" x2="36441" y2="10417"/>
                        <a14:backgroundMark x1="39407" y1="13657" x2="41525" y2="13194"/>
                        <a14:backgroundMark x1="25847" y1="93981" x2="25847" y2="93981"/>
                        <a14:backgroundMark x1="26271" y1="78935" x2="26271" y2="78241"/>
                        <a14:backgroundMark x1="29237" y1="73611" x2="29237" y2="73611"/>
                        <a14:backgroundMark x1="25000" y1="67593" x2="25000" y2="67593"/>
                        <a14:backgroundMark x1="70763" y1="83333" x2="70763" y2="83333"/>
                      </a14:backgroundRemoval>
                    </a14:imgEffect>
                  </a14:imgLayer>
                </a14:imgProps>
              </a:ext>
              <a:ext uri="{28A0092B-C50C-407E-A947-70E740481C1C}">
                <a14:useLocalDpi xmlns:a14="http://schemas.microsoft.com/office/drawing/2010/main" val="0"/>
              </a:ext>
            </a:extLst>
          </a:blip>
          <a:srcRect l="50000" t="3738" r="-4633" b="34478"/>
          <a:stretch/>
        </p:blipFill>
        <p:spPr bwMode="auto">
          <a:xfrm flipH="1">
            <a:off x="0" y="-57396"/>
            <a:ext cx="1556529" cy="3387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1.bp.blogspot.com/-Qap0WypO3VI/VLAhCigKF9I/AAAAAAAAAJo/H6OC6w3bJT0/s1600/115600418_large_119.png"/>
          <p:cNvPicPr>
            <a:picLocks noChangeAspect="1" noChangeArrowheads="1"/>
          </p:cNvPicPr>
          <p:nvPr/>
        </p:nvPicPr>
        <p:blipFill>
          <a:blip r:embed="rId9" cstate="print"/>
          <a:srcRect b="37758"/>
          <a:stretch>
            <a:fillRect/>
          </a:stretch>
        </p:blipFill>
        <p:spPr bwMode="auto">
          <a:xfrm>
            <a:off x="394135" y="2893325"/>
            <a:ext cx="3175281" cy="3964676"/>
          </a:xfrm>
          <a:prstGeom prst="rect">
            <a:avLst/>
          </a:prstGeom>
          <a:noFill/>
        </p:spPr>
      </p:pic>
      <p:sp>
        <p:nvSpPr>
          <p:cNvPr id="2" name="Прямоугольник 1"/>
          <p:cNvSpPr/>
          <p:nvPr/>
        </p:nvSpPr>
        <p:spPr>
          <a:xfrm>
            <a:off x="2653500" y="246446"/>
            <a:ext cx="6096000" cy="5293757"/>
          </a:xfrm>
          <a:prstGeom prst="rect">
            <a:avLst/>
          </a:prstGeom>
        </p:spPr>
        <p:txBody>
          <a:bodyPr>
            <a:spAutoFit/>
          </a:bodyPr>
          <a:lstStyle/>
          <a:p>
            <a:pPr fontAlgn="base"/>
            <a:r>
              <a:rPr lang="uk-UA" sz="2000" dirty="0">
                <a:latin typeface="Arial Black" pitchFamily="34" charset="0"/>
              </a:rPr>
              <a:t>На короткім віку не лукавив –</a:t>
            </a:r>
          </a:p>
          <a:p>
            <a:pPr fontAlgn="base"/>
            <a:r>
              <a:rPr lang="uk-UA" sz="2000" dirty="0">
                <a:latin typeface="Arial Black" pitchFamily="34" charset="0"/>
              </a:rPr>
              <a:t>І намучені роки пройшли</a:t>
            </a:r>
          </a:p>
          <a:p>
            <a:pPr fontAlgn="base"/>
            <a:r>
              <a:rPr lang="uk-UA" sz="2000" dirty="0">
                <a:latin typeface="Arial Black" pitchFamily="34" charset="0"/>
              </a:rPr>
              <a:t>Не під сонцем сліпучої слави –</a:t>
            </a:r>
          </a:p>
          <a:p>
            <a:pPr fontAlgn="base"/>
            <a:r>
              <a:rPr lang="uk-UA" sz="2000" dirty="0">
                <a:latin typeface="Arial Black" pitchFamily="34" charset="0"/>
              </a:rPr>
              <a:t>На тріскучім морозі хули.</a:t>
            </a:r>
          </a:p>
          <a:p>
            <a:pPr fontAlgn="base"/>
            <a:r>
              <a:rPr lang="uk-UA" sz="2000" dirty="0">
                <a:latin typeface="Arial Black" pitchFamily="34" charset="0"/>
              </a:rPr>
              <a:t>Де вкраїнська розтерзана доля</a:t>
            </a:r>
          </a:p>
          <a:p>
            <a:pPr fontAlgn="base"/>
            <a:r>
              <a:rPr lang="uk-UA" sz="2000" dirty="0">
                <a:latin typeface="Arial Black" pitchFamily="34" charset="0"/>
              </a:rPr>
              <a:t>Виглядала вербою на шлях,</a:t>
            </a:r>
          </a:p>
          <a:p>
            <a:pPr fontAlgn="base"/>
            <a:r>
              <a:rPr lang="uk-UA" sz="2000" dirty="0">
                <a:latin typeface="Arial Black" pitchFamily="34" charset="0"/>
              </a:rPr>
              <a:t>Першим дубом він зріс серед поля</a:t>
            </a:r>
          </a:p>
          <a:p>
            <a:pPr fontAlgn="base"/>
            <a:r>
              <a:rPr lang="uk-UA" sz="2000" dirty="0">
                <a:latin typeface="Arial Black" pitchFamily="34" charset="0"/>
              </a:rPr>
              <a:t>На солоних кріпацьких сльозах.</a:t>
            </a:r>
          </a:p>
          <a:p>
            <a:pPr fontAlgn="base"/>
            <a:r>
              <a:rPr lang="uk-UA" sz="2000" dirty="0">
                <a:latin typeface="Arial Black" pitchFamily="34" charset="0"/>
              </a:rPr>
              <a:t>Горду крону пісок не займає</a:t>
            </a:r>
          </a:p>
          <a:p>
            <a:pPr fontAlgn="base"/>
            <a:r>
              <a:rPr lang="uk-UA" sz="2000" dirty="0">
                <a:latin typeface="Arial Black" pitchFamily="34" charset="0"/>
              </a:rPr>
              <a:t>І не в’ялить солдатська зима.</a:t>
            </a:r>
          </a:p>
          <a:p>
            <a:pPr fontAlgn="base"/>
            <a:r>
              <a:rPr lang="uk-UA" sz="2000" dirty="0">
                <a:latin typeface="Arial Black" pitchFamily="34" charset="0"/>
              </a:rPr>
              <a:t>Він </a:t>
            </a:r>
            <a:r>
              <a:rPr lang="uk-UA" sz="2000" dirty="0" err="1">
                <a:latin typeface="Arial Black" pitchFamily="34" charset="0"/>
              </a:rPr>
              <a:t>розкриллями</a:t>
            </a:r>
            <a:r>
              <a:rPr lang="uk-UA" sz="2000" dirty="0">
                <a:latin typeface="Arial Black" pitchFamily="34" charset="0"/>
              </a:rPr>
              <a:t> небо ламає,</a:t>
            </a:r>
          </a:p>
          <a:p>
            <a:pPr fontAlgn="base"/>
            <a:r>
              <a:rPr lang="uk-UA" sz="2000" dirty="0">
                <a:latin typeface="Arial Black" pitchFamily="34" charset="0"/>
              </a:rPr>
              <a:t>А корінням він землю </a:t>
            </a:r>
            <a:r>
              <a:rPr lang="uk-UA" sz="2000" dirty="0" err="1">
                <a:latin typeface="Arial Black" pitchFamily="34" charset="0"/>
              </a:rPr>
              <a:t>трима</a:t>
            </a:r>
            <a:r>
              <a:rPr lang="uk-UA" sz="2000" dirty="0">
                <a:latin typeface="Arial Black" pitchFamily="34" charset="0"/>
              </a:rPr>
              <a:t>.</a:t>
            </a:r>
          </a:p>
          <a:p>
            <a:pPr fontAlgn="base"/>
            <a:r>
              <a:rPr lang="uk-UA" sz="2000" dirty="0">
                <a:latin typeface="Arial Black" pitchFamily="34" charset="0"/>
              </a:rPr>
              <a:t>Розмаїті, розкрилені віти</a:t>
            </a:r>
          </a:p>
          <a:p>
            <a:pPr fontAlgn="base"/>
            <a:r>
              <a:rPr lang="uk-UA" sz="2000" dirty="0">
                <a:latin typeface="Arial Black" pitchFamily="34" charset="0"/>
              </a:rPr>
              <a:t>Жолудями всипають наш край,</a:t>
            </a:r>
          </a:p>
          <a:p>
            <a:pPr fontAlgn="base"/>
            <a:r>
              <a:rPr lang="uk-UA" sz="2000" dirty="0">
                <a:latin typeface="Arial Black" pitchFamily="34" charset="0"/>
              </a:rPr>
              <a:t>Прислухайся, здивований </a:t>
            </a:r>
            <a:r>
              <a:rPr lang="uk-UA" sz="2000" dirty="0" err="1">
                <a:latin typeface="Arial Black" pitchFamily="34" charset="0"/>
              </a:rPr>
              <a:t>світе</a:t>
            </a:r>
            <a:r>
              <a:rPr lang="uk-UA" sz="2000" dirty="0">
                <a:latin typeface="Arial Black" pitchFamily="34" charset="0"/>
              </a:rPr>
              <a:t>,</a:t>
            </a:r>
          </a:p>
          <a:p>
            <a:pPr fontAlgn="base"/>
            <a:r>
              <a:rPr lang="uk-UA" sz="2000" dirty="0">
                <a:latin typeface="Arial Black" pitchFamily="34" charset="0"/>
              </a:rPr>
              <a:t>Як гуде од Тараса наш гай!</a:t>
            </a:r>
          </a:p>
          <a:p>
            <a:pPr fontAlgn="base"/>
            <a:r>
              <a:rPr lang="uk-UA" dirty="0"/>
              <a:t> </a:t>
            </a:r>
          </a:p>
        </p:txBody>
      </p:sp>
      <p:sp>
        <p:nvSpPr>
          <p:cNvPr id="3" name="Прямоугольник 2"/>
          <p:cNvSpPr/>
          <p:nvPr/>
        </p:nvSpPr>
        <p:spPr>
          <a:xfrm>
            <a:off x="3758043" y="6011875"/>
            <a:ext cx="6096000" cy="584775"/>
          </a:xfrm>
          <a:prstGeom prst="rect">
            <a:avLst/>
          </a:prstGeom>
        </p:spPr>
        <p:txBody>
          <a:bodyPr>
            <a:spAutoFit/>
          </a:bodyPr>
          <a:lstStyle/>
          <a:p>
            <a:pPr fontAlgn="base"/>
            <a:r>
              <a:rPr lang="ru-RU" sz="1600" b="1" dirty="0" err="1">
                <a:solidFill>
                  <a:srgbClr val="0000CC"/>
                </a:solidFill>
                <a:latin typeface="Arial Black" pitchFamily="34" charset="0"/>
              </a:rPr>
              <a:t>Іван</a:t>
            </a:r>
            <a:r>
              <a:rPr lang="ru-RU" sz="1600" b="1" dirty="0">
                <a:solidFill>
                  <a:srgbClr val="0000CC"/>
                </a:solidFill>
                <a:latin typeface="Arial Black" pitchFamily="34" charset="0"/>
              </a:rPr>
              <a:t> ДРАЧ, студент КДУ</a:t>
            </a:r>
            <a:endParaRPr lang="ru-RU" sz="1600" dirty="0">
              <a:solidFill>
                <a:srgbClr val="0000CC"/>
              </a:solidFill>
              <a:latin typeface="Arial Black" pitchFamily="34" charset="0"/>
            </a:endParaRPr>
          </a:p>
          <a:p>
            <a:pPr fontAlgn="base"/>
            <a:r>
              <a:rPr lang="ru-RU" sz="1600" b="1" dirty="0">
                <a:solidFill>
                  <a:srgbClr val="0000CC"/>
                </a:solidFill>
                <a:latin typeface="Arial Black" pitchFamily="34" charset="0"/>
              </a:rPr>
              <a:t>31 </a:t>
            </a:r>
            <a:r>
              <a:rPr lang="ru-RU" sz="1600" b="1" dirty="0" err="1">
                <a:solidFill>
                  <a:srgbClr val="0000CC"/>
                </a:solidFill>
                <a:latin typeface="Arial Black" pitchFamily="34" charset="0"/>
              </a:rPr>
              <a:t>травня</a:t>
            </a:r>
            <a:r>
              <a:rPr lang="ru-RU" sz="1600" b="1" dirty="0">
                <a:solidFill>
                  <a:srgbClr val="0000CC"/>
                </a:solidFill>
                <a:latin typeface="Arial Black" pitchFamily="34" charset="0"/>
              </a:rPr>
              <a:t> 1959 р.</a:t>
            </a:r>
            <a:endParaRPr lang="ru-RU" sz="1600" dirty="0">
              <a:solidFill>
                <a:srgbClr val="0000CC"/>
              </a:solidFill>
              <a:latin typeface="Arial Black" pitchFamily="34" charset="0"/>
            </a:endParaRPr>
          </a:p>
        </p:txBody>
      </p:sp>
      <p:pic>
        <p:nvPicPr>
          <p:cNvPr id="12290" name="Picture 2" descr="Драч покинув університет через повстання у Караганді | Новини на Gazeta.ua"/>
          <p:cNvPicPr>
            <a:picLocks noChangeAspect="1" noChangeArrowheads="1"/>
          </p:cNvPicPr>
          <p:nvPr/>
        </p:nvPicPr>
        <p:blipFill rotWithShape="1">
          <a:blip r:embed="rId10">
            <a:extLst>
              <a:ext uri="{28A0092B-C50C-407E-A947-70E740481C1C}">
                <a14:useLocalDpi xmlns:a14="http://schemas.microsoft.com/office/drawing/2010/main" val="0"/>
              </a:ext>
            </a:extLst>
          </a:blip>
          <a:srcRect t="30406"/>
          <a:stretch/>
        </p:blipFill>
        <p:spPr bwMode="auto">
          <a:xfrm>
            <a:off x="7851990" y="4543993"/>
            <a:ext cx="4004105" cy="22293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1" name="Picture 3" descr="C:\Users\Дом\Downloads\drach.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2773" r="93964">
                        <a14:foregroundMark x1="72594" y1="41111" x2="72594" y2="41111"/>
                        <a14:foregroundMark x1="73736" y1="38667" x2="74225" y2="37111"/>
                        <a14:foregroundMark x1="75041" y1="31556" x2="75041" y2="31556"/>
                        <a14:foregroundMark x1="73899" y1="28667" x2="73899" y2="28667"/>
                        <a14:foregroundMark x1="68842" y1="15778" x2="68842" y2="15778"/>
                        <a14:foregroundMark x1="70147" y1="18667" x2="70147" y2="18667"/>
                        <a14:foregroundMark x1="69168" y1="13556" x2="67374" y2="11778"/>
                        <a14:foregroundMark x1="66395" y1="10667" x2="64600" y2="8889"/>
                        <a14:foregroundMark x1="63458" y1="8222" x2="62643" y2="7556"/>
                        <a14:foregroundMark x1="56933" y1="4000" x2="56933" y2="4000"/>
                        <a14:foregroundMark x1="57096" y1="3778" x2="57096" y2="3778"/>
                        <a14:foregroundMark x1="53997" y1="3333" x2="50082" y2="3333"/>
                        <a14:foregroundMark x1="47961" y1="3333" x2="42088" y2="4444"/>
                        <a14:foregroundMark x1="41599" y1="4444" x2="38336" y2="9111"/>
                        <a14:foregroundMark x1="36542" y1="12667" x2="36215" y2="15111"/>
                        <a14:foregroundMark x1="33768" y1="19778" x2="33931" y2="22222"/>
                        <a14:foregroundMark x1="34421" y1="30222" x2="35563" y2="37778"/>
                        <a14:foregroundMark x1="35563" y1="40667" x2="35563" y2="44889"/>
                        <a14:foregroundMark x1="34910" y1="54444" x2="36215" y2="60444"/>
                        <a14:foregroundMark x1="36705" y1="64000" x2="39152" y2="68444"/>
                        <a14:backgroundMark x1="38173" y1="3111" x2="38825" y2="2444"/>
                        <a14:backgroundMark x1="43556" y1="1556" x2="43556" y2="1556"/>
                        <a14:backgroundMark x1="59543" y1="3111" x2="59543" y2="3111"/>
                        <a14:backgroundMark x1="58564" y1="1333" x2="57586" y2="1333"/>
                        <a14:backgroundMark x1="27243" y1="41778" x2="27243" y2="41778"/>
                        <a14:backgroundMark x1="27732" y1="33333" x2="27732"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8343100" y="2099165"/>
            <a:ext cx="3466694" cy="25448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Дом\Downloads\загружено (4).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1778" r="96000">
                        <a14:foregroundMark x1="24000" y1="81778" x2="24000"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9945640" y="0"/>
            <a:ext cx="2374888" cy="237488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17"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 grpId="0"/>
      <p:bldP spid="3" grpId="0"/>
    </p:bldLst>
  </p:timing>
</p:sld>
</file>

<file path=ppt/theme/theme1.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90E45F77-AEFC-46EF-A7C1-5B338C297B02}"/>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TM03457444[[fn=Основа]]</Template>
  <TotalTime>582</TotalTime>
  <Words>1051</Words>
  <Application>Microsoft Office PowerPoint</Application>
  <PresentationFormat>Произвольный</PresentationFormat>
  <Paragraphs>97</Paragraphs>
  <Slides>10</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Базис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Пользователь</dc:creator>
  <cp:lastModifiedBy>Дом</cp:lastModifiedBy>
  <cp:revision>117</cp:revision>
  <dcterms:created xsi:type="dcterms:W3CDTF">2017-02-09T09:57:41Z</dcterms:created>
  <dcterms:modified xsi:type="dcterms:W3CDTF">2023-01-22T10:50:55Z</dcterms:modified>
</cp:coreProperties>
</file>