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2" r:id="rId3"/>
    <p:sldId id="257" r:id="rId4"/>
    <p:sldId id="258" r:id="rId5"/>
    <p:sldId id="259" r:id="rId6"/>
    <p:sldId id="260" r:id="rId7"/>
    <p:sldId id="269" r:id="rId8"/>
    <p:sldId id="261" r:id="rId9"/>
    <p:sldId id="263" r:id="rId10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6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DAF8D-EF7D-4F2A-9B4C-7CCA154B47E7}" type="datetimeFigureOut">
              <a:rPr lang="uk-UA" smtClean="0"/>
              <a:t>13.02.2023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B4A2D-A39F-4E24-AE99-D325B7CBDB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8744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DAF8D-EF7D-4F2A-9B4C-7CCA154B47E7}" type="datetimeFigureOut">
              <a:rPr lang="uk-UA" smtClean="0"/>
              <a:t>13.02.2023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B4A2D-A39F-4E24-AE99-D325B7CBDB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6162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DAF8D-EF7D-4F2A-9B4C-7CCA154B47E7}" type="datetimeFigureOut">
              <a:rPr lang="uk-UA" smtClean="0"/>
              <a:t>13.02.2023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B4A2D-A39F-4E24-AE99-D325B7CBDB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7651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DAF8D-EF7D-4F2A-9B4C-7CCA154B47E7}" type="datetimeFigureOut">
              <a:rPr lang="uk-UA" smtClean="0"/>
              <a:t>13.02.2023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B4A2D-A39F-4E24-AE99-D325B7CBDB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8847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DAF8D-EF7D-4F2A-9B4C-7CCA154B47E7}" type="datetimeFigureOut">
              <a:rPr lang="uk-UA" smtClean="0"/>
              <a:t>13.02.2023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B4A2D-A39F-4E24-AE99-D325B7CBDB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8984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DAF8D-EF7D-4F2A-9B4C-7CCA154B47E7}" type="datetimeFigureOut">
              <a:rPr lang="uk-UA" smtClean="0"/>
              <a:t>13.02.2023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B4A2D-A39F-4E24-AE99-D325B7CBDB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67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DAF8D-EF7D-4F2A-9B4C-7CCA154B47E7}" type="datetimeFigureOut">
              <a:rPr lang="uk-UA" smtClean="0"/>
              <a:t>13.02.2023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B4A2D-A39F-4E24-AE99-D325B7CBDB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8738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DAF8D-EF7D-4F2A-9B4C-7CCA154B47E7}" type="datetimeFigureOut">
              <a:rPr lang="uk-UA" smtClean="0"/>
              <a:t>13.02.2023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B4A2D-A39F-4E24-AE99-D325B7CBDB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792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DAF8D-EF7D-4F2A-9B4C-7CCA154B47E7}" type="datetimeFigureOut">
              <a:rPr lang="uk-UA" smtClean="0"/>
              <a:t>13.02.2023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B4A2D-A39F-4E24-AE99-D325B7CBDB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18991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DAF8D-EF7D-4F2A-9B4C-7CCA154B47E7}" type="datetimeFigureOut">
              <a:rPr lang="uk-UA" smtClean="0"/>
              <a:t>13.02.2023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B4A2D-A39F-4E24-AE99-D325B7CBDB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0220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DAF8D-EF7D-4F2A-9B4C-7CCA154B47E7}" type="datetimeFigureOut">
              <a:rPr lang="uk-UA" smtClean="0"/>
              <a:t>13.02.2023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B4A2D-A39F-4E24-AE99-D325B7CBDB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1058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DAF8D-EF7D-4F2A-9B4C-7CCA154B47E7}" type="datetimeFigureOut">
              <a:rPr lang="uk-UA" smtClean="0"/>
              <a:t>13.02.2023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B4A2D-A39F-4E24-AE99-D325B7CBDB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4924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380" y="157452"/>
            <a:ext cx="10515600" cy="639427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chemeClr val="accent5">
                    <a:lumMod val="50000"/>
                  </a:schemeClr>
                </a:solidFill>
              </a:rPr>
              <a:t>Позакласне  читання </a:t>
            </a:r>
            <a:br>
              <a:rPr lang="uk-UA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uk-UA" b="1" dirty="0" smtClean="0">
                <a:solidFill>
                  <a:schemeClr val="accent5">
                    <a:lumMod val="50000"/>
                  </a:schemeClr>
                </a:solidFill>
              </a:rPr>
              <a:t>Джон  Грін « Провина   зірок»</a:t>
            </a:r>
            <a:endParaRPr lang="uk-UA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81317" y="-257234"/>
            <a:ext cx="3526744" cy="71152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618" y="1042672"/>
            <a:ext cx="3525123" cy="23181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9448" y="925668"/>
            <a:ext cx="3846490" cy="59323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290" y="3709115"/>
            <a:ext cx="5512158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8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468192" y="-3065171"/>
            <a:ext cx="13660192" cy="397957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2800" b="1" dirty="0" smtClean="0">
                <a:solidFill>
                  <a:srgbClr val="C00000"/>
                </a:solidFill>
              </a:rPr>
              <a:t>                                                   </a:t>
            </a:r>
            <a:br>
              <a:rPr lang="uk-UA" sz="2800" b="1" dirty="0" smtClean="0">
                <a:solidFill>
                  <a:srgbClr val="C00000"/>
                </a:solidFill>
              </a:rPr>
            </a:br>
            <a:r>
              <a:rPr lang="uk-UA" sz="2800" b="1" dirty="0">
                <a:solidFill>
                  <a:srgbClr val="C00000"/>
                </a:solidFill>
              </a:rPr>
              <a:t/>
            </a:r>
            <a:br>
              <a:rPr lang="uk-UA" sz="2800" b="1" dirty="0">
                <a:solidFill>
                  <a:srgbClr val="C00000"/>
                </a:solidFill>
              </a:rPr>
            </a:br>
            <a:r>
              <a:rPr lang="uk-UA" sz="2800" b="1" dirty="0" smtClean="0">
                <a:solidFill>
                  <a:srgbClr val="C00000"/>
                </a:solidFill>
              </a:rPr>
              <a:t/>
            </a:r>
            <a:br>
              <a:rPr lang="uk-UA" sz="2800" b="1" dirty="0" smtClean="0">
                <a:solidFill>
                  <a:srgbClr val="C00000"/>
                </a:solidFill>
              </a:rPr>
            </a:br>
            <a:r>
              <a:rPr lang="uk-UA" sz="2800" b="1" dirty="0">
                <a:solidFill>
                  <a:srgbClr val="C00000"/>
                </a:solidFill>
              </a:rPr>
              <a:t/>
            </a:r>
            <a:br>
              <a:rPr lang="uk-UA" sz="2800" b="1" dirty="0">
                <a:solidFill>
                  <a:srgbClr val="C00000"/>
                </a:solidFill>
              </a:rPr>
            </a:br>
            <a:r>
              <a:rPr lang="uk-UA" sz="2800" b="1" dirty="0" smtClean="0">
                <a:solidFill>
                  <a:srgbClr val="C00000"/>
                </a:solidFill>
              </a:rPr>
              <a:t>  </a:t>
            </a:r>
            <a:r>
              <a:rPr lang="uk-UA" sz="3600" i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Джон Ґрін «Провина зірок»</a:t>
            </a:r>
            <a:br>
              <a:rPr lang="uk-UA" sz="3600" i="1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</a:rPr>
              <a:t>Автор </a:t>
            </a:r>
            <a:r>
              <a:rPr lang="uk-U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– Джон Майкл Ґрін</a:t>
            </a:r>
            <a:br>
              <a:rPr lang="uk-U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uk-U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</a:t>
            </a:r>
            <a:r>
              <a:rPr lang="uk-UA" sz="2800" b="1" dirty="0" smtClean="0">
                <a:solidFill>
                  <a:srgbClr val="00B050"/>
                </a:solidFill>
              </a:rPr>
              <a:t>Рік написання </a:t>
            </a:r>
            <a:r>
              <a:rPr lang="uk-U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– 2012</a:t>
            </a:r>
            <a:br>
              <a:rPr lang="uk-U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uk-UA" sz="2800" b="1" dirty="0" smtClean="0">
                <a:solidFill>
                  <a:srgbClr val="00B0F0"/>
                </a:solidFill>
              </a:rPr>
              <a:t>Жанр </a:t>
            </a:r>
            <a:r>
              <a:rPr lang="uk-U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– роман</a:t>
            </a:r>
            <a:br>
              <a:rPr lang="uk-U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uk-U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</a:t>
            </a:r>
            <a:r>
              <a:rPr lang="uk-UA" sz="2800" b="1" dirty="0" smtClean="0">
                <a:solidFill>
                  <a:srgbClr val="FF0000"/>
                </a:solidFill>
              </a:rPr>
              <a:t>Тема</a:t>
            </a:r>
            <a:r>
              <a:rPr lang="uk-U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– трагічна історія кохання хворих на рак підлітків.</a:t>
            </a:r>
            <a:br>
              <a:rPr lang="uk-U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uk-UA" sz="2800" dirty="0" smtClean="0">
                <a:solidFill>
                  <a:schemeClr val="accent4">
                    <a:lumMod val="50000"/>
                  </a:schemeClr>
                </a:solidFill>
              </a:rPr>
              <a:t>Ідея</a:t>
            </a:r>
            <a:r>
              <a:rPr lang="uk-U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 не важливо, скільки часу ти </a:t>
            </a:r>
            <a:r>
              <a:rPr lang="uk-UA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проживеш</a:t>
            </a:r>
            <a:r>
              <a:rPr lang="uk-U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на цій землі, важливо, як ти </a:t>
            </a:r>
            <a:r>
              <a:rPr lang="uk-UA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проживеш</a:t>
            </a:r>
            <a:r>
              <a:rPr lang="uk-U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своє життя і з ким.</a:t>
            </a:r>
            <a:br>
              <a:rPr lang="uk-U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uk-U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</a:t>
            </a:r>
            <a:r>
              <a:rPr lang="uk-UA" sz="2800" b="1" dirty="0" smtClean="0">
                <a:solidFill>
                  <a:srgbClr val="00B0F0"/>
                </a:solidFill>
              </a:rPr>
              <a:t>Художні особливості твору: </a:t>
            </a:r>
            <a:r>
              <a:rPr lang="uk-U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широке використання метафор, іронічність оповіді традиційна композиція, відкритий фінал. </a:t>
            </a:r>
            <a:endParaRPr lang="uk-UA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10667999" y="2343956"/>
            <a:ext cx="45719" cy="412124"/>
          </a:xfrm>
        </p:spPr>
        <p:txBody>
          <a:bodyPr>
            <a:normAutofit lnSpcReduction="10000"/>
          </a:bodyPr>
          <a:lstStyle/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37" y="1596980"/>
            <a:ext cx="3570467" cy="32100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153" y="1596980"/>
            <a:ext cx="3563693" cy="34547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0562" y="1596980"/>
            <a:ext cx="3615275" cy="325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0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5911"/>
            <a:ext cx="9144000" cy="73409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Проблематика   роману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85" y="3309870"/>
            <a:ext cx="6104585" cy="354813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12380890" y="3756998"/>
            <a:ext cx="279042" cy="1655762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0254" y="1263175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sz="2000" dirty="0" smtClean="0">
                <a:solidFill>
                  <a:srgbClr val="C00000"/>
                </a:solidFill>
              </a:rPr>
              <a:t>Роман </a:t>
            </a:r>
            <a:r>
              <a:rPr lang="uk-UA" sz="2000" dirty="0" smtClean="0"/>
              <a:t>— великий за обсягом і складний за будовою епічний твір, у якому широко охоплені важливі й складні суспільні процеси, всебічно і в розвитку показані численні персонажі. У романі розвивається кілька сюжетних ліній, пов’язаних з долею головних героїв.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246255" y="1011555"/>
            <a:ext cx="594574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 smtClean="0">
                <a:solidFill>
                  <a:srgbClr val="FF0000"/>
                </a:solidFill>
              </a:rPr>
              <a:t>Пронизлива історія кохання двох підлітків, невиліковно хворих, які не знають, що чекає їх завтра, не мають майбутнього, змушених щодня здійснювати подвиг, щоб жити, дихати, любити, знайшла відгук у душах мільйонів читачів. При цьому </a:t>
            </a:r>
            <a:r>
              <a:rPr lang="uk-UA" sz="2000" b="1" dirty="0" err="1" smtClean="0">
                <a:solidFill>
                  <a:srgbClr val="FF0000"/>
                </a:solidFill>
              </a:rPr>
              <a:t>Гейзел</a:t>
            </a:r>
            <a:r>
              <a:rPr lang="uk-UA" sz="2000" b="1" dirty="0" smtClean="0">
                <a:solidFill>
                  <a:srgbClr val="FF0000"/>
                </a:solidFill>
              </a:rPr>
              <a:t> і </a:t>
            </a:r>
            <a:r>
              <a:rPr lang="uk-UA" sz="2000" b="1" dirty="0" err="1" smtClean="0">
                <a:solidFill>
                  <a:srgbClr val="FF0000"/>
                </a:solidFill>
              </a:rPr>
              <a:t>Огастас</a:t>
            </a:r>
            <a:r>
              <a:rPr lang="uk-UA" sz="2000" b="1" dirty="0" smtClean="0">
                <a:solidFill>
                  <a:srgbClr val="FF0000"/>
                </a:solidFill>
              </a:rPr>
              <a:t> - звичайні молоді люди, вони бувають різкими, образливими, ревнивими, навіть злопам’ятними. Їм нема на кому зігнати весь свій біль від того, що життя виявилося занадто жорстоким до них. </a:t>
            </a:r>
          </a:p>
          <a:p>
            <a:pPr algn="just"/>
            <a:r>
              <a:rPr lang="uk-UA" sz="2000" b="1" dirty="0" smtClean="0">
                <a:solidFill>
                  <a:srgbClr val="FF0000"/>
                </a:solidFill>
              </a:rPr>
              <a:t>Винних немає. Хіба що тільки зірки? </a:t>
            </a:r>
            <a:r>
              <a:rPr lang="uk-UA" sz="2000" b="1" dirty="0">
                <a:solidFill>
                  <a:srgbClr val="FF0000"/>
                </a:solidFill>
              </a:rPr>
              <a:t>У</a:t>
            </a:r>
            <a:r>
              <a:rPr lang="uk-UA" sz="2000" b="1" dirty="0" smtClean="0">
                <a:solidFill>
                  <a:srgbClr val="FF0000"/>
                </a:solidFill>
              </a:rPr>
              <a:t> цьому полягає символіка назви твору? </a:t>
            </a:r>
            <a:endParaRPr lang="uk-UA" sz="2000" b="1" i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254" y="4958755"/>
            <a:ext cx="5715000" cy="226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05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93183" y="6310648"/>
            <a:ext cx="6508125" cy="738280"/>
          </a:xfrm>
        </p:spPr>
        <p:txBody>
          <a:bodyPr>
            <a:normAutofit fontScale="90000"/>
          </a:bodyPr>
          <a:lstStyle/>
          <a:p>
            <a:pPr>
              <a:tabLst>
                <a:tab pos="1609725" algn="l"/>
              </a:tabLst>
            </a:pPr>
            <a:r>
              <a:rPr lang="uk-UA" dirty="0" smtClean="0"/>
              <a:t>	</a:t>
            </a:r>
            <a:endParaRPr lang="uk-UA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2637" y="5147602"/>
            <a:ext cx="9144000" cy="45719"/>
          </a:xfrm>
        </p:spPr>
        <p:txBody>
          <a:bodyPr>
            <a:normAutofit fontScale="25000" lnSpcReduction="20000"/>
          </a:bodyPr>
          <a:lstStyle/>
          <a:p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643944" y="-3512234"/>
            <a:ext cx="12376597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C00000"/>
                </a:solidFill>
              </a:rPr>
              <a:t>Г</a:t>
            </a:r>
            <a:r>
              <a:rPr lang="uk-UA" sz="2800" b="1" dirty="0" smtClean="0">
                <a:solidFill>
                  <a:srgbClr val="C00000"/>
                </a:solidFill>
              </a:rPr>
              <a:t>оловні герої</a:t>
            </a:r>
          </a:p>
          <a:p>
            <a:r>
              <a:rPr lang="uk-UA" sz="2000" b="1" dirty="0" smtClean="0">
                <a:solidFill>
                  <a:srgbClr val="002060"/>
                </a:solidFill>
              </a:rPr>
              <a:t>  </a:t>
            </a:r>
            <a:r>
              <a:rPr lang="uk-UA" sz="2000" b="1" dirty="0" err="1" smtClean="0">
                <a:solidFill>
                  <a:srgbClr val="002060"/>
                </a:solidFill>
              </a:rPr>
              <a:t>Гейзел</a:t>
            </a:r>
            <a:r>
              <a:rPr lang="uk-UA" sz="2000" b="1" dirty="0" smtClean="0">
                <a:solidFill>
                  <a:srgbClr val="002060"/>
                </a:solidFill>
              </a:rPr>
              <a:t> </a:t>
            </a:r>
            <a:r>
              <a:rPr lang="uk-UA" sz="2000" b="1" dirty="0" err="1" smtClean="0">
                <a:solidFill>
                  <a:srgbClr val="002060"/>
                </a:solidFill>
              </a:rPr>
              <a:t>Ланкастер</a:t>
            </a:r>
            <a:r>
              <a:rPr lang="uk-UA" sz="2000" b="1" dirty="0" smtClean="0">
                <a:solidFill>
                  <a:srgbClr val="002060"/>
                </a:solidFill>
              </a:rPr>
              <a:t> </a:t>
            </a:r>
            <a:r>
              <a:rPr lang="uk-UA" sz="2000" dirty="0" smtClean="0"/>
              <a:t>– головна героїня. Їй 16 років, у неї рак щитоподібної залози та метастази в легенях.</a:t>
            </a:r>
          </a:p>
          <a:p>
            <a:r>
              <a:rPr lang="uk-UA" sz="2000" dirty="0" smtClean="0"/>
              <a:t>    </a:t>
            </a:r>
            <a:r>
              <a:rPr lang="uk-UA" sz="2000" b="1" dirty="0" err="1" smtClean="0">
                <a:solidFill>
                  <a:srgbClr val="00B050"/>
                </a:solidFill>
              </a:rPr>
              <a:t>Огастус</a:t>
            </a:r>
            <a:r>
              <a:rPr lang="uk-UA" sz="2000" b="1" dirty="0" smtClean="0">
                <a:solidFill>
                  <a:srgbClr val="00B050"/>
                </a:solidFill>
              </a:rPr>
              <a:t> </a:t>
            </a:r>
            <a:r>
              <a:rPr lang="uk-UA" sz="2000" b="1" dirty="0" err="1" smtClean="0">
                <a:solidFill>
                  <a:srgbClr val="00B050"/>
                </a:solidFill>
              </a:rPr>
              <a:t>Уотерс</a:t>
            </a:r>
            <a:r>
              <a:rPr lang="uk-UA" sz="2000" b="1" dirty="0" smtClean="0">
                <a:solidFill>
                  <a:srgbClr val="00B050"/>
                </a:solidFill>
              </a:rPr>
              <a:t> </a:t>
            </a:r>
            <a:r>
              <a:rPr lang="uk-UA" sz="2000" dirty="0" smtClean="0"/>
              <a:t>– головний герой. Йому 17 років, у нього виявили остеосаркому. Через хворобу він втратив ногу.</a:t>
            </a:r>
          </a:p>
          <a:p>
            <a:r>
              <a:rPr lang="uk-UA" sz="2000" dirty="0" smtClean="0"/>
              <a:t>    </a:t>
            </a:r>
            <a:r>
              <a:rPr lang="uk-UA" sz="2000" b="1" dirty="0" err="1" smtClean="0">
                <a:solidFill>
                  <a:schemeClr val="accent4">
                    <a:lumMod val="50000"/>
                  </a:schemeClr>
                </a:solidFill>
              </a:rPr>
              <a:t>Айзек</a:t>
            </a:r>
            <a:r>
              <a:rPr lang="uk-UA" sz="2000" b="1" dirty="0" smtClean="0">
                <a:solidFill>
                  <a:schemeClr val="accent4">
                    <a:lumMod val="50000"/>
                  </a:schemeClr>
                </a:solidFill>
              </a:rPr>
              <a:t> – </a:t>
            </a:r>
            <a:r>
              <a:rPr lang="uk-UA" sz="2000" dirty="0" smtClean="0"/>
              <a:t>товариш </a:t>
            </a:r>
            <a:r>
              <a:rPr lang="uk-UA" sz="2000" dirty="0" err="1" smtClean="0"/>
              <a:t>Гейзел</a:t>
            </a:r>
            <a:r>
              <a:rPr lang="uk-UA" sz="2000" dirty="0" smtClean="0"/>
              <a:t> з групи підтримки. У хлопця рак очних яблук, через що він утрачає зір.</a:t>
            </a:r>
          </a:p>
          <a:p>
            <a:r>
              <a:rPr lang="uk-UA" sz="2000" dirty="0" smtClean="0"/>
              <a:t>    </a:t>
            </a:r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</a:rPr>
              <a:t>Пітер ван </a:t>
            </a:r>
            <a:r>
              <a:rPr lang="uk-UA" sz="2000" b="1" dirty="0" err="1" smtClean="0">
                <a:solidFill>
                  <a:schemeClr val="accent6">
                    <a:lumMod val="50000"/>
                  </a:schemeClr>
                </a:solidFill>
              </a:rPr>
              <a:t>Хутена</a:t>
            </a:r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sz="2000" dirty="0" smtClean="0"/>
              <a:t>– улюблений письменник </a:t>
            </a:r>
            <a:r>
              <a:rPr lang="uk-UA" sz="2000" dirty="0" err="1" smtClean="0"/>
              <a:t>Гейзел</a:t>
            </a:r>
            <a:endParaRPr lang="uk-UA" sz="2000" dirty="0" smtClean="0"/>
          </a:p>
          <a:p>
            <a:r>
              <a:rPr lang="uk-UA" sz="2000" dirty="0" smtClean="0"/>
              <a:t>    </a:t>
            </a: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</a:rPr>
              <a:t>Батьки </a:t>
            </a:r>
            <a:r>
              <a:rPr lang="uk-UA" sz="2000" b="1" dirty="0" err="1" smtClean="0">
                <a:solidFill>
                  <a:schemeClr val="tx2">
                    <a:lumMod val="75000"/>
                  </a:schemeClr>
                </a:solidFill>
              </a:rPr>
              <a:t>Гейзел</a:t>
            </a:r>
            <a:endParaRPr lang="uk-UA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uk-UA" sz="2000" dirty="0" smtClean="0"/>
              <a:t>    </a:t>
            </a:r>
            <a:r>
              <a:rPr lang="uk-UA" sz="2000" b="1" dirty="0" smtClean="0">
                <a:solidFill>
                  <a:schemeClr val="accent4">
                    <a:lumMod val="75000"/>
                  </a:schemeClr>
                </a:solidFill>
              </a:rPr>
              <a:t>Батьки </a:t>
            </a:r>
            <a:r>
              <a:rPr lang="uk-UA" sz="2000" b="1" dirty="0" err="1" smtClean="0">
                <a:solidFill>
                  <a:schemeClr val="accent4">
                    <a:lumMod val="75000"/>
                  </a:schemeClr>
                </a:solidFill>
              </a:rPr>
              <a:t>Огастуса</a:t>
            </a:r>
            <a:endParaRPr lang="uk-UA" sz="20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uk-UA" sz="2000" dirty="0" smtClean="0"/>
              <a:t>    </a:t>
            </a:r>
            <a:r>
              <a:rPr lang="uk-UA" sz="2000" b="1" dirty="0" smtClean="0">
                <a:solidFill>
                  <a:srgbClr val="00B050"/>
                </a:solidFill>
              </a:rPr>
              <a:t>помічниця письменника Пітера ван </a:t>
            </a:r>
            <a:r>
              <a:rPr lang="uk-UA" sz="2000" b="1" dirty="0" err="1" smtClean="0">
                <a:solidFill>
                  <a:srgbClr val="00B050"/>
                </a:solidFill>
              </a:rPr>
              <a:t>Хутена</a:t>
            </a:r>
            <a:endParaRPr lang="uk-UA" sz="2000" b="1" dirty="0">
              <a:solidFill>
                <a:srgbClr val="00B05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643944" y="-585952"/>
            <a:ext cx="119988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/>
              <a:t> </a:t>
            </a:r>
            <a:endParaRPr lang="uk-UA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7224" y="337378"/>
            <a:ext cx="12067503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/>
              <a:t>Герої   роману</a:t>
            </a:r>
          </a:p>
          <a:p>
            <a:r>
              <a:rPr lang="uk-UA" sz="3200" b="1" dirty="0" err="1" smtClean="0">
                <a:solidFill>
                  <a:srgbClr val="C00000"/>
                </a:solidFill>
              </a:rPr>
              <a:t>Гейзел</a:t>
            </a:r>
            <a:r>
              <a:rPr lang="uk-UA" sz="3200" b="1" dirty="0" smtClean="0">
                <a:solidFill>
                  <a:srgbClr val="C00000"/>
                </a:solidFill>
              </a:rPr>
              <a:t> </a:t>
            </a:r>
            <a:r>
              <a:rPr lang="uk-UA" sz="3200" b="1" dirty="0" err="1" smtClean="0">
                <a:solidFill>
                  <a:srgbClr val="C00000"/>
                </a:solidFill>
              </a:rPr>
              <a:t>Ланкастер</a:t>
            </a:r>
            <a:r>
              <a:rPr lang="uk-UA" sz="3200" b="1" dirty="0" smtClean="0">
                <a:solidFill>
                  <a:srgbClr val="C00000"/>
                </a:solidFill>
              </a:rPr>
              <a:t> </a:t>
            </a:r>
            <a:r>
              <a:rPr lang="uk-UA" sz="3200" dirty="0" smtClean="0"/>
              <a:t>– </a:t>
            </a:r>
            <a:r>
              <a:rPr lang="uk-UA" sz="2400" dirty="0" smtClean="0"/>
              <a:t>головна героїня. Їй 16 років, у неї рак щитоподібної залози та метастази в легенях.</a:t>
            </a:r>
          </a:p>
          <a:p>
            <a:r>
              <a:rPr lang="uk-UA" sz="3200" b="1" dirty="0" err="1" smtClean="0">
                <a:solidFill>
                  <a:srgbClr val="7030A0"/>
                </a:solidFill>
              </a:rPr>
              <a:t>Огастус</a:t>
            </a:r>
            <a:r>
              <a:rPr lang="uk-UA" sz="3200" b="1" dirty="0" smtClean="0">
                <a:solidFill>
                  <a:srgbClr val="7030A0"/>
                </a:solidFill>
              </a:rPr>
              <a:t> </a:t>
            </a:r>
            <a:r>
              <a:rPr lang="uk-UA" sz="3200" b="1" dirty="0" err="1" smtClean="0">
                <a:solidFill>
                  <a:srgbClr val="7030A0"/>
                </a:solidFill>
              </a:rPr>
              <a:t>Уотерс</a:t>
            </a:r>
            <a:r>
              <a:rPr lang="uk-UA" sz="3200" b="1" dirty="0" smtClean="0">
                <a:solidFill>
                  <a:srgbClr val="7030A0"/>
                </a:solidFill>
              </a:rPr>
              <a:t> </a:t>
            </a:r>
            <a:r>
              <a:rPr lang="uk-UA" sz="3200" dirty="0" smtClean="0"/>
              <a:t>– </a:t>
            </a:r>
            <a:r>
              <a:rPr lang="uk-UA" sz="2400" dirty="0" smtClean="0"/>
              <a:t>головний герой. Йому 17 років, у нього виявили остеосаркому. Через хворобу він втратив ногу.</a:t>
            </a:r>
          </a:p>
          <a:p>
            <a:r>
              <a:rPr lang="uk-UA" sz="3200" b="1" dirty="0" err="1" smtClean="0">
                <a:solidFill>
                  <a:schemeClr val="accent4">
                    <a:lumMod val="50000"/>
                  </a:schemeClr>
                </a:solidFill>
              </a:rPr>
              <a:t>Айзек</a:t>
            </a:r>
            <a:r>
              <a:rPr lang="uk-UA" sz="32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uk-UA" sz="3200" dirty="0" smtClean="0"/>
              <a:t>– </a:t>
            </a:r>
            <a:r>
              <a:rPr lang="uk-UA" sz="2400" dirty="0" smtClean="0"/>
              <a:t>товариш </a:t>
            </a:r>
            <a:r>
              <a:rPr lang="uk-UA" sz="2400" dirty="0" err="1" smtClean="0"/>
              <a:t>Гейзел</a:t>
            </a:r>
            <a:r>
              <a:rPr lang="uk-UA" sz="2400" dirty="0" smtClean="0"/>
              <a:t> з групи підтримки. У хлопця рак очних яблук, через що він утрачає зір.</a:t>
            </a:r>
          </a:p>
          <a:p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Пітер ван </a:t>
            </a:r>
            <a:r>
              <a:rPr lang="uk-UA" sz="3200" b="1" dirty="0" err="1" smtClean="0">
                <a:solidFill>
                  <a:schemeClr val="accent6">
                    <a:lumMod val="75000"/>
                  </a:schemeClr>
                </a:solidFill>
              </a:rPr>
              <a:t>Хутена</a:t>
            </a:r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uk-UA" sz="3200" dirty="0" smtClean="0"/>
              <a:t>– </a:t>
            </a:r>
            <a:r>
              <a:rPr lang="uk-UA" sz="2400" dirty="0" smtClean="0"/>
              <a:t>улюблений письменник </a:t>
            </a:r>
            <a:r>
              <a:rPr lang="uk-UA" sz="2400" dirty="0" err="1" smtClean="0"/>
              <a:t>Гейзел</a:t>
            </a:r>
            <a:endParaRPr lang="uk-UA" sz="2400" dirty="0" smtClean="0"/>
          </a:p>
          <a:p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Батьки </a:t>
            </a:r>
            <a:r>
              <a:rPr lang="uk-UA" sz="3200" b="1" dirty="0" err="1" smtClean="0">
                <a:solidFill>
                  <a:schemeClr val="accent2">
                    <a:lumMod val="75000"/>
                  </a:schemeClr>
                </a:solidFill>
              </a:rPr>
              <a:t>Гейзел</a:t>
            </a:r>
            <a:endParaRPr lang="uk-UA" sz="32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</a:rPr>
              <a:t>Батьки </a:t>
            </a:r>
            <a:r>
              <a:rPr lang="uk-UA" sz="3200" b="1" dirty="0" err="1" smtClean="0">
                <a:solidFill>
                  <a:schemeClr val="accent6">
                    <a:lumMod val="50000"/>
                  </a:schemeClr>
                </a:solidFill>
              </a:rPr>
              <a:t>Огастуса</a:t>
            </a:r>
            <a:endParaRPr lang="uk-UA" sz="3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uk-UA" sz="3200" dirty="0" smtClean="0"/>
              <a:t>помічниця письменника Пітера ван </a:t>
            </a:r>
            <a:r>
              <a:rPr lang="uk-UA" sz="3200" dirty="0" err="1" smtClean="0"/>
              <a:t>Хутена</a:t>
            </a:r>
            <a:r>
              <a:rPr lang="uk-UA" sz="3200" dirty="0" smtClean="0"/>
              <a:t>.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374695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231820"/>
            <a:ext cx="11462197" cy="4018209"/>
          </a:xfrm>
        </p:spPr>
        <p:txBody>
          <a:bodyPr>
            <a:normAutofit fontScale="90000"/>
          </a:bodyPr>
          <a:lstStyle/>
          <a:p>
            <a:pPr algn="l"/>
            <a:r>
              <a:rPr lang="ru-RU" sz="2200" b="1" dirty="0" smtClean="0">
                <a:solidFill>
                  <a:srgbClr val="002060"/>
                </a:solidFill>
              </a:rPr>
              <a:t>Огюсту </a:t>
            </a:r>
            <a:r>
              <a:rPr lang="ru-RU" sz="2200" b="1" dirty="0" err="1" smtClean="0">
                <a:solidFill>
                  <a:srgbClr val="002060"/>
                </a:solidFill>
              </a:rPr>
              <a:t>Уотерс</a:t>
            </a: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dirty="0" smtClean="0"/>
              <a:t>– </a:t>
            </a:r>
            <a:r>
              <a:rPr lang="ru-RU" sz="2200" b="1" dirty="0" err="1" smtClean="0"/>
              <a:t>красивий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трохи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схильний</a:t>
            </a:r>
            <a:r>
              <a:rPr lang="ru-RU" sz="2200" b="1" dirty="0" smtClean="0"/>
              <a:t> до «показухи», </a:t>
            </a:r>
            <a:r>
              <a:rPr lang="ru-RU" sz="2200" b="1" dirty="0" err="1" smtClean="0"/>
              <a:t>харизматичний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хлопець</a:t>
            </a:r>
            <a:r>
              <a:rPr lang="ru-RU" sz="2200" b="1" dirty="0" smtClean="0"/>
              <a:t>. До </a:t>
            </a:r>
            <a:r>
              <a:rPr lang="ru-RU" sz="2200" b="1" dirty="0" err="1" smtClean="0"/>
              <a:t>хвороби</a:t>
            </a:r>
            <a:r>
              <a:rPr lang="ru-RU" sz="2200" b="1" dirty="0" smtClean="0"/>
              <a:t> Гас </a:t>
            </a:r>
            <a:r>
              <a:rPr lang="ru-RU" sz="2200" b="1" dirty="0" err="1" smtClean="0"/>
              <a:t>вів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активний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спосіб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життя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займаючись</a:t>
            </a:r>
            <a:r>
              <a:rPr lang="ru-RU" sz="2200" b="1" dirty="0" smtClean="0"/>
              <a:t> спортом. У </a:t>
            </a:r>
            <a:r>
              <a:rPr lang="ru-RU" sz="2200" b="1" dirty="0" err="1" smtClean="0"/>
              <a:t>нього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була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дівчина</a:t>
            </a:r>
            <a:r>
              <a:rPr lang="ru-RU" sz="2200" b="1" dirty="0" smtClean="0"/>
              <a:t>, яку </a:t>
            </a:r>
            <a:r>
              <a:rPr lang="ru-RU" sz="2200" b="1" dirty="0" err="1" smtClean="0"/>
              <a:t>він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втратив</a:t>
            </a:r>
            <a:r>
              <a:rPr lang="ru-RU" sz="2200" b="1" dirty="0" smtClean="0"/>
              <a:t> через ту ж </a:t>
            </a:r>
            <a:r>
              <a:rPr lang="ru-RU" sz="2200" b="1" dirty="0" err="1" smtClean="0"/>
              <a:t>хвороби</a:t>
            </a:r>
            <a:r>
              <a:rPr lang="ru-RU" sz="2200" b="1" dirty="0" smtClean="0"/>
              <a:t>, через яку </a:t>
            </a:r>
            <a:r>
              <a:rPr lang="ru-RU" sz="2200" b="1" dirty="0" err="1" smtClean="0"/>
              <a:t>тепер</a:t>
            </a:r>
            <a:r>
              <a:rPr lang="ru-RU" sz="2200" b="1" dirty="0" smtClean="0"/>
              <a:t> помирав сам.</a:t>
            </a:r>
            <a:br>
              <a:rPr lang="ru-RU" sz="2200" b="1" dirty="0" smtClean="0"/>
            </a:br>
            <a:r>
              <a:rPr lang="ru-RU" sz="2200" b="1" dirty="0" smtClean="0"/>
              <a:t>Герой </a:t>
            </a:r>
            <a:r>
              <a:rPr lang="ru-RU" sz="2200" b="1" dirty="0" err="1" smtClean="0"/>
              <a:t>має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дивну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звичку</a:t>
            </a:r>
            <a:r>
              <a:rPr lang="ru-RU" sz="2200" b="1" dirty="0" smtClean="0"/>
              <a:t>: </a:t>
            </a:r>
            <a:r>
              <a:rPr lang="ru-RU" sz="2200" b="1" dirty="0" err="1" smtClean="0"/>
              <a:t>бере</a:t>
            </a:r>
            <a:r>
              <a:rPr lang="ru-RU" sz="2200" b="1" dirty="0" smtClean="0"/>
              <a:t> в рот сигарету, але не палить, </a:t>
            </a:r>
            <a:r>
              <a:rPr lang="ru-RU" sz="2200" b="1" dirty="0" err="1" smtClean="0"/>
              <a:t>адже</a:t>
            </a:r>
            <a:r>
              <a:rPr lang="ru-RU" sz="2200" b="1" dirty="0" smtClean="0"/>
              <a:t> «</a:t>
            </a:r>
            <a:r>
              <a:rPr lang="ru-RU" sz="2200" b="1" dirty="0" err="1" smtClean="0"/>
              <a:t>це</a:t>
            </a:r>
            <a:r>
              <a:rPr lang="ru-RU" sz="2200" b="1" dirty="0" smtClean="0"/>
              <a:t> ж метафора, </a:t>
            </a:r>
            <a:r>
              <a:rPr lang="ru-RU" sz="2200" b="1" dirty="0" err="1" smtClean="0"/>
              <a:t>розумієш</a:t>
            </a:r>
            <a:r>
              <a:rPr lang="ru-RU" sz="2200" b="1" dirty="0" smtClean="0"/>
              <a:t>: “</a:t>
            </a:r>
            <a:r>
              <a:rPr lang="ru-RU" sz="2200" b="1" dirty="0" err="1" smtClean="0"/>
              <a:t>ти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стискаєш</a:t>
            </a:r>
            <a:r>
              <a:rPr lang="ru-RU" sz="2200" b="1" dirty="0" smtClean="0"/>
              <a:t> зубами те, </a:t>
            </a:r>
            <a:r>
              <a:rPr lang="ru-RU" sz="2200" b="1" dirty="0" err="1" smtClean="0"/>
              <a:t>що</a:t>
            </a:r>
            <a:r>
              <a:rPr lang="ru-RU" sz="2200" b="1" dirty="0" smtClean="0"/>
              <a:t> тебе </a:t>
            </a:r>
            <a:r>
              <a:rPr lang="ru-RU" sz="2200" b="1" dirty="0" err="1" smtClean="0"/>
              <a:t>вбиває</a:t>
            </a:r>
            <a:r>
              <a:rPr lang="ru-RU" sz="2200" b="1" dirty="0" smtClean="0"/>
              <a:t>, але не </a:t>
            </a:r>
            <a:r>
              <a:rPr lang="ru-RU" sz="2200" b="1" dirty="0" err="1" smtClean="0"/>
              <a:t>даєш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їй</a:t>
            </a:r>
            <a:r>
              <a:rPr lang="ru-RU" sz="2200" b="1" dirty="0" smtClean="0"/>
              <a:t> силу </a:t>
            </a:r>
            <a:r>
              <a:rPr lang="ru-RU" sz="2200" b="1" dirty="0" err="1" smtClean="0"/>
              <a:t>вбити</a:t>
            </a:r>
            <a:r>
              <a:rPr lang="ru-RU" sz="2200" b="1" dirty="0" smtClean="0"/>
              <a:t> тебе”.</a:t>
            </a:r>
            <a:br>
              <a:rPr lang="ru-RU" sz="2200" b="1" dirty="0" smtClean="0"/>
            </a:br>
            <a:r>
              <a:rPr lang="ru-RU" sz="2200" b="1" dirty="0" smtClean="0"/>
              <a:t>Для </a:t>
            </a:r>
            <a:r>
              <a:rPr lang="ru-RU" sz="2200" b="1" dirty="0" err="1" smtClean="0"/>
              <a:t>Уотерса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цей</a:t>
            </a:r>
            <a:r>
              <a:rPr lang="ru-RU" sz="2200" b="1" dirty="0" smtClean="0"/>
              <a:t> ритуал </a:t>
            </a:r>
            <a:r>
              <a:rPr lang="ru-RU" sz="2200" b="1" dirty="0" err="1" smtClean="0"/>
              <a:t>сповнений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сенсу</a:t>
            </a:r>
            <a:r>
              <a:rPr lang="ru-RU" sz="2200" b="1" dirty="0" smtClean="0"/>
              <a:t>. Коли сигарета </a:t>
            </a:r>
            <a:r>
              <a:rPr lang="ru-RU" sz="2200" b="1" dirty="0" err="1" smtClean="0"/>
              <a:t>опиняється</a:t>
            </a:r>
            <a:r>
              <a:rPr lang="ru-RU" sz="2200" b="1" dirty="0" smtClean="0"/>
              <a:t> в </a:t>
            </a:r>
            <a:r>
              <a:rPr lang="ru-RU" sz="2200" b="1" dirty="0" err="1" smtClean="0"/>
              <a:t>роті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він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немов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стає</a:t>
            </a:r>
            <a:r>
              <a:rPr lang="ru-RU" sz="2200" b="1" dirty="0" smtClean="0"/>
              <a:t> на </a:t>
            </a:r>
            <a:r>
              <a:rPr lang="ru-RU" sz="2200" b="1" dirty="0" err="1" smtClean="0"/>
              <a:t>крок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ближче</a:t>
            </a:r>
            <a:r>
              <a:rPr lang="ru-RU" sz="2200" b="1" dirty="0" smtClean="0"/>
              <a:t> до </a:t>
            </a:r>
            <a:r>
              <a:rPr lang="ru-RU" sz="2200" b="1" dirty="0" err="1" smtClean="0"/>
              <a:t>смерті</a:t>
            </a:r>
            <a:r>
              <a:rPr lang="ru-RU" sz="2200" b="1" dirty="0" smtClean="0"/>
              <a:t>. </a:t>
            </a:r>
            <a:r>
              <a:rPr lang="ru-RU" sz="2200" b="1" dirty="0" err="1" smtClean="0"/>
              <a:t>Однак</a:t>
            </a:r>
            <a:r>
              <a:rPr lang="ru-RU" sz="2200" b="1" dirty="0" smtClean="0"/>
              <a:t>, не закуривши, Гас не </a:t>
            </a:r>
            <a:r>
              <a:rPr lang="ru-RU" sz="2200" b="1" dirty="0" err="1" smtClean="0"/>
              <a:t>дає</a:t>
            </a:r>
            <a:r>
              <a:rPr lang="ru-RU" sz="2200" b="1" dirty="0" smtClean="0"/>
              <a:t> «</a:t>
            </a:r>
            <a:r>
              <a:rPr lang="ru-RU" sz="2200" b="1" dirty="0" err="1" smtClean="0"/>
              <a:t>вбивці</a:t>
            </a:r>
            <a:r>
              <a:rPr lang="ru-RU" sz="2200" b="1" dirty="0" smtClean="0"/>
              <a:t>» </a:t>
            </a:r>
            <a:r>
              <a:rPr lang="ru-RU" sz="2200" b="1" dirty="0" err="1" smtClean="0"/>
              <a:t>закінчити</a:t>
            </a:r>
            <a:r>
              <a:rPr lang="ru-RU" sz="2200" b="1" dirty="0" smtClean="0"/>
              <a:t> свою </a:t>
            </a:r>
            <a:r>
              <a:rPr lang="ru-RU" sz="2200" b="1" dirty="0" err="1" smtClean="0"/>
              <a:t>дію</a:t>
            </a:r>
            <a:r>
              <a:rPr lang="ru-RU" sz="2200" b="1" dirty="0" smtClean="0"/>
              <a:t>. Для </a:t>
            </a:r>
            <a:r>
              <a:rPr lang="ru-RU" sz="2200" b="1" dirty="0" err="1" smtClean="0"/>
              <a:t>Уотерса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це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перемога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життя</a:t>
            </a:r>
            <a:r>
              <a:rPr lang="ru-RU" sz="2200" b="1" dirty="0" smtClean="0"/>
              <a:t> над </a:t>
            </a:r>
            <a:r>
              <a:rPr lang="ru-RU" sz="2200" b="1" dirty="0" err="1" smtClean="0"/>
              <a:t>смертю</a:t>
            </a:r>
            <a:r>
              <a:rPr lang="ru-RU" sz="2200" b="1" dirty="0" smtClean="0"/>
              <a:t>. У </a:t>
            </a:r>
            <a:r>
              <a:rPr lang="ru-RU" sz="2200" b="1" dirty="0" err="1" smtClean="0"/>
              <a:t>Гаса</a:t>
            </a:r>
            <a:r>
              <a:rPr lang="ru-RU" sz="2200" b="1" dirty="0" smtClean="0"/>
              <a:t> є </a:t>
            </a:r>
            <a:r>
              <a:rPr lang="ru-RU" sz="2200" b="1" dirty="0" err="1" smtClean="0"/>
              <a:t>фобія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якою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він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ділиться</a:t>
            </a:r>
            <a:r>
              <a:rPr lang="ru-RU" sz="2200" b="1" dirty="0" smtClean="0"/>
              <a:t> з </a:t>
            </a:r>
            <a:r>
              <a:rPr lang="ru-RU" sz="2200" b="1" dirty="0" err="1" smtClean="0"/>
              <a:t>учасниками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групи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підтримки</a:t>
            </a:r>
            <a:r>
              <a:rPr lang="ru-RU" sz="2200" b="1" dirty="0" smtClean="0"/>
              <a:t>. Юнак </a:t>
            </a:r>
            <a:r>
              <a:rPr lang="ru-RU" sz="2200" b="1" dirty="0" err="1" smtClean="0"/>
              <a:t>боїться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забуття</a:t>
            </a:r>
            <a:r>
              <a:rPr lang="ru-RU" sz="2200" b="1" dirty="0" smtClean="0"/>
              <a:t>. </a:t>
            </a:r>
            <a:r>
              <a:rPr lang="ru-RU" sz="2200" b="1" dirty="0" err="1" smtClean="0"/>
              <a:t>Справжня</a:t>
            </a:r>
            <a:r>
              <a:rPr lang="ru-RU" sz="2200" b="1" dirty="0" smtClean="0"/>
              <a:t> смерть для </a:t>
            </a:r>
            <a:r>
              <a:rPr lang="ru-RU" sz="2200" b="1" dirty="0" err="1" smtClean="0"/>
              <a:t>нього</a:t>
            </a:r>
            <a:r>
              <a:rPr lang="ru-RU" sz="2200" b="1" dirty="0" smtClean="0"/>
              <a:t> – </a:t>
            </a:r>
            <a:r>
              <a:rPr lang="ru-RU" sz="2200" b="1" dirty="0" err="1" smtClean="0"/>
              <a:t>це</a:t>
            </a:r>
            <a:r>
              <a:rPr lang="ru-RU" sz="2200" b="1" dirty="0" smtClean="0"/>
              <a:t> бути забутим. Думка про те, </a:t>
            </a:r>
            <a:r>
              <a:rPr lang="ru-RU" sz="2200" b="1" dirty="0" err="1" smtClean="0"/>
              <a:t>що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після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його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смерті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байдужий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світ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продовжить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своє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існування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призводить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його</a:t>
            </a:r>
            <a:r>
              <a:rPr lang="ru-RU" sz="2200" b="1" dirty="0" smtClean="0"/>
              <a:t> в </a:t>
            </a:r>
            <a:r>
              <a:rPr lang="ru-RU" sz="2200" b="1" dirty="0" err="1" smtClean="0"/>
              <a:t>жах</a:t>
            </a:r>
            <a:r>
              <a:rPr lang="ru-RU" sz="2200" b="1" dirty="0" smtClean="0"/>
              <a:t>. Люди </a:t>
            </a:r>
            <a:r>
              <a:rPr lang="ru-RU" sz="2200" b="1" dirty="0" err="1" smtClean="0"/>
              <a:t>швидко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забудуть</a:t>
            </a:r>
            <a:r>
              <a:rPr lang="ru-RU" sz="2200" b="1" dirty="0" smtClean="0"/>
              <a:t> той факт, </a:t>
            </a:r>
            <a:r>
              <a:rPr lang="ru-RU" sz="2200" b="1" dirty="0" err="1" smtClean="0"/>
              <a:t>що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зовсім</a:t>
            </a:r>
            <a:r>
              <a:rPr lang="ru-RU" sz="2200" b="1" dirty="0" smtClean="0"/>
              <a:t> недавно </a:t>
            </a:r>
            <a:r>
              <a:rPr lang="ru-RU" sz="2200" b="1" dirty="0" err="1" smtClean="0"/>
              <a:t>поруч</a:t>
            </a:r>
            <a:r>
              <a:rPr lang="ru-RU" sz="2200" b="1" dirty="0" smtClean="0"/>
              <a:t> з ними жив </a:t>
            </a:r>
            <a:r>
              <a:rPr lang="ru-RU" sz="2200" b="1" dirty="0" err="1" smtClean="0"/>
              <a:t>молодий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хлопець</a:t>
            </a:r>
            <a:r>
              <a:rPr lang="ru-RU" sz="2200" b="1" dirty="0" smtClean="0"/>
              <a:t> на </a:t>
            </a:r>
            <a:r>
              <a:rPr lang="ru-RU" sz="2200" b="1" dirty="0" err="1" smtClean="0"/>
              <a:t>ім’я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Огастус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Уотерс</a:t>
            </a:r>
            <a:r>
              <a:rPr lang="ru-RU" sz="2200" b="1" dirty="0" smtClean="0"/>
              <a:t>.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uk-UA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1273" y="4338939"/>
            <a:ext cx="9144000" cy="1655762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272" y="3116687"/>
            <a:ext cx="8598795" cy="315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10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28789"/>
            <a:ext cx="12192000" cy="3381174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122" y="3509731"/>
            <a:ext cx="7819756" cy="3000535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695459" y="3509731"/>
            <a:ext cx="455053" cy="3238559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28789"/>
            <a:ext cx="12192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 smtClean="0"/>
              <a:t>Дівчина  </a:t>
            </a:r>
            <a:r>
              <a:rPr lang="uk-UA" sz="2000" b="1" dirty="0" err="1" smtClean="0">
                <a:solidFill>
                  <a:srgbClr val="C00000"/>
                </a:solidFill>
              </a:rPr>
              <a:t>Гейзел</a:t>
            </a:r>
            <a:r>
              <a:rPr lang="uk-UA" sz="2000" b="1" dirty="0" smtClean="0">
                <a:solidFill>
                  <a:srgbClr val="C00000"/>
                </a:solidFill>
              </a:rPr>
              <a:t> </a:t>
            </a:r>
            <a:r>
              <a:rPr lang="uk-UA" sz="2000" b="1" dirty="0" err="1" smtClean="0">
                <a:solidFill>
                  <a:srgbClr val="C00000"/>
                </a:solidFill>
              </a:rPr>
              <a:t>Ланкастер</a:t>
            </a:r>
            <a:r>
              <a:rPr lang="uk-UA" sz="2000" b="1" dirty="0" smtClean="0">
                <a:solidFill>
                  <a:srgbClr val="C00000"/>
                </a:solidFill>
              </a:rPr>
              <a:t> </a:t>
            </a:r>
            <a:r>
              <a:rPr lang="uk-UA" sz="2000" b="1" dirty="0" smtClean="0"/>
              <a:t>– флегматична, розважлива, романтична. Вона розумна, саркастична і талановита захворіла на рак у 13 років. Відтоді біль і страждання не покидають її ні на один день. Батьки головної героїні витратили всі сімейні заощадження на лікування дочки. Однак продовження життя на лічені місяці – це єдине, чого вдалося домогтися лікарям. </a:t>
            </a:r>
            <a:r>
              <a:rPr lang="uk-UA" sz="2000" b="1" dirty="0" err="1" smtClean="0"/>
              <a:t>Хейзел</a:t>
            </a:r>
            <a:r>
              <a:rPr lang="uk-UA" sz="2000" b="1" dirty="0" smtClean="0"/>
              <a:t> встигла звикнути зі своїм швидким відходом. Але думка про те, що батьки не зможуть перенести її смерті, змушує її по-справжньому страждати. Дівчина зажадала </a:t>
            </a:r>
            <a:r>
              <a:rPr lang="uk-UA" sz="2000" b="1" dirty="0" err="1" smtClean="0"/>
              <a:t>поклястися</a:t>
            </a:r>
            <a:r>
              <a:rPr lang="uk-UA" sz="2000" b="1" dirty="0" smtClean="0"/>
              <a:t> в тому, що вони ніколи не розлучаться. Під час відвертої розмови мати </a:t>
            </a:r>
            <a:r>
              <a:rPr lang="uk-UA" sz="2000" b="1" dirty="0" err="1" smtClean="0"/>
              <a:t>Хейзел</a:t>
            </a:r>
            <a:r>
              <a:rPr lang="uk-UA" sz="2000" b="1" dirty="0" smtClean="0"/>
              <a:t> зізналася в тому, що давно вже вчиться на соціального працівника, щоб чимось зайняти себе після смерті </a:t>
            </a:r>
            <a:r>
              <a:rPr lang="uk-UA" sz="2000" b="1" dirty="0" err="1" smtClean="0"/>
              <a:t>дочки.Вона</a:t>
            </a:r>
            <a:r>
              <a:rPr lang="uk-UA" sz="2000" b="1" dirty="0" smtClean="0"/>
              <a:t>  змирилась із власною долею вважає себе «бомбою сповільненої дії», часто звертається до теми смерті.</a:t>
            </a:r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val="534853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" y="26894"/>
            <a:ext cx="1239693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flipH="1">
            <a:off x="9888071" y="613279"/>
            <a:ext cx="264458" cy="682580"/>
          </a:xfrm>
        </p:spPr>
        <p:txBody>
          <a:bodyPr>
            <a:normAutofit fontScale="90000"/>
          </a:bodyPr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5977608" y="6991643"/>
            <a:ext cx="3572033" cy="2928918"/>
          </a:xfrm>
        </p:spPr>
        <p:txBody>
          <a:bodyPr/>
          <a:lstStyle/>
          <a:p>
            <a:endParaRPr lang="uk-UA" u="sng" dirty="0"/>
          </a:p>
        </p:txBody>
      </p:sp>
    </p:spTree>
    <p:extLst>
      <p:ext uri="{BB962C8B-B14F-4D97-AF65-F5344CB8AC3E}">
        <p14:creationId xmlns:p14="http://schemas.microsoft.com/office/powerpoint/2010/main" val="264367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38" y="790445"/>
            <a:ext cx="3850776" cy="60675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flipH="1">
            <a:off x="12151212" y="-86130"/>
            <a:ext cx="45719" cy="86130"/>
          </a:xfrm>
        </p:spPr>
        <p:txBody>
          <a:bodyPr>
            <a:normAutofit fontScale="90000"/>
          </a:bodyPr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838" y="281726"/>
            <a:ext cx="11895783" cy="281726"/>
          </a:xfrm>
        </p:spPr>
        <p:txBody>
          <a:bodyPr>
            <a:noAutofit/>
          </a:bodyPr>
          <a:lstStyle/>
          <a:p>
            <a:r>
              <a:rPr lang="uk-UA" sz="3200" dirty="0" smtClean="0"/>
              <a:t>Кадри  з  фільму «Провина   зірок»</a:t>
            </a:r>
            <a:endParaRPr lang="uk-UA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897" y="790445"/>
            <a:ext cx="3887278" cy="60675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2327" y="790444"/>
            <a:ext cx="4159876" cy="606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0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03032"/>
            <a:ext cx="12192000" cy="2137892"/>
          </a:xfrm>
        </p:spPr>
        <p:txBody>
          <a:bodyPr>
            <a:normAutofit fontScale="90000"/>
          </a:bodyPr>
          <a:lstStyle/>
          <a:p>
            <a:r>
              <a:rPr lang="ru-RU" sz="3600" b="1" dirty="0" err="1" smtClean="0">
                <a:solidFill>
                  <a:srgbClr val="00B0F0"/>
                </a:solidFill>
              </a:rPr>
              <a:t>Любити</a:t>
            </a:r>
            <a:r>
              <a:rPr lang="ru-RU" sz="3600" b="1" dirty="0" smtClean="0">
                <a:solidFill>
                  <a:srgbClr val="00B0F0"/>
                </a:solidFill>
              </a:rPr>
              <a:t> – </a:t>
            </a:r>
            <a:r>
              <a:rPr lang="ru-RU" sz="3600" b="1" dirty="0" err="1" smtClean="0">
                <a:solidFill>
                  <a:srgbClr val="00B0F0"/>
                </a:solidFill>
              </a:rPr>
              <a:t>це</a:t>
            </a:r>
            <a:r>
              <a:rPr lang="ru-RU" sz="3600" b="1" dirty="0" smtClean="0">
                <a:solidFill>
                  <a:srgbClr val="00B0F0"/>
                </a:solidFill>
              </a:rPr>
              <a:t> не </a:t>
            </a:r>
            <a:r>
              <a:rPr lang="ru-RU" sz="3600" b="1" dirty="0" err="1" smtClean="0">
                <a:solidFill>
                  <a:srgbClr val="00B0F0"/>
                </a:solidFill>
              </a:rPr>
              <a:t>означає</a:t>
            </a:r>
            <a:r>
              <a:rPr lang="ru-RU" sz="3600" b="1" dirty="0" smtClean="0">
                <a:solidFill>
                  <a:srgbClr val="00B0F0"/>
                </a:solidFill>
              </a:rPr>
              <a:t> </a:t>
            </a:r>
            <a:r>
              <a:rPr lang="ru-RU" sz="3600" b="1" dirty="0" err="1" smtClean="0">
                <a:solidFill>
                  <a:srgbClr val="00B0F0"/>
                </a:solidFill>
              </a:rPr>
              <a:t>дивитися</a:t>
            </a:r>
            <a:r>
              <a:rPr lang="ru-RU" sz="3600" b="1" dirty="0" smtClean="0">
                <a:solidFill>
                  <a:srgbClr val="00B0F0"/>
                </a:solidFill>
              </a:rPr>
              <a:t> один на одного, </a:t>
            </a:r>
            <a:r>
              <a:rPr lang="ru-RU" sz="3600" b="1" dirty="0" err="1" smtClean="0">
                <a:solidFill>
                  <a:srgbClr val="00B0F0"/>
                </a:solidFill>
              </a:rPr>
              <a:t>любити</a:t>
            </a:r>
            <a:r>
              <a:rPr lang="ru-RU" sz="3600" b="1" dirty="0" smtClean="0">
                <a:solidFill>
                  <a:srgbClr val="00B0F0"/>
                </a:solidFill>
              </a:rPr>
              <a:t> — </a:t>
            </a:r>
            <a:r>
              <a:rPr lang="ru-RU" sz="3600" b="1" dirty="0" err="1" smtClean="0">
                <a:solidFill>
                  <a:srgbClr val="00B0F0"/>
                </a:solidFill>
              </a:rPr>
              <a:t>це</a:t>
            </a:r>
            <a:r>
              <a:rPr lang="ru-RU" sz="3600" b="1" dirty="0" smtClean="0">
                <a:solidFill>
                  <a:srgbClr val="00B0F0"/>
                </a:solidFill>
              </a:rPr>
              <a:t> </a:t>
            </a:r>
            <a:r>
              <a:rPr lang="ru-RU" sz="3600" b="1" dirty="0" err="1" smtClean="0">
                <a:solidFill>
                  <a:srgbClr val="00B0F0"/>
                </a:solidFill>
              </a:rPr>
              <a:t>означає</a:t>
            </a:r>
            <a:r>
              <a:rPr lang="ru-RU" sz="3600" b="1" dirty="0" smtClean="0">
                <a:solidFill>
                  <a:srgbClr val="00B0F0"/>
                </a:solidFill>
              </a:rPr>
              <a:t> разом </a:t>
            </a:r>
            <a:r>
              <a:rPr lang="ru-RU" sz="3600" b="1" dirty="0" err="1" smtClean="0">
                <a:solidFill>
                  <a:srgbClr val="00B0F0"/>
                </a:solidFill>
              </a:rPr>
              <a:t>дивитися</a:t>
            </a:r>
            <a:r>
              <a:rPr lang="ru-RU" sz="3600" b="1" dirty="0" smtClean="0">
                <a:solidFill>
                  <a:srgbClr val="00B0F0"/>
                </a:solidFill>
              </a:rPr>
              <a:t> в одному </a:t>
            </a:r>
            <a:r>
              <a:rPr lang="ru-RU" sz="3600" b="1" dirty="0" err="1" smtClean="0">
                <a:solidFill>
                  <a:srgbClr val="00B0F0"/>
                </a:solidFill>
              </a:rPr>
              <a:t>напрямку</a:t>
            </a:r>
            <a:r>
              <a:rPr lang="ru-RU" sz="3600" b="1" dirty="0" smtClean="0">
                <a:solidFill>
                  <a:srgbClr val="00B0F0"/>
                </a:solidFill>
              </a:rPr>
              <a:t>. </a:t>
            </a:r>
            <a:br>
              <a:rPr lang="ru-RU" sz="3600" b="1" dirty="0" smtClean="0">
                <a:solidFill>
                  <a:srgbClr val="00B0F0"/>
                </a:solidFill>
              </a:rPr>
            </a:br>
            <a:r>
              <a:rPr lang="ru-RU" sz="3600" b="1" dirty="0"/>
              <a:t> </a:t>
            </a:r>
            <a:r>
              <a:rPr lang="ru-RU" sz="3600" b="1" dirty="0" smtClean="0"/>
              <a:t>                                        Антуан де </a:t>
            </a:r>
            <a:r>
              <a:rPr lang="ru-RU" sz="3600" b="1" dirty="0" err="1" smtClean="0"/>
              <a:t>Сент-Екзюпері</a:t>
            </a:r>
            <a:r>
              <a:rPr lang="ru-RU" sz="3600" b="1" dirty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212080"/>
            <a:ext cx="9144000" cy="45719"/>
          </a:xfrm>
        </p:spPr>
        <p:txBody>
          <a:bodyPr>
            <a:normAutofit fontScale="25000" lnSpcReduction="20000"/>
          </a:bodyPr>
          <a:lstStyle/>
          <a:p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36" y="1968535"/>
            <a:ext cx="3597633" cy="32416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414" y="2016189"/>
            <a:ext cx="3394471" cy="32416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7588" y="2023273"/>
            <a:ext cx="3696710" cy="324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5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394</Words>
  <Application>Microsoft Office PowerPoint</Application>
  <PresentationFormat>Широкоэкранный</PresentationFormat>
  <Paragraphs>28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Arial Black</vt:lpstr>
      <vt:lpstr>Calibri</vt:lpstr>
      <vt:lpstr>Calibri Light</vt:lpstr>
      <vt:lpstr>Тема Office</vt:lpstr>
      <vt:lpstr>Позакласне  читання  Джон  Грін « Провина   зірок»</vt:lpstr>
      <vt:lpstr>                                                         Джон Ґрін «Провина зірок» Автор – Джон Майкл Ґрін                                             Рік написання – 2012 Жанр – роман                                      Тема – трагічна історія кохання хворих на рак підлітків. Ідея – не важливо, скільки часу ти проживеш на цій землі, важливо, як ти проживеш своє життя і з ким.                                  Художні особливості твору: широке використання метафор, іронічність оповіді традиційна композиція, відкритий фінал. </vt:lpstr>
      <vt:lpstr>Проблематика   роману</vt:lpstr>
      <vt:lpstr> </vt:lpstr>
      <vt:lpstr>Огюсту Уотерс – красивий, трохи схильний до «показухи», харизматичний хлопець. До хвороби Гас вів активний спосіб життя, займаючись спортом. У нього була дівчина, яку він втратив через ту ж хвороби, через яку тепер помирав сам. Герой має дивну звичку: бере в рот сигарету, але не палить, адже «це ж метафора, розумієш: “ти стискаєш зубами те, що тебе вбиває, але не даєш їй силу вбити тебе”. Для Уотерса цей ритуал сповнений сенсу. Коли сигарета опиняється в роті, він немов стає на крок ближче до смерті. Однак, не закуривши, Гас не дає «вбивці» закінчити свою дію. Для Уотерса це перемога життя над смертю. У Гаса є фобія, якою він ділиться з учасниками групи підтримки. Юнак боїться забуття. Справжня смерть для нього – це бути забутим. Думка про те, що після його смерті байдужий світ продовжить своє існування, призводить його в жах. Люди швидко забудуть той факт, що зовсім недавно поруч з ними жив молодий хлопець на ім’я Огастус Уотерс. </vt:lpstr>
      <vt:lpstr>Презентация PowerPoint</vt:lpstr>
      <vt:lpstr>Презентация PowerPoint</vt:lpstr>
      <vt:lpstr>Презентация PowerPoint</vt:lpstr>
      <vt:lpstr>Любити – це не означає дивитися один на одного, любити — це означає разом дивитися в одному напрямку.                                           Антуан де Сент-Екзюпері.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Люда</dc:creator>
  <cp:lastModifiedBy>Люда</cp:lastModifiedBy>
  <cp:revision>16</cp:revision>
  <dcterms:created xsi:type="dcterms:W3CDTF">2023-01-16T19:07:32Z</dcterms:created>
  <dcterms:modified xsi:type="dcterms:W3CDTF">2023-02-13T14:03:00Z</dcterms:modified>
</cp:coreProperties>
</file>