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7" r:id="rId3"/>
    <p:sldId id="266" r:id="rId4"/>
    <p:sldId id="268" r:id="rId5"/>
    <p:sldId id="270" r:id="rId6"/>
    <p:sldId id="272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5C8F-1772-4026-A789-959D41497A3E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BFA54-47E1-4406-8EDD-5C24F05DD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12D7A-08C3-47F3-998A-F6C1FCD1ADF6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150F6-E450-4549-B131-E5B531C71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0CCBF-82B4-4D6A-8CAA-F44A326DA7C7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C04DD-8E5A-41FE-A5F9-314FEF4F85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D057C-E4D9-4429-B952-6A08018081FB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C5ADE-40D0-4698-BB6E-1AB3451A73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7C219-BE33-479D-80A4-E6EFAD4EA06F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033FB-3B64-4238-A644-8D047D2E6A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0B5DD-A4C5-428F-A559-52A3D737EC65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8A08B-6866-46F2-9D48-BDCA74D61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17C8F-53B1-4B0C-89B7-4EE17E1AA5BD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2D931-1DAE-4AAF-85FB-D6A6C5D63C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3242-D992-41FF-817A-89129BEB978B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E7A7-B6AA-474C-B9DC-07E893855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14441-327A-46AB-B802-36E0B363A818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5E327-481C-4A4E-A2D3-80BA87324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772FF-BA68-4B40-9586-3389E4B75AE7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73142-514C-47D2-A641-0DD7CA88E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3202-AAA3-4E5B-A3FF-98066D09B5F3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7F323-FCD7-4919-AB1C-3B0E6EBC3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BABE67-52EA-4CC2-85B6-EA26C40115D9}" type="datetimeFigureOut">
              <a:rPr lang="ru-RU"/>
              <a:pPr>
                <a:defRPr/>
              </a:pPr>
              <a:t>19.02.2023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48D0E-112D-4DBA-B3FB-F3D911FA3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75"/>
            <a:ext cx="8229600" cy="131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7829550" cy="4071937"/>
          </a:xfrm>
        </p:spPr>
        <p:txBody>
          <a:bodyPr/>
          <a:lstStyle/>
          <a:p>
            <a:endParaRPr lang="ru-RU"/>
          </a:p>
        </p:txBody>
      </p:sp>
      <p:pic>
        <p:nvPicPr>
          <p:cNvPr id="21507" name="Picture 2" descr="0_7ba3a_f4e1c20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1357313" y="2143125"/>
            <a:ext cx="700087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dirty="0">
                <a:latin typeface="Calibri" pitchFamily="34" charset="0"/>
              </a:rPr>
              <a:t>                   </a:t>
            </a:r>
            <a:r>
              <a:rPr lang="ru-RU" sz="4400" dirty="0">
                <a:solidFill>
                  <a:srgbClr val="C00000"/>
                </a:solidFill>
                <a:latin typeface="Calibri" pitchFamily="34" charset="0"/>
              </a:rPr>
              <a:t>Тема </a:t>
            </a:r>
          </a:p>
          <a:p>
            <a:r>
              <a:rPr lang="ru-RU" sz="44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ru-RU" sz="4400" dirty="0" err="1">
                <a:solidFill>
                  <a:srgbClr val="C00000"/>
                </a:solidFill>
                <a:latin typeface="Calibri" pitchFamily="34" charset="0"/>
              </a:rPr>
              <a:t>Додавання</a:t>
            </a:r>
            <a:r>
              <a:rPr lang="ru-RU" sz="4400" dirty="0">
                <a:solidFill>
                  <a:srgbClr val="C00000"/>
                </a:solidFill>
                <a:latin typeface="Calibri" pitchFamily="34" charset="0"/>
              </a:rPr>
              <a:t> і </a:t>
            </a:r>
            <a:r>
              <a:rPr lang="ru-RU" sz="4400" dirty="0" err="1">
                <a:solidFill>
                  <a:srgbClr val="C00000"/>
                </a:solidFill>
                <a:latin typeface="Calibri" pitchFamily="34" charset="0"/>
              </a:rPr>
              <a:t>віднімання</a:t>
            </a:r>
            <a:r>
              <a:rPr lang="ru-RU" sz="4400" dirty="0">
                <a:solidFill>
                  <a:srgbClr val="C00000"/>
                </a:solidFill>
                <a:latin typeface="Calibri" pitchFamily="34" charset="0"/>
              </a:rPr>
              <a:t> </a:t>
            </a:r>
          </a:p>
          <a:p>
            <a:r>
              <a:rPr lang="ru-RU" sz="4400" dirty="0">
                <a:solidFill>
                  <a:srgbClr val="C00000"/>
                </a:solidFill>
                <a:latin typeface="Calibri" pitchFamily="34" charset="0"/>
              </a:rPr>
              <a:t>       в межах 100</a:t>
            </a:r>
          </a:p>
          <a:p>
            <a:endParaRPr lang="uk-UA" sz="44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uk-UA" sz="44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4400" dirty="0">
                <a:solidFill>
                  <a:srgbClr val="C00000"/>
                </a:solidFill>
                <a:latin typeface="Calibri" pitchFamily="34" charset="0"/>
              </a:rPr>
              <a:t>               </a:t>
            </a:r>
            <a:r>
              <a:rPr lang="ru-RU" sz="2400" dirty="0" err="1">
                <a:solidFill>
                  <a:srgbClr val="C00000"/>
                </a:solidFill>
                <a:latin typeface="Calibri" pitchFamily="34" charset="0"/>
              </a:rPr>
              <a:t>Вчитель</a:t>
            </a:r>
            <a:r>
              <a:rPr lang="ru-RU" sz="2400" dirty="0">
                <a:solidFill>
                  <a:srgbClr val="C00000"/>
                </a:solidFill>
                <a:latin typeface="Calibri" pitchFamily="34" charset="0"/>
              </a:rPr>
              <a:t> Ткаченко А.Ю.</a:t>
            </a:r>
          </a:p>
        </p:txBody>
      </p:sp>
      <p:sp>
        <p:nvSpPr>
          <p:cNvPr id="21509" name="TextBox 6"/>
          <p:cNvSpPr txBox="1">
            <a:spLocks noChangeArrowheads="1"/>
          </p:cNvSpPr>
          <p:nvPr/>
        </p:nvSpPr>
        <p:spPr bwMode="auto">
          <a:xfrm>
            <a:off x="1714500" y="4429125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                                                      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21510" name="TextBox 7"/>
          <p:cNvSpPr txBox="1">
            <a:spLocks noChangeArrowheads="1"/>
          </p:cNvSpPr>
          <p:nvPr/>
        </p:nvSpPr>
        <p:spPr bwMode="auto">
          <a:xfrm>
            <a:off x="1357313" y="85725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75"/>
            <a:ext cx="8229600" cy="131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7829550" cy="4071937"/>
          </a:xfrm>
        </p:spPr>
        <p:txBody>
          <a:bodyPr/>
          <a:lstStyle/>
          <a:p>
            <a:endParaRPr lang="ru-RU"/>
          </a:p>
        </p:txBody>
      </p:sp>
      <p:pic>
        <p:nvPicPr>
          <p:cNvPr id="13315" name="Picture 2" descr="0_7ba3a_f4e1c20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13" y="0"/>
            <a:ext cx="935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357313" y="2143125"/>
            <a:ext cx="7000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latin typeface="Calibri" pitchFamily="34" charset="0"/>
              </a:rPr>
              <a:t>    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1857375" y="1643063"/>
            <a:ext cx="588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140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1714500" y="4429125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                                                      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13319" name="Прямоугольник 7"/>
          <p:cNvSpPr>
            <a:spLocks noChangeArrowheads="1"/>
          </p:cNvSpPr>
          <p:nvPr/>
        </p:nvSpPr>
        <p:spPr bwMode="auto">
          <a:xfrm>
            <a:off x="1000125" y="1285875"/>
            <a:ext cx="7429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cs typeface="Times New Roman" pitchFamily="18" charset="0"/>
              </a:rPr>
              <a:t>                 </a:t>
            </a:r>
            <a:r>
              <a:rPr lang="uk-UA" sz="3600">
                <a:solidFill>
                  <a:srgbClr val="7030A0"/>
                </a:solidFill>
                <a:cs typeface="Times New Roman" pitchFamily="18" charset="0"/>
              </a:rPr>
              <a:t>Усний рахунок</a:t>
            </a:r>
            <a:endParaRPr lang="ru-RU" sz="3600">
              <a:solidFill>
                <a:srgbClr val="7030A0"/>
              </a:solidFill>
            </a:endParaRPr>
          </a:p>
          <a:p>
            <a:pPr eaLnBrk="0" hangingPunct="0"/>
            <a:r>
              <a:rPr lang="uk-UA" sz="3600">
                <a:cs typeface="Times New Roman" pitchFamily="18" charset="0"/>
              </a:rPr>
              <a:t>   </a:t>
            </a:r>
            <a:r>
              <a:rPr lang="uk-UA" sz="3600">
                <a:solidFill>
                  <a:srgbClr val="FF0000"/>
                </a:solidFill>
                <a:cs typeface="Times New Roman" pitchFamily="18" charset="0"/>
              </a:rPr>
              <a:t>Гра « Попереднє, наступне       число»</a:t>
            </a:r>
            <a:endParaRPr lang="ru-RU" sz="3600">
              <a:solidFill>
                <a:srgbClr val="FF0000"/>
              </a:solidFill>
            </a:endParaRPr>
          </a:p>
          <a:p>
            <a:pPr eaLnBrk="0" hangingPunct="0"/>
            <a:r>
              <a:rPr lang="uk-UA" sz="3600">
                <a:cs typeface="Times New Roman" pitchFamily="18" charset="0"/>
              </a:rPr>
              <a:t>67, 39,58,24,35,92,45,90,81,32,50.</a:t>
            </a:r>
            <a:endParaRPr lang="ru-RU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75"/>
            <a:ext cx="8229600" cy="131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7829550" cy="3000375"/>
          </a:xfrm>
        </p:spPr>
        <p:txBody>
          <a:bodyPr/>
          <a:lstStyle/>
          <a:p>
            <a:endParaRPr lang="ru-RU"/>
          </a:p>
        </p:txBody>
      </p:sp>
      <p:pic>
        <p:nvPicPr>
          <p:cNvPr id="14339" name="Picture 2" descr="0_7ba3a_f4e1c20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1714500" y="4429125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                                                      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14341" name="Rectangle 1"/>
          <p:cNvSpPr>
            <a:spLocks noChangeArrowheads="1"/>
          </p:cNvSpPr>
          <p:nvPr/>
        </p:nvSpPr>
        <p:spPr bwMode="auto">
          <a:xfrm>
            <a:off x="1500188" y="785813"/>
            <a:ext cx="6572250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1400">
                <a:cs typeface="Times New Roman" pitchFamily="18" charset="0"/>
              </a:rPr>
              <a:t>.</a:t>
            </a:r>
            <a:endParaRPr lang="ru-RU" sz="800"/>
          </a:p>
          <a:p>
            <a:pPr eaLnBrk="0" hangingPunct="0"/>
            <a:r>
              <a:rPr lang="uk-UA" sz="2800">
                <a:cs typeface="Times New Roman" pitchFamily="18" charset="0"/>
              </a:rPr>
              <a:t>          </a:t>
            </a:r>
            <a:r>
              <a:rPr lang="uk-UA" sz="2800">
                <a:solidFill>
                  <a:srgbClr val="FF0000"/>
                </a:solidFill>
                <a:cs typeface="Times New Roman" pitchFamily="18" charset="0"/>
              </a:rPr>
              <a:t>Гра « Відгадай число»</a:t>
            </a:r>
            <a:endParaRPr lang="ru-RU" sz="2800">
              <a:solidFill>
                <a:srgbClr val="FF0000"/>
              </a:solidFill>
            </a:endParaRPr>
          </a:p>
          <a:p>
            <a:pPr eaLnBrk="0" hangingPunct="0"/>
            <a:r>
              <a:rPr lang="uk-UA" sz="2800">
                <a:cs typeface="Times New Roman" pitchFamily="18" charset="0"/>
              </a:rPr>
              <a:t>Я число двоцифрове. Складаюсь з 3 десятків і 6 одиниць.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Я число непарне, мої сусіди 24 і 26.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Я більше за 45, але менше за 47.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Я число,яке містить 10 десятків.  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Я число в якому однакова кількість десятків і одиниць  7.</a:t>
            </a:r>
            <a:endParaRPr lang="ru-RU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75"/>
            <a:ext cx="8229600" cy="131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7829550" cy="4071937"/>
          </a:xfrm>
        </p:spPr>
        <p:txBody>
          <a:bodyPr/>
          <a:lstStyle/>
          <a:p>
            <a:endParaRPr lang="ru-RU"/>
          </a:p>
        </p:txBody>
      </p:sp>
      <p:pic>
        <p:nvPicPr>
          <p:cNvPr id="15363" name="Picture 2" descr="0_7ba3a_f4e1c20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1857375" y="1000125"/>
            <a:ext cx="614362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3600">
                <a:solidFill>
                  <a:srgbClr val="FF0000"/>
                </a:solidFill>
                <a:cs typeface="Times New Roman" pitchFamily="18" charset="0"/>
              </a:rPr>
              <a:t>  Корекційна вправа «Лото»</a:t>
            </a:r>
            <a:endParaRPr lang="ru-RU" sz="3600">
              <a:solidFill>
                <a:srgbClr val="FF0000"/>
              </a:solidFill>
            </a:endParaRPr>
          </a:p>
          <a:p>
            <a:pPr eaLnBrk="0" hangingPunct="0"/>
            <a:endParaRPr lang="uk-UA" sz="3600"/>
          </a:p>
          <a:p>
            <a:pPr eaLnBrk="0" hangingPunct="0"/>
            <a:endParaRPr lang="ru-RU" sz="2800"/>
          </a:p>
          <a:p>
            <a:pPr eaLnBrk="0" hangingPunct="0"/>
            <a:r>
              <a:rPr lang="uk-UA" sz="3600">
                <a:cs typeface="Times New Roman" pitchFamily="18" charset="0"/>
              </a:rPr>
              <a:t>20 + 6                 15 - 10</a:t>
            </a:r>
            <a:endParaRPr lang="ru-RU" sz="3600"/>
          </a:p>
          <a:p>
            <a:pPr eaLnBrk="0" hangingPunct="0"/>
            <a:r>
              <a:rPr lang="uk-UA" sz="3600">
                <a:cs typeface="Times New Roman" pitchFamily="18" charset="0"/>
              </a:rPr>
              <a:t>3 + 40                 60 - 30</a:t>
            </a:r>
            <a:endParaRPr lang="ru-RU" sz="3600"/>
          </a:p>
          <a:p>
            <a:pPr eaLnBrk="0" hangingPunct="0"/>
            <a:r>
              <a:rPr lang="uk-UA" sz="3600">
                <a:cs typeface="Times New Roman" pitchFamily="18" charset="0"/>
              </a:rPr>
              <a:t>50 + 8                 70 - 50</a:t>
            </a:r>
            <a:endParaRPr lang="ru-RU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75"/>
            <a:ext cx="8229600" cy="131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7829550" cy="4071937"/>
          </a:xfrm>
        </p:spPr>
        <p:txBody>
          <a:bodyPr/>
          <a:lstStyle/>
          <a:p>
            <a:endParaRPr lang="ru-RU"/>
          </a:p>
        </p:txBody>
      </p:sp>
      <p:pic>
        <p:nvPicPr>
          <p:cNvPr id="16387" name="Picture 2" descr="0_7ba3a_f4e1c20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1714500" y="2571750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                                                      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16389" name="Rectangle 1"/>
          <p:cNvSpPr>
            <a:spLocks noChangeArrowheads="1"/>
          </p:cNvSpPr>
          <p:nvPr/>
        </p:nvSpPr>
        <p:spPr bwMode="auto">
          <a:xfrm>
            <a:off x="1357313" y="1357313"/>
            <a:ext cx="62865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1400">
                <a:cs typeface="Times New Roman" pitchFamily="18" charset="0"/>
              </a:rPr>
              <a:t>                                 </a:t>
            </a:r>
          </a:p>
          <a:p>
            <a:r>
              <a:rPr lang="uk-UA" sz="1400">
                <a:cs typeface="Times New Roman" pitchFamily="18" charset="0"/>
              </a:rPr>
              <a:t>                  </a:t>
            </a:r>
            <a:r>
              <a:rPr lang="uk-UA" sz="2800">
                <a:cs typeface="Times New Roman" pitchFamily="18" charset="0"/>
              </a:rPr>
              <a:t>23+35=20+ 3+30+5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20+30=50; 3+5 =8; 50 +8 =58.Отже, сума чисел 23 і 35 дорівнює 58.</a:t>
            </a:r>
            <a:endParaRPr lang="ru-RU" sz="2800"/>
          </a:p>
          <a:p>
            <a:pPr eaLnBrk="0" hangingPunct="0"/>
            <a:r>
              <a:rPr lang="uk-UA" sz="2800" b="1">
                <a:solidFill>
                  <a:srgbClr val="FF0000"/>
                </a:solidFill>
                <a:cs typeface="Times New Roman" pitchFamily="18" charset="0"/>
              </a:rPr>
              <a:t>                   Правило</a:t>
            </a:r>
            <a:endParaRPr lang="ru-RU" sz="2800">
              <a:solidFill>
                <a:srgbClr val="FF0000"/>
              </a:solidFill>
            </a:endParaRPr>
          </a:p>
          <a:p>
            <a:pPr eaLnBrk="0" hangingPunct="0"/>
            <a:r>
              <a:rPr lang="uk-UA" sz="2800">
                <a:solidFill>
                  <a:srgbClr val="FF0000"/>
                </a:solidFill>
                <a:cs typeface="Times New Roman" pitchFamily="18" charset="0"/>
              </a:rPr>
              <a:t>Додаючи двоцифрові числа, десятки додають до десятків, одиниці до одиниць.                                                               </a:t>
            </a:r>
            <a:endParaRPr lang="ru-RU" sz="2800">
              <a:solidFill>
                <a:srgbClr val="FF0000"/>
              </a:solidFill>
            </a:endParaRPr>
          </a:p>
          <a:p>
            <a:pPr eaLnBrk="0" hangingPunct="0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75"/>
            <a:ext cx="8229600" cy="131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7829550" cy="4071937"/>
          </a:xfrm>
        </p:spPr>
        <p:txBody>
          <a:bodyPr/>
          <a:lstStyle/>
          <a:p>
            <a:endParaRPr lang="ru-RU"/>
          </a:p>
        </p:txBody>
      </p:sp>
      <p:pic>
        <p:nvPicPr>
          <p:cNvPr id="17411" name="Picture 2" descr="0_7ba3a_f4e1c20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1857375" y="1643063"/>
            <a:ext cx="588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140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1714500" y="4429125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                                                      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1785938" y="1428750"/>
            <a:ext cx="62150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3200">
                <a:solidFill>
                  <a:srgbClr val="FF0000"/>
                </a:solidFill>
                <a:cs typeface="Times New Roman" pitchFamily="18" charset="0"/>
              </a:rPr>
              <a:t>          Первинне закріплення</a:t>
            </a:r>
            <a:r>
              <a:rPr lang="uk-UA" sz="3200">
                <a:cs typeface="Times New Roman" pitchFamily="18" charset="0"/>
              </a:rPr>
              <a:t>.</a:t>
            </a:r>
            <a:endParaRPr lang="ru-RU" sz="3200"/>
          </a:p>
          <a:p>
            <a:pPr eaLnBrk="0" hangingPunct="0"/>
            <a:r>
              <a:rPr lang="ru-RU" sz="3200">
                <a:cs typeface="Times New Roman" pitchFamily="18" charset="0"/>
              </a:rPr>
              <a:t> </a:t>
            </a:r>
            <a:endParaRPr lang="ru-RU" sz="3200"/>
          </a:p>
          <a:p>
            <a:pPr eaLnBrk="0" hangingPunct="0"/>
            <a:r>
              <a:rPr lang="uk-UA" sz="3200">
                <a:cs typeface="Times New Roman" pitchFamily="18" charset="0"/>
              </a:rPr>
              <a:t>41+27                      65+33</a:t>
            </a:r>
            <a:endParaRPr lang="ru-RU" sz="3200"/>
          </a:p>
          <a:p>
            <a:pPr eaLnBrk="0" hangingPunct="0"/>
            <a:r>
              <a:rPr lang="uk-UA" sz="3200">
                <a:cs typeface="Times New Roman" pitchFamily="18" charset="0"/>
              </a:rPr>
              <a:t>14+65                      55+12</a:t>
            </a:r>
            <a:endParaRPr lang="ru-RU" sz="3200"/>
          </a:p>
          <a:p>
            <a:pPr eaLnBrk="0" hangingPunct="0"/>
            <a:r>
              <a:rPr lang="uk-UA" sz="3200">
                <a:cs typeface="Times New Roman" pitchFamily="18" charset="0"/>
              </a:rPr>
              <a:t>32+54                      72+13</a:t>
            </a:r>
            <a:endParaRPr lang="ru-RU" sz="3200"/>
          </a:p>
          <a:p>
            <a:pPr eaLnBrk="0" hangingPunct="0"/>
            <a:r>
              <a:rPr lang="uk-UA" sz="3200">
                <a:cs typeface="Times New Roman" pitchFamily="18" charset="0"/>
              </a:rPr>
              <a:t>25+34                      83+15</a:t>
            </a:r>
            <a:endParaRPr lang="ru-RU" sz="3200"/>
          </a:p>
          <a:p>
            <a:pPr eaLnBrk="0" hangingPunct="0"/>
            <a:endParaRPr lang="ru-RU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75"/>
            <a:ext cx="8229600" cy="131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7829550" cy="4071937"/>
          </a:xfrm>
        </p:spPr>
        <p:txBody>
          <a:bodyPr/>
          <a:lstStyle/>
          <a:p>
            <a:endParaRPr lang="ru-RU"/>
          </a:p>
        </p:txBody>
      </p:sp>
      <p:pic>
        <p:nvPicPr>
          <p:cNvPr id="18435" name="Picture 2" descr="0_7ba3a_f4e1c20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1357313" y="2143125"/>
            <a:ext cx="7000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latin typeface="Calibri" pitchFamily="34" charset="0"/>
              </a:rPr>
              <a:t>              </a:t>
            </a:r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1714500" y="4429125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                                                      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18438" name="Rectangle 1"/>
          <p:cNvSpPr>
            <a:spLocks noChangeArrowheads="1"/>
          </p:cNvSpPr>
          <p:nvPr/>
        </p:nvSpPr>
        <p:spPr bwMode="auto">
          <a:xfrm>
            <a:off x="1000125" y="928688"/>
            <a:ext cx="778668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>
                <a:cs typeface="Times New Roman" pitchFamily="18" charset="0"/>
              </a:rPr>
              <a:t>         </a:t>
            </a:r>
            <a:r>
              <a:rPr lang="uk-UA" sz="2800">
                <a:solidFill>
                  <a:srgbClr val="FF0000"/>
                </a:solidFill>
                <a:cs typeface="Times New Roman" pitchFamily="18" charset="0"/>
              </a:rPr>
              <a:t>Робота над віршованими  задачами.</a:t>
            </a:r>
          </a:p>
          <a:p>
            <a:r>
              <a:rPr lang="uk-UA" sz="2800">
                <a:solidFill>
                  <a:srgbClr val="FF0000"/>
                </a:solidFill>
                <a:cs typeface="Times New Roman" pitchFamily="18" charset="0"/>
              </a:rPr>
              <a:t>                        Робота в парах         </a:t>
            </a:r>
            <a:endParaRPr lang="ru-RU" sz="2800">
              <a:solidFill>
                <a:srgbClr val="FF0000"/>
              </a:solidFill>
            </a:endParaRPr>
          </a:p>
          <a:p>
            <a:pPr eaLnBrk="0" hangingPunct="0"/>
            <a:r>
              <a:rPr lang="uk-UA" sz="2800">
                <a:cs typeface="Times New Roman" pitchFamily="18" charset="0"/>
              </a:rPr>
              <a:t>                  У Надійки 23 копійки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                  А Світлана має 25                                            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                  Поможіть ви цим дівчатам                                       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                  Копійки порахувати</a:t>
            </a:r>
          </a:p>
          <a:p>
            <a:pPr eaLnBrk="0" hangingPunct="0"/>
            <a:endParaRPr lang="uk-UA" sz="2800">
              <a:cs typeface="Times New Roman" pitchFamily="18" charset="0"/>
            </a:endParaRPr>
          </a:p>
          <a:p>
            <a:pPr eaLnBrk="0" hangingPunct="0"/>
            <a:r>
              <a:rPr lang="uk-UA" sz="2800">
                <a:cs typeface="Times New Roman" pitchFamily="18" charset="0"/>
              </a:rPr>
              <a:t>В Оксаночки у руці аж 15 олівців</a:t>
            </a:r>
          </a:p>
          <a:p>
            <a:pPr eaLnBrk="0" hangingPunct="0"/>
            <a:r>
              <a:rPr lang="uk-UA" sz="2800">
                <a:cs typeface="Times New Roman" pitchFamily="18" charset="0"/>
              </a:rPr>
              <a:t>У її подружки Іри – 24</a:t>
            </a:r>
          </a:p>
          <a:p>
            <a:pPr eaLnBrk="0" hangingPunct="0"/>
            <a:r>
              <a:rPr lang="uk-UA" sz="2800">
                <a:cs typeface="Times New Roman" pitchFamily="18" charset="0"/>
              </a:rPr>
              <a:t>Полічіть - но оці кольорові олівці.                             </a:t>
            </a:r>
            <a:endParaRPr lang="uk-UA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75"/>
            <a:ext cx="8229600" cy="131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7829550" cy="4071937"/>
          </a:xfrm>
        </p:spPr>
        <p:txBody>
          <a:bodyPr/>
          <a:lstStyle/>
          <a:p>
            <a:endParaRPr lang="ru-RU"/>
          </a:p>
        </p:txBody>
      </p:sp>
      <p:pic>
        <p:nvPicPr>
          <p:cNvPr id="19459" name="Picture 2" descr="0_7ba3a_f4e1c20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8625"/>
            <a:ext cx="9144000" cy="728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357313" y="2143125"/>
            <a:ext cx="7000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latin typeface="Calibri" pitchFamily="34" charset="0"/>
              </a:rPr>
              <a:t>              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1714500" y="4429125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                                                      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19462" name="Rectangle 1"/>
          <p:cNvSpPr>
            <a:spLocks noChangeArrowheads="1"/>
          </p:cNvSpPr>
          <p:nvPr/>
        </p:nvSpPr>
        <p:spPr bwMode="auto">
          <a:xfrm>
            <a:off x="1571625" y="1357313"/>
            <a:ext cx="614362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>
                <a:cs typeface="Times New Roman" pitchFamily="18" charset="0"/>
              </a:rPr>
              <a:t>         </a:t>
            </a:r>
            <a:r>
              <a:rPr lang="uk-UA" sz="2800">
                <a:solidFill>
                  <a:srgbClr val="FF0000"/>
                </a:solidFill>
                <a:cs typeface="Times New Roman" pitchFamily="18" charset="0"/>
              </a:rPr>
              <a:t>Самостійна робота  за</a:t>
            </a:r>
          </a:p>
          <a:p>
            <a:r>
              <a:rPr lang="uk-UA" sz="2800">
                <a:solidFill>
                  <a:srgbClr val="FF0000"/>
                </a:solidFill>
              </a:rPr>
              <a:t>                 варіантами</a:t>
            </a:r>
          </a:p>
          <a:p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35+43                     56+23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71+15                     21+45</a:t>
            </a:r>
            <a:endParaRPr lang="ru-RU" sz="2800"/>
          </a:p>
          <a:p>
            <a:pPr eaLnBrk="0" hangingPunct="0"/>
            <a:r>
              <a:rPr lang="uk-UA" sz="2800">
                <a:cs typeface="Times New Roman" pitchFamily="18" charset="0"/>
              </a:rPr>
              <a:t>56+22                     34+63  </a:t>
            </a:r>
            <a:endParaRPr lang="ru-RU" sz="2800"/>
          </a:p>
          <a:p>
            <a:pPr eaLnBrk="0" hangingPunct="0"/>
            <a:endParaRPr lang="ru-RU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2875"/>
            <a:ext cx="8229600" cy="131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7829550" cy="4071937"/>
          </a:xfrm>
        </p:spPr>
        <p:txBody>
          <a:bodyPr/>
          <a:lstStyle/>
          <a:p>
            <a:endParaRPr lang="ru-RU"/>
          </a:p>
        </p:txBody>
      </p:sp>
      <p:pic>
        <p:nvPicPr>
          <p:cNvPr id="20483" name="Picture 2" descr="0_7ba3a_f4e1c20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1357313" y="2143125"/>
            <a:ext cx="7000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latin typeface="Calibri" pitchFamily="34" charset="0"/>
              </a:rPr>
              <a:t>              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1714500" y="4429125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                                                      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20486" name="Rectangle 1"/>
          <p:cNvSpPr>
            <a:spLocks noChangeArrowheads="1"/>
          </p:cNvSpPr>
          <p:nvPr/>
        </p:nvSpPr>
        <p:spPr bwMode="auto">
          <a:xfrm rot="10800000" flipV="1">
            <a:off x="1727200" y="2163763"/>
            <a:ext cx="539115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 b="1">
                <a:solidFill>
                  <a:srgbClr val="FF0000"/>
                </a:solidFill>
                <a:cs typeface="Times New Roman" pitchFamily="18" charset="0"/>
              </a:rPr>
              <a:t>Робота в групах. Порахувати і виправити  помилки.</a:t>
            </a:r>
            <a:endParaRPr lang="ru-RU" sz="2000" b="1">
              <a:solidFill>
                <a:srgbClr val="FF0000"/>
              </a:solidFill>
            </a:endParaRPr>
          </a:p>
          <a:p>
            <a:pPr eaLnBrk="0" hangingPunct="0"/>
            <a:r>
              <a:rPr lang="uk-UA" sz="2000" b="1">
                <a:solidFill>
                  <a:srgbClr val="FF0000"/>
                </a:solidFill>
                <a:cs typeface="Times New Roman" pitchFamily="18" charset="0"/>
              </a:rPr>
              <a:t>Гра « Контролер»</a:t>
            </a:r>
            <a:endParaRPr lang="ru-RU" sz="2000" b="1">
              <a:solidFill>
                <a:srgbClr val="FF0000"/>
              </a:solidFill>
            </a:endParaRPr>
          </a:p>
          <a:p>
            <a:pPr eaLnBrk="0" hangingPunct="0"/>
            <a:r>
              <a:rPr lang="uk-UA" sz="2000" b="1">
                <a:cs typeface="Times New Roman" pitchFamily="18" charset="0"/>
              </a:rPr>
              <a:t>                             </a:t>
            </a:r>
            <a:endParaRPr lang="ru-RU" sz="2000"/>
          </a:p>
          <a:p>
            <a:pPr eaLnBrk="0" hangingPunct="0"/>
            <a:r>
              <a:rPr lang="uk-UA" sz="2000">
                <a:cs typeface="Times New Roman" pitchFamily="18" charset="0"/>
              </a:rPr>
              <a:t>10+20=40                               34+45=80</a:t>
            </a:r>
            <a:endParaRPr lang="ru-RU" sz="2000"/>
          </a:p>
          <a:p>
            <a:pPr eaLnBrk="0" hangingPunct="0"/>
            <a:r>
              <a:rPr lang="uk-UA" sz="2000">
                <a:cs typeface="Times New Roman" pitchFamily="18" charset="0"/>
              </a:rPr>
              <a:t>56+13=80                               63+34=99</a:t>
            </a:r>
            <a:endParaRPr lang="ru-RU" sz="2000"/>
          </a:p>
          <a:p>
            <a:pPr eaLnBrk="0" hangingPunct="0"/>
            <a:r>
              <a:rPr lang="uk-UA" sz="2000">
                <a:cs typeface="Times New Roman" pitchFamily="18" charset="0"/>
              </a:rPr>
              <a:t>34+44=80                               46+23=66</a:t>
            </a:r>
            <a:endParaRPr lang="ru-RU" sz="2000"/>
          </a:p>
          <a:p>
            <a:pPr eaLnBrk="0" hangingPunct="0"/>
            <a:r>
              <a:rPr lang="uk-UA" sz="2000">
                <a:cs typeface="Times New Roman" pitchFamily="18" charset="0"/>
              </a:rPr>
              <a:t>27+32=60                               14+54=78</a:t>
            </a:r>
          </a:p>
          <a:p>
            <a:pPr eaLnBrk="0" hangingPunct="0"/>
            <a:r>
              <a:rPr lang="uk-UA" sz="2000">
                <a:cs typeface="Times New Roman" pitchFamily="18" charset="0"/>
              </a:rPr>
              <a:t>                                                              </a:t>
            </a:r>
            <a:endParaRPr lang="ru-RU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266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стас</dc:creator>
  <cp:lastModifiedBy>Professional</cp:lastModifiedBy>
  <cp:revision>11</cp:revision>
  <dcterms:created xsi:type="dcterms:W3CDTF">2013-02-28T17:17:02Z</dcterms:created>
  <dcterms:modified xsi:type="dcterms:W3CDTF">2023-02-19T17:55:41Z</dcterms:modified>
</cp:coreProperties>
</file>