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6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CD196A"/>
    <a:srgbClr val="BB0D8D"/>
    <a:srgbClr val="F4750C"/>
    <a:srgbClr val="EE12B4"/>
    <a:srgbClr val="760859"/>
    <a:srgbClr val="F24CC7"/>
    <a:srgbClr val="00CC00"/>
    <a:srgbClr val="FF00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9A9A-CF4C-4A3B-A70E-1A8490073251}" type="datetimeFigureOut">
              <a:rPr lang="ru-RU" smtClean="0"/>
              <a:t>ср 25.05.22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3386-5476-4754-9098-42EE355422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9A9A-CF4C-4A3B-A70E-1A8490073251}" type="datetimeFigureOut">
              <a:rPr lang="ru-RU" smtClean="0"/>
              <a:t>ср 25.05.22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3386-5476-4754-9098-42EE355422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9A9A-CF4C-4A3B-A70E-1A8490073251}" type="datetimeFigureOut">
              <a:rPr lang="ru-RU" smtClean="0"/>
              <a:t>ср 25.05.22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3386-5476-4754-9098-42EE355422B4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9A9A-CF4C-4A3B-A70E-1A8490073251}" type="datetimeFigureOut">
              <a:rPr lang="ru-RU" smtClean="0"/>
              <a:t>ср 25.05.22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3386-5476-4754-9098-42EE355422B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9A9A-CF4C-4A3B-A70E-1A8490073251}" type="datetimeFigureOut">
              <a:rPr lang="ru-RU" smtClean="0"/>
              <a:t>ср 25.05.22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3386-5476-4754-9098-42EE355422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9A9A-CF4C-4A3B-A70E-1A8490073251}" type="datetimeFigureOut">
              <a:rPr lang="ru-RU" smtClean="0"/>
              <a:t>ср 25.05.22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3386-5476-4754-9098-42EE355422B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9A9A-CF4C-4A3B-A70E-1A8490073251}" type="datetimeFigureOut">
              <a:rPr lang="ru-RU" smtClean="0"/>
              <a:t>ср 25.05.22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3386-5476-4754-9098-42EE355422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9A9A-CF4C-4A3B-A70E-1A8490073251}" type="datetimeFigureOut">
              <a:rPr lang="ru-RU" smtClean="0"/>
              <a:t>ср 25.05.22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3386-5476-4754-9098-42EE355422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9A9A-CF4C-4A3B-A70E-1A8490073251}" type="datetimeFigureOut">
              <a:rPr lang="ru-RU" smtClean="0"/>
              <a:t>ср 25.05.22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3386-5476-4754-9098-42EE355422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9A9A-CF4C-4A3B-A70E-1A8490073251}" type="datetimeFigureOut">
              <a:rPr lang="ru-RU" smtClean="0"/>
              <a:t>ср 25.05.22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3386-5476-4754-9098-42EE355422B4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9A9A-CF4C-4A3B-A70E-1A8490073251}" type="datetimeFigureOut">
              <a:rPr lang="ru-RU" smtClean="0"/>
              <a:t>ср 25.05.22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3386-5476-4754-9098-42EE355422B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ACE9A9A-CF4C-4A3B-A70E-1A8490073251}" type="datetimeFigureOut">
              <a:rPr lang="ru-RU" smtClean="0"/>
              <a:t>ср 25.05.22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93C3386-5476-4754-9098-42EE355422B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hyperlink" Target="https://www.youtube.com/watch?v=XqZsoesa55w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s://www.youtube.com/watch?v=ubmiT8JKeRU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HaObkHEkHQ&amp;t=31s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lGir6PUN-a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xePnzWRfvQ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772816"/>
            <a:ext cx="6912768" cy="3168352"/>
          </a:xfrm>
        </p:spPr>
        <p:txBody>
          <a:bodyPr>
            <a:prstTxWarp prst="textArchUp">
              <a:avLst>
                <a:gd name="adj" fmla="val 11549708"/>
              </a:avLst>
            </a:prstTxWarp>
            <a:noAutofit/>
          </a:bodyPr>
          <a:lstStyle/>
          <a:p>
            <a:r>
              <a:rPr lang="en-US" sz="9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Family Life</a:t>
            </a:r>
            <a:endParaRPr lang="ru-RU" sz="9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16518"/>
            <a:ext cx="5057928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550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56394" y="338327"/>
            <a:ext cx="6364078" cy="114477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Check Yourself</a:t>
            </a:r>
            <a:endParaRPr lang="ru-RU" u="sng" dirty="0">
              <a:solidFill>
                <a:srgbClr val="FFFF00"/>
              </a:solidFill>
            </a:endParaRPr>
          </a:p>
        </p:txBody>
      </p:sp>
      <p:sp>
        <p:nvSpPr>
          <p:cNvPr id="4" name="Выноска-облако 3"/>
          <p:cNvSpPr/>
          <p:nvPr/>
        </p:nvSpPr>
        <p:spPr>
          <a:xfrm>
            <a:off x="5508104" y="1484784"/>
            <a:ext cx="3312368" cy="1993636"/>
          </a:xfrm>
          <a:prstGeom prst="cloudCallout">
            <a:avLst>
              <a:gd name="adj1" fmla="val 37749"/>
              <a:gd name="adj2" fmla="val -5041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www.youtube.com/watch?v=XqZsoesa55w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6" name="Штриховая стрелка вправо 5"/>
          <p:cNvSpPr/>
          <p:nvPr/>
        </p:nvSpPr>
        <p:spPr>
          <a:xfrm rot="5400000">
            <a:off x="1395785" y="1364165"/>
            <a:ext cx="646655" cy="1077084"/>
          </a:xfrm>
          <a:prstGeom prst="stripedRightArrow">
            <a:avLst>
              <a:gd name="adj1" fmla="val 29419"/>
              <a:gd name="adj2" fmla="val 4228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Лента лицом вверх 6"/>
          <p:cNvSpPr/>
          <p:nvPr/>
        </p:nvSpPr>
        <p:spPr>
          <a:xfrm>
            <a:off x="251520" y="2365722"/>
            <a:ext cx="3104372" cy="2808312"/>
          </a:xfrm>
          <a:prstGeom prst="ribbon2">
            <a:avLst>
              <a:gd name="adj1" fmla="val 13918"/>
              <a:gd name="adj2" fmla="val 70523"/>
            </a:avLst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endParaRPr lang="en-US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45" y="2365722"/>
            <a:ext cx="1822450" cy="241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 rot="217844">
            <a:off x="316579" y="1269447"/>
            <a:ext cx="2805068" cy="1266516"/>
          </a:xfrm>
          <a:prstGeom prst="rect">
            <a:avLst/>
          </a:prstGeom>
        </p:spPr>
        <p:txBody>
          <a:bodyPr spcFirstLastPara="1" vert="horz" lIns="91440" tIns="45720" rIns="91440" bIns="45720" numCol="1" rtlCol="0" anchor="ctr">
            <a:prstTxWarp prst="textArchUp">
              <a:avLst>
                <a:gd name="adj" fmla="val 12748932"/>
              </a:avLst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Check </a:t>
            </a:r>
          </a:p>
          <a:p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</a:t>
            </a:r>
            <a: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ere </a:t>
            </a:r>
            <a:endParaRPr lang="en-US" sz="32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3687332" y="3124125"/>
            <a:ext cx="2916769" cy="1925054"/>
          </a:xfrm>
          <a:prstGeom prst="cloudCallout">
            <a:avLst>
              <a:gd name="adj1" fmla="val 37749"/>
              <a:gd name="adj2" fmla="val -5041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www.youtube.com/watch?v=ubmiT8JKeRU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 rot="20620929">
            <a:off x="2907599" y="2353900"/>
            <a:ext cx="2639081" cy="1066717"/>
          </a:xfrm>
          <a:prstGeom prst="rect">
            <a:avLst/>
          </a:prstGeom>
        </p:spPr>
        <p:txBody>
          <a:bodyPr spcFirstLastPara="1" vert="horz" lIns="91440" tIns="45720" rIns="91440" bIns="45720" numCol="1" rtlCol="0" anchor="ctr">
            <a:prstTxWarp prst="textArchUp">
              <a:avLst>
                <a:gd name="adj" fmla="val 11549708"/>
              </a:avLst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Have </a:t>
            </a:r>
          </a:p>
          <a:p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Fun!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7" t="9221" r="11196" b="8757"/>
          <a:stretch/>
        </p:blipFill>
        <p:spPr bwMode="auto">
          <a:xfrm>
            <a:off x="6588224" y="3573015"/>
            <a:ext cx="2555776" cy="2952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Стрелка вниз 18"/>
          <p:cNvSpPr/>
          <p:nvPr/>
        </p:nvSpPr>
        <p:spPr>
          <a:xfrm rot="16200000">
            <a:off x="4788024" y="1902705"/>
            <a:ext cx="504056" cy="578897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4139952" y="2623509"/>
            <a:ext cx="504056" cy="578897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81"/>
          <a:stretch/>
        </p:blipFill>
        <p:spPr bwMode="auto">
          <a:xfrm>
            <a:off x="523062" y="5198168"/>
            <a:ext cx="2392102" cy="1522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0607">
            <a:off x="3158934" y="5234345"/>
            <a:ext cx="2029338" cy="1487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114476"/>
            <a:ext cx="842962" cy="135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59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620688"/>
            <a:ext cx="8640960" cy="1872208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your work! </a:t>
            </a:r>
            <a:endParaRPr lang="ru-RU" sz="66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 rot="21295646">
            <a:off x="1187624" y="5013176"/>
            <a:ext cx="3456384" cy="1277523"/>
          </a:xfrm>
          <a:prstGeom prst="rect">
            <a:avLst/>
          </a:prstGeom>
        </p:spPr>
        <p:txBody>
          <a:bodyPr spcFirstLastPara="1" vert="horz" lIns="91440" tIns="45720" rIns="91440" bIns="45720" numCol="1" rtlCol="0" anchor="b">
            <a:prstTxWarp prst="textArchUp">
              <a:avLst>
                <a:gd name="adj" fmla="val 10457586"/>
              </a:avLst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600" b="1" dirty="0" smtClean="0">
                <a:solidFill>
                  <a:srgbClr val="CD19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Have </a:t>
            </a:r>
            <a:r>
              <a:rPr lang="en-US" sz="6600" b="1" dirty="0">
                <a:solidFill>
                  <a:srgbClr val="CD19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</a:t>
            </a:r>
            <a:endParaRPr lang="en-US" sz="6600" b="1" dirty="0" smtClean="0">
              <a:solidFill>
                <a:srgbClr val="CD19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US" sz="6600" b="1" dirty="0" smtClean="0">
                <a:solidFill>
                  <a:srgbClr val="CD19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great </a:t>
            </a:r>
          </a:p>
          <a:p>
            <a:r>
              <a:rPr lang="en-US" sz="6600" b="1" dirty="0" smtClean="0">
                <a:solidFill>
                  <a:srgbClr val="CD19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day!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7125" l="3359" r="97933">
                        <a14:foregroundMark x1="47545" y1="29875" x2="50000" y2="23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04864"/>
            <a:ext cx="4190231" cy="4480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585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Моя семь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05064"/>
            <a:ext cx="5688632" cy="263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252728"/>
          </a:xfrm>
        </p:spPr>
        <p:txBody>
          <a:bodyPr>
            <a:prstTxWarp prst="textArchUp">
              <a:avLst>
                <a:gd name="adj" fmla="val 11549708"/>
              </a:avLst>
            </a:prstTxWarp>
            <a:noAutofit/>
          </a:bodyPr>
          <a:lstStyle/>
          <a:p>
            <a:r>
              <a:rPr lang="en-US" sz="9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Watch and Learn</a:t>
            </a:r>
            <a:endParaRPr lang="ru-RU" sz="9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 rot="20760343">
            <a:off x="659567" y="2089685"/>
            <a:ext cx="2045296" cy="648072"/>
          </a:xfrm>
          <a:prstGeom prst="rect">
            <a:avLst/>
          </a:prstGeom>
        </p:spPr>
        <p:txBody>
          <a:bodyPr spcFirstLastPara="1" vert="horz" lIns="91440" tIns="45720" rIns="91440" bIns="45720" numCol="1" rtlCol="0" anchor="ctr">
            <a:prstTxWarp prst="textArchUp">
              <a:avLst>
                <a:gd name="adj" fmla="val 11549708"/>
              </a:avLst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Click here</a:t>
            </a:r>
            <a:endParaRPr lang="ru-RU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Выноска-облако 10"/>
          <p:cNvSpPr/>
          <p:nvPr/>
        </p:nvSpPr>
        <p:spPr>
          <a:xfrm>
            <a:off x="2189172" y="1677647"/>
            <a:ext cx="5335156" cy="2304256"/>
          </a:xfrm>
          <a:prstGeom prst="cloudCallout">
            <a:avLst>
              <a:gd name="adj1" fmla="val -29403"/>
              <a:gd name="adj2" fmla="val 5408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https://www.youtube.com/watch?v=FHaObkHEkHQ&amp;t=31s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Выгнутая влево стрелка 11"/>
          <p:cNvSpPr/>
          <p:nvPr/>
        </p:nvSpPr>
        <p:spPr>
          <a:xfrm rot="20972455">
            <a:off x="755576" y="2426297"/>
            <a:ext cx="1238477" cy="115212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23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Match the words with their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translations</a:t>
            </a:r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1637712"/>
            <a:ext cx="3404001" cy="3024336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1) aunt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2) cousin</a:t>
            </a:r>
          </a:p>
          <a:p>
            <a:r>
              <a:rPr lang="en-US" b="1" dirty="0" smtClean="0">
                <a:solidFill>
                  <a:srgbClr val="FF6600"/>
                </a:solidFill>
              </a:rPr>
              <a:t>3) uncle</a:t>
            </a:r>
          </a:p>
          <a:p>
            <a:r>
              <a:rPr lang="en-US" b="1" dirty="0" smtClean="0">
                <a:solidFill>
                  <a:srgbClr val="F24CC7"/>
                </a:solidFill>
              </a:rPr>
              <a:t>4) parents</a:t>
            </a:r>
          </a:p>
          <a:p>
            <a:r>
              <a:rPr lang="en-US" b="1" dirty="0" smtClean="0">
                <a:solidFill>
                  <a:srgbClr val="BB0D8D"/>
                </a:solidFill>
              </a:rPr>
              <a:t>5) son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6) daughter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355976" y="1663429"/>
            <a:ext cx="2844316" cy="2998619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A) </a:t>
            </a:r>
            <a:r>
              <a:rPr lang="uk-UA" b="1" dirty="0" smtClean="0">
                <a:solidFill>
                  <a:srgbClr val="7030A0"/>
                </a:solidFill>
              </a:rPr>
              <a:t>син</a:t>
            </a:r>
            <a:endParaRPr lang="en-US" b="1" dirty="0" smtClean="0">
              <a:solidFill>
                <a:srgbClr val="7030A0"/>
              </a:solidFill>
            </a:endParaRPr>
          </a:p>
          <a:p>
            <a:r>
              <a:rPr lang="en-US" b="1" dirty="0" smtClean="0">
                <a:solidFill>
                  <a:srgbClr val="BB0D8D"/>
                </a:solidFill>
              </a:rPr>
              <a:t>C)</a:t>
            </a:r>
            <a:r>
              <a:rPr lang="uk-UA" b="1" dirty="0" smtClean="0">
                <a:solidFill>
                  <a:srgbClr val="BB0D8D"/>
                </a:solidFill>
              </a:rPr>
              <a:t> тітка</a:t>
            </a:r>
            <a:endParaRPr lang="en-US" b="1" dirty="0" smtClean="0">
              <a:solidFill>
                <a:srgbClr val="BB0D8D"/>
              </a:solidFill>
            </a:endParaRPr>
          </a:p>
          <a:p>
            <a:r>
              <a:rPr lang="en-US" b="1" dirty="0" smtClean="0">
                <a:solidFill>
                  <a:srgbClr val="F24CC7"/>
                </a:solidFill>
              </a:rPr>
              <a:t>B)</a:t>
            </a:r>
            <a:r>
              <a:rPr lang="uk-UA" b="1" dirty="0" smtClean="0">
                <a:solidFill>
                  <a:srgbClr val="F24CC7"/>
                </a:solidFill>
              </a:rPr>
              <a:t> батьки</a:t>
            </a:r>
            <a:endParaRPr lang="en-US" b="1" dirty="0" smtClean="0">
              <a:solidFill>
                <a:srgbClr val="F24CC7"/>
              </a:solidFill>
            </a:endParaRPr>
          </a:p>
          <a:p>
            <a:r>
              <a:rPr lang="en-US" b="1" dirty="0" smtClean="0">
                <a:solidFill>
                  <a:srgbClr val="FF6600"/>
                </a:solidFill>
              </a:rPr>
              <a:t>D)</a:t>
            </a:r>
            <a:r>
              <a:rPr lang="uk-UA" b="1" dirty="0" smtClean="0">
                <a:solidFill>
                  <a:srgbClr val="FF6600"/>
                </a:solidFill>
              </a:rPr>
              <a:t> донька</a:t>
            </a:r>
            <a:endParaRPr lang="en-US" b="1" dirty="0" smtClean="0">
              <a:solidFill>
                <a:srgbClr val="FF66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E)</a:t>
            </a:r>
            <a:r>
              <a:rPr lang="uk-UA" b="1" dirty="0" smtClean="0">
                <a:solidFill>
                  <a:srgbClr val="FF0000"/>
                </a:solidFill>
              </a:rPr>
              <a:t>дядько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F)</a:t>
            </a:r>
            <a:r>
              <a:rPr lang="uk-UA" b="1" dirty="0" smtClean="0">
                <a:solidFill>
                  <a:srgbClr val="C00000"/>
                </a:solidFill>
              </a:rPr>
              <a:t> кузен/кузина</a:t>
            </a:r>
            <a:endParaRPr lang="en-US" b="1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810923" y="6093296"/>
            <a:ext cx="10801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hlinkClick r:id="" action="ppaction://hlinkshowjump?jump=nextslide">
                  <a:snd r:embed="rId2" name="click.wav"/>
                </a:hlinkClick>
                <a:hlinkMouseOver r:id="" action="ppaction://hlinkshowjump?jump=nextslide"/>
              </a:rPr>
              <a:t>Keys</a:t>
            </a:r>
            <a:endParaRPr lang="en-US" sz="28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050" name="Picture 2" descr="План-конспект урока по теме &quot;Семья&quot; 5 класс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74" b="100000" l="2516" r="100000">
                        <a14:foregroundMark x1="84277" y1="96226" x2="86792" y2="17610"/>
                        <a14:foregroundMark x1="30189" y1="94340" x2="32390" y2="52201"/>
                        <a14:foregroundMark x1="36164" y1="85535" x2="33019" y2="42138"/>
                        <a14:foregroundMark x1="70440" y1="51572" x2="73585" y2="82390"/>
                        <a14:foregroundMark x1="81761" y1="13836" x2="92767" y2="15094"/>
                        <a14:foregroundMark x1="84277" y1="9434" x2="86478" y2="3774"/>
                        <a14:foregroundMark x1="89623" y1="23270" x2="78302" y2="8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63499"/>
            <a:ext cx="7488832" cy="246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Звуки. Мовознавча вікторина | Тест з навчання грамоти – «На Урок»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503" y="4662048"/>
            <a:ext cx="794960" cy="136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70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38464" y="338328"/>
            <a:ext cx="6348335" cy="125272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Check Yourself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" name="AutoShape 2" descr="Векторная мультяшная иллюстрация многообразного взаимодействия людей:  стоковая векторная графика (без лицензионных платежей), 1236144613 | 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 rot="11583902">
            <a:off x="112065" y="1152918"/>
            <a:ext cx="2401841" cy="1266516"/>
          </a:xfrm>
          <a:prstGeom prst="rect">
            <a:avLst/>
          </a:prstGeom>
        </p:spPr>
        <p:txBody>
          <a:bodyPr spcFirstLastPara="1" vert="horz" lIns="91440" tIns="45720" rIns="91440" bIns="45720" numCol="1" rtlCol="0" anchor="ctr">
            <a:prstTxWarp prst="textArchUp">
              <a:avLst>
                <a:gd name="adj" fmla="val 783927"/>
              </a:avLst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Check </a:t>
            </a:r>
          </a:p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ere </a:t>
            </a:r>
            <a:endPara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21" y="4942490"/>
            <a:ext cx="2106899" cy="1769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трелка вниз 8"/>
          <p:cNvSpPr/>
          <p:nvPr/>
        </p:nvSpPr>
        <p:spPr>
          <a:xfrm>
            <a:off x="352414" y="1245405"/>
            <a:ext cx="1086053" cy="540770"/>
          </a:xfrm>
          <a:prstGeom prst="downArrow">
            <a:avLst>
              <a:gd name="adj1" fmla="val 29588"/>
              <a:gd name="adj2" fmla="val 6281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915816" y="2204864"/>
            <a:ext cx="21036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Click </a:t>
            </a:r>
            <a:endParaRPr lang="en-U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0"/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here 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0"/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 sing</a:t>
            </a:r>
            <a:endParaRPr lang="ru-RU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0" name="Выгнутая вниз стрелка 19"/>
          <p:cNvSpPr/>
          <p:nvPr/>
        </p:nvSpPr>
        <p:spPr>
          <a:xfrm rot="5226206">
            <a:off x="2473792" y="4152360"/>
            <a:ext cx="1939732" cy="1344843"/>
          </a:xfrm>
          <a:prstGeom prst="curvedUpArrow">
            <a:avLst>
              <a:gd name="adj1" fmla="val 23514"/>
              <a:gd name="adj2" fmla="val 50000"/>
              <a:gd name="adj3" fmla="val 274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113" name="Picture 17" descr="133 Young Girl Dreaming Of Being A Singer Stock Photos, Pictures &amp;  Royalty-Free Images - i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425" y="1786175"/>
            <a:ext cx="3420593" cy="30667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Вертикальный свиток 20"/>
          <p:cNvSpPr/>
          <p:nvPr/>
        </p:nvSpPr>
        <p:spPr>
          <a:xfrm>
            <a:off x="155575" y="1957820"/>
            <a:ext cx="2760241" cy="2895095"/>
          </a:xfrm>
          <a:prstGeom prst="verticalScroll">
            <a:avLst>
              <a:gd name="adj" fmla="val 8987"/>
            </a:avLst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uk-UA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1) </a:t>
            </a:r>
            <a:r>
              <a:rPr lang="en-US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C</a:t>
            </a: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uk-UA" sz="2400" b="1" dirty="0" smtClean="0">
                <a:solidFill>
                  <a:srgbClr val="073E87">
                    <a:lumMod val="60000"/>
                    <a:lumOff val="4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smtClean="0">
                <a:solidFill>
                  <a:srgbClr val="073E87">
                    <a:lumMod val="60000"/>
                    <a:lumOff val="40000"/>
                  </a:srgbClr>
                </a:solidFill>
                <a:latin typeface="Comic Sans MS" panose="030F0702030302020204" pitchFamily="66" charset="0"/>
              </a:rPr>
              <a:t>2</a:t>
            </a:r>
            <a:r>
              <a:rPr lang="en-US" sz="2400" b="1" dirty="0">
                <a:solidFill>
                  <a:srgbClr val="073E87">
                    <a:lumMod val="60000"/>
                    <a:lumOff val="40000"/>
                  </a:srgbClr>
                </a:solidFill>
                <a:latin typeface="Comic Sans MS" panose="030F0702030302020204" pitchFamily="66" charset="0"/>
              </a:rPr>
              <a:t>) F</a:t>
            </a: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uk-UA" sz="2400" b="1" dirty="0" smtClean="0">
                <a:solidFill>
                  <a:srgbClr val="5BD078"/>
                </a:solidFill>
                <a:latin typeface="Comic Sans MS" panose="030F0702030302020204" pitchFamily="66" charset="0"/>
              </a:rPr>
              <a:t>  </a:t>
            </a:r>
            <a:r>
              <a:rPr lang="en-US" sz="2400" b="1" dirty="0" smtClean="0">
                <a:solidFill>
                  <a:srgbClr val="5BD078"/>
                </a:solidFill>
                <a:latin typeface="Comic Sans MS" panose="030F0702030302020204" pitchFamily="66" charset="0"/>
              </a:rPr>
              <a:t>3</a:t>
            </a:r>
            <a:r>
              <a:rPr lang="en-US" sz="2400" b="1" dirty="0">
                <a:solidFill>
                  <a:srgbClr val="5BD078"/>
                </a:solidFill>
                <a:latin typeface="Comic Sans MS" panose="030F0702030302020204" pitchFamily="66" charset="0"/>
              </a:rPr>
              <a:t>) E</a:t>
            </a: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uk-UA" sz="24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   </a:t>
            </a:r>
            <a:r>
              <a:rPr lang="en-US" sz="24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4</a:t>
            </a:r>
            <a:r>
              <a:rPr lang="en-US" sz="2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) B</a:t>
            </a: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uk-UA" sz="2400" b="1" dirty="0" smtClean="0">
                <a:solidFill>
                  <a:srgbClr val="EE12B4"/>
                </a:solidFill>
                <a:latin typeface="Comic Sans MS" panose="030F0702030302020204" pitchFamily="66" charset="0"/>
              </a:rPr>
              <a:t>  </a:t>
            </a:r>
            <a:r>
              <a:rPr lang="en-US" sz="2400" b="1" dirty="0" smtClean="0">
                <a:solidFill>
                  <a:srgbClr val="EE12B4"/>
                </a:solidFill>
                <a:latin typeface="Comic Sans MS" panose="030F0702030302020204" pitchFamily="66" charset="0"/>
              </a:rPr>
              <a:t>5</a:t>
            </a:r>
            <a:r>
              <a:rPr lang="en-US" sz="2400" b="1" dirty="0">
                <a:solidFill>
                  <a:srgbClr val="EE12B4"/>
                </a:solidFill>
                <a:latin typeface="Comic Sans MS" panose="030F0702030302020204" pitchFamily="66" charset="0"/>
              </a:rPr>
              <a:t>) A</a:t>
            </a: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6) D</a:t>
            </a:r>
          </a:p>
        </p:txBody>
      </p:sp>
      <p:sp>
        <p:nvSpPr>
          <p:cNvPr id="22" name="Выноска-облако 21"/>
          <p:cNvSpPr/>
          <p:nvPr/>
        </p:nvSpPr>
        <p:spPr>
          <a:xfrm>
            <a:off x="4411827" y="4509120"/>
            <a:ext cx="3915787" cy="2043660"/>
          </a:xfrm>
          <a:prstGeom prst="cloudCallout">
            <a:avLst>
              <a:gd name="adj1" fmla="val 46038"/>
              <a:gd name="adj2" fmla="val -4393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7030A0"/>
                </a:solidFill>
                <a:hlinkClick r:id="rId4"/>
              </a:rPr>
              <a:t>https://</a:t>
            </a:r>
            <a:r>
              <a:rPr lang="en-US" sz="2400" dirty="0" smtClean="0">
                <a:solidFill>
                  <a:srgbClr val="7030A0"/>
                </a:solidFill>
                <a:hlinkClick r:id="rId4"/>
              </a:rPr>
              <a:t>www.youtube.com/watch?v=lGir6PUN-as</a:t>
            </a:r>
            <a:r>
              <a:rPr lang="uk-UA" sz="2400" dirty="0" smtClean="0">
                <a:solidFill>
                  <a:srgbClr val="7030A0"/>
                </a:solidFill>
              </a:rPr>
              <a:t> 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07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6851104" cy="125272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Choose the correct option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79512" y="1628800"/>
            <a:ext cx="5256584" cy="71177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1. Your parents’ son is your..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2051720" y="2276872"/>
            <a:ext cx="3672408" cy="1512168"/>
          </a:xfrm>
        </p:spPr>
        <p:txBody>
          <a:bodyPr/>
          <a:lstStyle/>
          <a:p>
            <a:r>
              <a:rPr lang="en-US" b="1" dirty="0" smtClean="0">
                <a:solidFill>
                  <a:srgbClr val="F4750C"/>
                </a:solidFill>
                <a:latin typeface="Comic Sans MS" panose="030F0702030302020204" pitchFamily="66" charset="0"/>
              </a:rPr>
              <a:t>A) brother</a:t>
            </a: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B) uncle</a:t>
            </a:r>
          </a:p>
          <a:p>
            <a:r>
              <a:rPr lang="en-US" b="1" dirty="0" smtClean="0">
                <a:solidFill>
                  <a:srgbClr val="BB0D8D"/>
                </a:solidFill>
                <a:latin typeface="Comic Sans MS" panose="030F0702030302020204" pitchFamily="66" charset="0"/>
              </a:rPr>
              <a:t>C) father</a:t>
            </a:r>
            <a:endParaRPr lang="ru-RU" b="1" dirty="0">
              <a:solidFill>
                <a:srgbClr val="BB0D8D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401038" y="3977991"/>
            <a:ext cx="5772919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4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2. Your father and mother are your..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Объект 4"/>
          <p:cNvSpPr txBox="1">
            <a:spLocks/>
          </p:cNvSpPr>
          <p:nvPr/>
        </p:nvSpPr>
        <p:spPr>
          <a:xfrm>
            <a:off x="467544" y="4797152"/>
            <a:ext cx="3672408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4750C"/>
                </a:solidFill>
                <a:latin typeface="Comic Sans MS" panose="030F0702030302020204" pitchFamily="66" charset="0"/>
              </a:rPr>
              <a:t>A) grandparents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B) parents</a:t>
            </a:r>
          </a:p>
          <a:p>
            <a:r>
              <a:rPr lang="en-US" b="1" dirty="0" smtClean="0">
                <a:solidFill>
                  <a:srgbClr val="BB0D8D"/>
                </a:solidFill>
                <a:latin typeface="Comic Sans MS" panose="030F0702030302020204" pitchFamily="66" charset="0"/>
              </a:rPr>
              <a:t>C) children</a:t>
            </a:r>
            <a:endParaRPr lang="ru-RU" b="1" dirty="0">
              <a:solidFill>
                <a:srgbClr val="BB0D8D"/>
              </a:solidFill>
              <a:latin typeface="Comic Sans MS" panose="030F0702030302020204" pitchFamily="66" charset="0"/>
            </a:endParaRPr>
          </a:p>
        </p:txBody>
      </p:sp>
      <p:pic>
        <p:nvPicPr>
          <p:cNvPr id="7172" name="Picture 4" descr="My family | Тест з англійської мови – «На Урок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957" y="2658290"/>
            <a:ext cx="2518439" cy="388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Звездочка картинки для детей: Картинки звездочки для детей (31 фото) ⭐  Забавник —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3" t="8816" r="6061" b="10743"/>
          <a:stretch/>
        </p:blipFill>
        <p:spPr bwMode="auto">
          <a:xfrm>
            <a:off x="467545" y="2489060"/>
            <a:ext cx="1152128" cy="8640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Звездочка картинки для детей: Картинки звездочки для детей (31 фото) ⭐  Забавник —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3" t="8816" r="6061" b="10743"/>
          <a:stretch/>
        </p:blipFill>
        <p:spPr bwMode="auto">
          <a:xfrm>
            <a:off x="3162997" y="4976290"/>
            <a:ext cx="1171275" cy="8793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0240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3"/>
          <p:cNvSpPr txBox="1">
            <a:spLocks/>
          </p:cNvSpPr>
          <p:nvPr/>
        </p:nvSpPr>
        <p:spPr>
          <a:xfrm>
            <a:off x="317388" y="753658"/>
            <a:ext cx="5772920" cy="639762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3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. Your father’s wife is your..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Объект 4"/>
          <p:cNvSpPr txBox="1">
            <a:spLocks/>
          </p:cNvSpPr>
          <p:nvPr/>
        </p:nvSpPr>
        <p:spPr>
          <a:xfrm>
            <a:off x="1539115" y="1268760"/>
            <a:ext cx="3672408" cy="1512168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rgbClr val="F4750C"/>
                </a:solidFill>
                <a:latin typeface="Comic Sans MS" panose="030F0702030302020204" pitchFamily="66" charset="0"/>
              </a:rPr>
              <a:t>A) grandma</a:t>
            </a:r>
          </a:p>
          <a:p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B) sister</a:t>
            </a:r>
          </a:p>
          <a:p>
            <a:r>
              <a:rPr lang="en-US" sz="2000" b="1" dirty="0" smtClean="0">
                <a:solidFill>
                  <a:srgbClr val="BB0D8D"/>
                </a:solidFill>
                <a:latin typeface="Comic Sans MS" panose="030F0702030302020204" pitchFamily="66" charset="0"/>
              </a:rPr>
              <a:t>C) mother</a:t>
            </a:r>
            <a:endParaRPr lang="ru-RU" sz="2000" b="1" dirty="0">
              <a:solidFill>
                <a:srgbClr val="BB0D8D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Текст 3"/>
          <p:cNvSpPr txBox="1">
            <a:spLocks/>
          </p:cNvSpPr>
          <p:nvPr/>
        </p:nvSpPr>
        <p:spPr>
          <a:xfrm>
            <a:off x="3375319" y="1924455"/>
            <a:ext cx="5683132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4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4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. Your father’s mother is your..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Объект 4"/>
          <p:cNvSpPr txBox="1">
            <a:spLocks/>
          </p:cNvSpPr>
          <p:nvPr/>
        </p:nvSpPr>
        <p:spPr>
          <a:xfrm>
            <a:off x="4594047" y="2590364"/>
            <a:ext cx="2825601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4750C"/>
                </a:solidFill>
                <a:latin typeface="Comic Sans MS" panose="030F0702030302020204" pitchFamily="66" charset="0"/>
              </a:rPr>
              <a:t>A) sister</a:t>
            </a: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B) aunt</a:t>
            </a:r>
          </a:p>
          <a:p>
            <a:r>
              <a:rPr lang="en-US" b="1" dirty="0" smtClean="0">
                <a:solidFill>
                  <a:srgbClr val="BB0D8D"/>
                </a:solidFill>
                <a:latin typeface="Comic Sans MS" panose="030F0702030302020204" pitchFamily="66" charset="0"/>
              </a:rPr>
              <a:t>C) grandma</a:t>
            </a:r>
            <a:endParaRPr lang="ru-RU" b="1" dirty="0">
              <a:solidFill>
                <a:srgbClr val="BB0D8D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3203848" y="3933056"/>
            <a:ext cx="5683132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4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5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. Your uncle is your mother’s..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Объект 4"/>
          <p:cNvSpPr txBox="1">
            <a:spLocks/>
          </p:cNvSpPr>
          <p:nvPr/>
        </p:nvSpPr>
        <p:spPr>
          <a:xfrm>
            <a:off x="5211523" y="4572818"/>
            <a:ext cx="2670432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4750C"/>
                </a:solidFill>
                <a:latin typeface="Comic Sans MS" panose="030F0702030302020204" pitchFamily="66" charset="0"/>
              </a:rPr>
              <a:t>A) brother</a:t>
            </a: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B) father</a:t>
            </a:r>
          </a:p>
          <a:p>
            <a:r>
              <a:rPr lang="en-US" b="1" dirty="0" smtClean="0">
                <a:solidFill>
                  <a:srgbClr val="BB0D8D"/>
                </a:solidFill>
                <a:latin typeface="Comic Sans MS" panose="030F0702030302020204" pitchFamily="66" charset="0"/>
              </a:rPr>
              <a:t>C) child</a:t>
            </a:r>
            <a:endParaRPr lang="ru-RU" b="1" dirty="0">
              <a:solidFill>
                <a:srgbClr val="BB0D8D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47508" y="5906928"/>
            <a:ext cx="15234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Comic Sans MS" panose="030F0702030302020204" pitchFamily="66" charset="0"/>
                <a:hlinkClick r:id="" action="ppaction://hlinkshowjump?jump=nextslide">
                  <a:snd r:embed="rId2" name="click.wav"/>
                </a:hlinkClick>
              </a:rPr>
              <a:t>Keys</a:t>
            </a:r>
            <a:endParaRPr lang="ru-RU" sz="36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Picture 4" descr="Звуки. Мовознавча вікторина | Тест з навчання грамоти – «На Урок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081996"/>
            <a:ext cx="841953" cy="144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6952"/>
            <a:ext cx="3285267" cy="3228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 descr="Звездочка картинки для детей: Картинки звездочки для детей (31 фото) ⭐  Забавник —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3" t="8816" r="6061" b="10743"/>
          <a:stretch/>
        </p:blipFill>
        <p:spPr bwMode="auto">
          <a:xfrm>
            <a:off x="458802" y="1519388"/>
            <a:ext cx="837932" cy="6962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Звездочка картинки для детей: Картинки звездочки для детей (31 фото) ⭐  Забавник —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3" t="8816" r="6061" b="10743"/>
          <a:stretch/>
        </p:blipFill>
        <p:spPr bwMode="auto">
          <a:xfrm>
            <a:off x="3489145" y="2859892"/>
            <a:ext cx="837932" cy="6962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Звездочка картинки для детей: Картинки звездочки для детей (31 фото) ⭐  Забавник —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3" t="8816" r="6061" b="10743"/>
          <a:stretch/>
        </p:blipFill>
        <p:spPr bwMode="auto">
          <a:xfrm>
            <a:off x="4175081" y="4869159"/>
            <a:ext cx="837932" cy="6962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7869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12305" y="636268"/>
            <a:ext cx="5482952" cy="125272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Check Yourself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 rot="217844">
            <a:off x="316579" y="1269447"/>
            <a:ext cx="2805068" cy="1266516"/>
          </a:xfrm>
          <a:prstGeom prst="rect">
            <a:avLst/>
          </a:prstGeom>
        </p:spPr>
        <p:txBody>
          <a:bodyPr spcFirstLastPara="1" vert="horz" lIns="91440" tIns="45720" rIns="91440" bIns="45720" numCol="1" rtlCol="0" anchor="ctr">
            <a:prstTxWarp prst="textArchUp">
              <a:avLst>
                <a:gd name="adj" fmla="val 12748932"/>
              </a:avLst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Check </a:t>
            </a:r>
          </a:p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ere </a:t>
            </a:r>
            <a:endPara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0" t="4025" r="4173" b="11299"/>
          <a:stretch/>
        </p:blipFill>
        <p:spPr bwMode="auto">
          <a:xfrm>
            <a:off x="780226" y="4997708"/>
            <a:ext cx="2824097" cy="1661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Штриховая стрелка вправо 6"/>
          <p:cNvSpPr/>
          <p:nvPr/>
        </p:nvSpPr>
        <p:spPr>
          <a:xfrm rot="5400000">
            <a:off x="1123875" y="1364163"/>
            <a:ext cx="842590" cy="1077084"/>
          </a:xfrm>
          <a:prstGeom prst="stripedRightArrow">
            <a:avLst>
              <a:gd name="adj1" fmla="val 29419"/>
              <a:gd name="adj2" fmla="val 4228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Лента лицом вверх 7"/>
          <p:cNvSpPr/>
          <p:nvPr/>
        </p:nvSpPr>
        <p:spPr>
          <a:xfrm>
            <a:off x="531527" y="2433979"/>
            <a:ext cx="3104372" cy="2518833"/>
          </a:xfrm>
          <a:prstGeom prst="ribbon2">
            <a:avLst>
              <a:gd name="adj1" fmla="val 13918"/>
              <a:gd name="adj2" fmla="val 70523"/>
            </a:avLst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400" b="1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en-US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    </a:t>
            </a:r>
            <a:r>
              <a:rPr lang="uk-UA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1</a:t>
            </a:r>
            <a:r>
              <a:rPr lang="uk-UA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) </a:t>
            </a:r>
            <a:r>
              <a:rPr 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A</a:t>
            </a:r>
            <a:endParaRPr lang="en-US" sz="2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  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) 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B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3) C</a:t>
            </a:r>
          </a:p>
          <a:p>
            <a:r>
              <a:rPr lang="en-US" sz="24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  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4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)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C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US" sz="2400" b="1" dirty="0" smtClean="0">
                <a:solidFill>
                  <a:srgbClr val="EE12B4"/>
                </a:solidFill>
                <a:latin typeface="Comic Sans MS" panose="030F0702030302020204" pitchFamily="66" charset="0"/>
              </a:rPr>
              <a:t>      5</a:t>
            </a:r>
            <a:r>
              <a:rPr lang="en-US" sz="2400" b="1" dirty="0">
                <a:solidFill>
                  <a:srgbClr val="EE12B4"/>
                </a:solidFill>
                <a:latin typeface="Comic Sans MS" panose="030F0702030302020204" pitchFamily="66" charset="0"/>
              </a:rPr>
              <a:t>) A</a:t>
            </a:r>
            <a:endParaRPr lang="en-US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endParaRPr lang="en-US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 rot="791137">
            <a:off x="6156176" y="2405452"/>
            <a:ext cx="2639081" cy="1066717"/>
          </a:xfrm>
          <a:prstGeom prst="rect">
            <a:avLst/>
          </a:prstGeom>
        </p:spPr>
        <p:txBody>
          <a:bodyPr spcFirstLastPara="1" vert="horz" lIns="91440" tIns="45720" rIns="91440" bIns="45720" numCol="1" rtlCol="0" anchor="ctr">
            <a:prstTxWarp prst="textArchUp">
              <a:avLst>
                <a:gd name="adj" fmla="val 11549708"/>
              </a:avLst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Guess Game</a:t>
            </a:r>
            <a:endParaRPr lang="ru-RU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Выноска-облако 8"/>
          <p:cNvSpPr/>
          <p:nvPr/>
        </p:nvSpPr>
        <p:spPr>
          <a:xfrm rot="21179987">
            <a:off x="4065746" y="2877835"/>
            <a:ext cx="4332178" cy="2592288"/>
          </a:xfrm>
          <a:prstGeom prst="cloudCallout">
            <a:avLst>
              <a:gd name="adj1" fmla="val -30072"/>
              <a:gd name="adj2" fmla="val 5478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www.youtube.com/watch?v=zxePnzWRfvQ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4"/>
          <a:stretch/>
        </p:blipFill>
        <p:spPr bwMode="auto">
          <a:xfrm>
            <a:off x="7636909" y="5090551"/>
            <a:ext cx="1370712" cy="1560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388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Семья с детьми на пикнике в векторе природы изолированная иллюстрация руки  кнопки нажимающ женщину старта S Иллюстрация вектора - иллюстрации  насчитывающей малыши, дочь: 12834890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3" r="8973"/>
          <a:stretch/>
        </p:blipFill>
        <p:spPr bwMode="auto">
          <a:xfrm>
            <a:off x="5479680" y="4149079"/>
            <a:ext cx="3492402" cy="238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Read the text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556792"/>
            <a:ext cx="8792570" cy="5004734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760859"/>
                </a:solidFill>
                <a:latin typeface="Comic Sans MS" panose="030F0702030302020204" pitchFamily="66" charset="0"/>
              </a:rPr>
              <a:t>My </a:t>
            </a:r>
            <a:r>
              <a:rPr lang="en-US" sz="2800" dirty="0">
                <a:solidFill>
                  <a:srgbClr val="760859"/>
                </a:solidFill>
                <a:latin typeface="Comic Sans MS" panose="030F0702030302020204" pitchFamily="66" charset="0"/>
              </a:rPr>
              <a:t>name is </a:t>
            </a:r>
            <a:r>
              <a:rPr lang="en-US" sz="2800" dirty="0" smtClean="0">
                <a:solidFill>
                  <a:srgbClr val="760859"/>
                </a:solidFill>
                <a:latin typeface="Comic Sans MS" panose="030F0702030302020204" pitchFamily="66" charset="0"/>
              </a:rPr>
              <a:t>Dan. </a:t>
            </a:r>
            <a:r>
              <a:rPr lang="en-US" sz="2800" dirty="0">
                <a:solidFill>
                  <a:srgbClr val="760859"/>
                </a:solidFill>
                <a:latin typeface="Comic Sans MS" panose="030F0702030302020204" pitchFamily="66" charset="0"/>
              </a:rPr>
              <a:t>I am eight years old. </a:t>
            </a:r>
            <a:r>
              <a:rPr lang="en-US" sz="2800" dirty="0" smtClean="0">
                <a:solidFill>
                  <a:srgbClr val="760859"/>
                </a:solidFill>
                <a:latin typeface="Comic Sans MS" panose="030F0702030302020204" pitchFamily="66" charset="0"/>
              </a:rPr>
              <a:t>My </a:t>
            </a:r>
            <a:r>
              <a:rPr lang="en-US" sz="2800" dirty="0">
                <a:solidFill>
                  <a:srgbClr val="760859"/>
                </a:solidFill>
                <a:latin typeface="Comic Sans MS" panose="030F0702030302020204" pitchFamily="66" charset="0"/>
              </a:rPr>
              <a:t>family is very friendly. We live in a big house. I have got a mother, a father and a sister. My sister’s name is Tina. She is my best friend. She is ten. </a:t>
            </a:r>
            <a:r>
              <a:rPr lang="en-US" sz="2800" dirty="0" smtClean="0">
                <a:solidFill>
                  <a:srgbClr val="760859"/>
                </a:solidFill>
                <a:latin typeface="Comic Sans MS" panose="030F0702030302020204" pitchFamily="66" charset="0"/>
              </a:rPr>
              <a:t>We </a:t>
            </a:r>
            <a:r>
              <a:rPr lang="en-US" sz="2800" dirty="0">
                <a:solidFill>
                  <a:srgbClr val="760859"/>
                </a:solidFill>
                <a:latin typeface="Comic Sans MS" panose="030F0702030302020204" pitchFamily="66" charset="0"/>
              </a:rPr>
              <a:t>like to play, to draw, to run and jump, to </a:t>
            </a:r>
            <a:r>
              <a:rPr lang="en-US" sz="2800" dirty="0" smtClean="0">
                <a:solidFill>
                  <a:srgbClr val="760859"/>
                </a:solidFill>
                <a:latin typeface="Comic Sans MS" panose="030F0702030302020204" pitchFamily="66" charset="0"/>
              </a:rPr>
              <a:t>watch </a:t>
            </a:r>
            <a:r>
              <a:rPr lang="en-US" sz="2800" dirty="0">
                <a:solidFill>
                  <a:srgbClr val="760859"/>
                </a:solidFill>
                <a:latin typeface="Comic Sans MS" panose="030F0702030302020204" pitchFamily="66" charset="0"/>
              </a:rPr>
              <a:t>cartoons and </a:t>
            </a:r>
            <a:r>
              <a:rPr lang="en-US" sz="2800" dirty="0" smtClean="0">
                <a:solidFill>
                  <a:srgbClr val="760859"/>
                </a:solidFill>
                <a:latin typeface="Comic Sans MS" panose="030F0702030302020204" pitchFamily="66" charset="0"/>
              </a:rPr>
              <a:t>to </a:t>
            </a:r>
            <a:r>
              <a:rPr lang="en-US" sz="2800" dirty="0">
                <a:solidFill>
                  <a:srgbClr val="760859"/>
                </a:solidFill>
                <a:latin typeface="Comic Sans MS" panose="030F0702030302020204" pitchFamily="66" charset="0"/>
              </a:rPr>
              <a:t>read </a:t>
            </a:r>
            <a:r>
              <a:rPr lang="en-US" sz="2800" dirty="0" smtClean="0">
                <a:solidFill>
                  <a:srgbClr val="760859"/>
                </a:solidFill>
                <a:latin typeface="Comic Sans MS" panose="030F0702030302020204" pitchFamily="66" charset="0"/>
              </a:rPr>
              <a:t>good books. My family and I </a:t>
            </a:r>
            <a:r>
              <a:rPr lang="en-US" sz="2800" dirty="0">
                <a:solidFill>
                  <a:srgbClr val="760859"/>
                </a:solidFill>
                <a:latin typeface="Comic Sans MS" panose="030F0702030302020204" pitchFamily="66" charset="0"/>
              </a:rPr>
              <a:t>often go to the </a:t>
            </a:r>
            <a:r>
              <a:rPr lang="en-US" sz="2800" dirty="0" smtClean="0">
                <a:solidFill>
                  <a:srgbClr val="760859"/>
                </a:solidFill>
                <a:latin typeface="Comic Sans MS" panose="030F0702030302020204" pitchFamily="66" charset="0"/>
              </a:rPr>
              <a:t>park. We like to </a:t>
            </a:r>
            <a:r>
              <a:rPr lang="en-US" sz="2800" dirty="0">
                <a:solidFill>
                  <a:srgbClr val="760859"/>
                </a:solidFill>
                <a:latin typeface="Comic Sans MS" panose="030F0702030302020204" pitchFamily="66" charset="0"/>
              </a:rPr>
              <a:t>have </a:t>
            </a:r>
            <a:endParaRPr lang="en-US" sz="2800" dirty="0" smtClean="0">
              <a:solidFill>
                <a:srgbClr val="760859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760859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smtClean="0">
                <a:solidFill>
                  <a:srgbClr val="760859"/>
                </a:solidFill>
                <a:latin typeface="Comic Sans MS" panose="030F0702030302020204" pitchFamily="66" charset="0"/>
              </a:rPr>
              <a:t>  small picnics there.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760859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smtClean="0">
                <a:solidFill>
                  <a:srgbClr val="760859"/>
                </a:solidFill>
                <a:latin typeface="Comic Sans MS" panose="030F0702030302020204" pitchFamily="66" charset="0"/>
              </a:rPr>
              <a:t>  We </a:t>
            </a:r>
            <a:r>
              <a:rPr lang="en-US" sz="2800" dirty="0">
                <a:solidFill>
                  <a:srgbClr val="760859"/>
                </a:solidFill>
                <a:latin typeface="Comic Sans MS" panose="030F0702030302020204" pitchFamily="66" charset="0"/>
              </a:rPr>
              <a:t>like to </a:t>
            </a:r>
            <a:r>
              <a:rPr lang="en-US" sz="2800" dirty="0" smtClean="0">
                <a:solidFill>
                  <a:srgbClr val="760859"/>
                </a:solidFill>
                <a:latin typeface="Comic Sans MS" panose="030F0702030302020204" pitchFamily="66" charset="0"/>
              </a:rPr>
              <a:t>play different games,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760859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smtClean="0">
                <a:solidFill>
                  <a:srgbClr val="760859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>
                <a:solidFill>
                  <a:srgbClr val="760859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smtClean="0">
                <a:solidFill>
                  <a:srgbClr val="760859"/>
                </a:solidFill>
                <a:latin typeface="Comic Sans MS" panose="030F0702030302020204" pitchFamily="66" charset="0"/>
              </a:rPr>
              <a:t>to talk and to sing. </a:t>
            </a:r>
            <a:endParaRPr lang="ru-RU" sz="2800" dirty="0">
              <a:solidFill>
                <a:srgbClr val="760859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9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188333"/>
            <a:ext cx="7408333" cy="2985781"/>
          </a:xfrm>
        </p:spPr>
        <p:txBody>
          <a:bodyPr/>
          <a:lstStyle/>
          <a:p>
            <a:r>
              <a:rPr lang="en-US" dirty="0" smtClean="0">
                <a:solidFill>
                  <a:srgbClr val="F4750C"/>
                </a:solidFill>
                <a:latin typeface="Comic Sans MS" panose="030F0702030302020204" pitchFamily="66" charset="0"/>
              </a:rPr>
              <a:t>1) My family lives in a big flat.</a:t>
            </a:r>
          </a:p>
          <a:p>
            <a:r>
              <a:rPr lang="en-US" dirty="0" smtClean="0">
                <a:solidFill>
                  <a:srgbClr val="EE12B4"/>
                </a:solidFill>
                <a:latin typeface="Comic Sans MS" panose="030F0702030302020204" pitchFamily="66" charset="0"/>
              </a:rPr>
              <a:t>2) I have got a mother, a father and a brother.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3) My sister is my </a:t>
            </a:r>
            <a:r>
              <a:rPr lang="en-US" dirty="0">
                <a:latin typeface="Comic Sans MS" panose="030F0702030302020204" pitchFamily="66" charset="0"/>
              </a:rPr>
              <a:t>best friend. 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solidFill>
                  <a:srgbClr val="00CC00"/>
                </a:solidFill>
                <a:latin typeface="Comic Sans MS" panose="030F0702030302020204" pitchFamily="66" charset="0"/>
              </a:rPr>
              <a:t>4) My </a:t>
            </a:r>
            <a:r>
              <a:rPr lang="en-US" dirty="0">
                <a:solidFill>
                  <a:srgbClr val="00CC00"/>
                </a:solidFill>
                <a:latin typeface="Comic Sans MS" panose="030F0702030302020204" pitchFamily="66" charset="0"/>
              </a:rPr>
              <a:t>family and I often go to the park. </a:t>
            </a:r>
            <a:endParaRPr lang="en-US" dirty="0" smtClean="0">
              <a:solidFill>
                <a:srgbClr val="00CC00"/>
              </a:solidFill>
              <a:latin typeface="Comic Sans MS" panose="030F0702030302020204" pitchFamily="66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5) We like to play, to have picnics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and to sing together.</a:t>
            </a:r>
            <a:endParaRPr lang="ru-RU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Mark if the sentences are </a:t>
            </a:r>
            <a:b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US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True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or </a:t>
            </a:r>
            <a:r>
              <a:rPr lang="en-US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False</a:t>
            </a:r>
            <a:endParaRPr lang="ru-RU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5880217"/>
            <a:ext cx="12955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Comic Sans MS" panose="030F0702030302020204" pitchFamily="66" charset="0"/>
                <a:hlinkClick r:id="" action="ppaction://hlinkshowjump?jump=nextslide">
                  <a:snd r:embed="rId2" name="click.wav"/>
                </a:hlinkClick>
              </a:rPr>
              <a:t>Keys</a:t>
            </a:r>
            <a:endParaRPr lang="ru-RU" sz="4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4" descr="Звуки. Мовознавча вікторина | Тест з навчання грамоти – «На Урок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80" y="5158543"/>
            <a:ext cx="841953" cy="144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75509"/>
            <a:ext cx="4186436" cy="2645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638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228</TotalTime>
  <Words>409</Words>
  <Application>Microsoft Office PowerPoint</Application>
  <PresentationFormat>Экран (4:3)</PresentationFormat>
  <Paragraphs>88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Family Life</vt:lpstr>
      <vt:lpstr>Watch and Learn</vt:lpstr>
      <vt:lpstr>Match the words with their translations:</vt:lpstr>
      <vt:lpstr>                   Check Yourself</vt:lpstr>
      <vt:lpstr>Choose the correct option</vt:lpstr>
      <vt:lpstr>Презентация PowerPoint</vt:lpstr>
      <vt:lpstr>Check Yourself</vt:lpstr>
      <vt:lpstr>Read the text</vt:lpstr>
      <vt:lpstr>Mark if the sentences are  True or False</vt:lpstr>
      <vt:lpstr>Check Yourself</vt:lpstr>
      <vt:lpstr>Thank you for your work!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 life</dc:title>
  <dc:creator>Админ</dc:creator>
  <cp:lastModifiedBy>Админ</cp:lastModifiedBy>
  <cp:revision>23</cp:revision>
  <dcterms:created xsi:type="dcterms:W3CDTF">2022-05-23T16:41:08Z</dcterms:created>
  <dcterms:modified xsi:type="dcterms:W3CDTF">2022-05-25T17:25:15Z</dcterms:modified>
</cp:coreProperties>
</file>