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66" r:id="rId4"/>
    <p:sldId id="268" r:id="rId5"/>
    <p:sldId id="262" r:id="rId6"/>
    <p:sldId id="260" r:id="rId7"/>
    <p:sldId id="272" r:id="rId8"/>
    <p:sldId id="273" r:id="rId9"/>
    <p:sldId id="270" r:id="rId10"/>
    <p:sldId id="264" r:id="rId11"/>
    <p:sldId id="271" r:id="rId12"/>
    <p:sldId id="265" r:id="rId13"/>
    <p:sldId id="274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04374A"/>
    <a:srgbClr val="3399FF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73" d="100"/>
          <a:sy n="73" d="100"/>
        </p:scale>
        <p:origin x="115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35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3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3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852936"/>
            <a:ext cx="7056784" cy="1412776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1196752"/>
            <a:ext cx="6408712" cy="5400600"/>
          </a:xfrm>
        </p:spPr>
        <p:txBody>
          <a:bodyPr>
            <a:noAutofit/>
          </a:bodyPr>
          <a:lstStyle/>
          <a:p>
            <a:r>
              <a:rPr lang="uk-UA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Корекція знань. </a:t>
            </a:r>
            <a:br>
              <a:rPr lang="uk-UA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uk-UA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Зміни приголосних при творенні слів</a:t>
            </a:r>
            <a:br>
              <a:rPr lang="uk-UA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uk-UA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6 клас</a:t>
            </a:r>
            <a:endParaRPr lang="ru-RU" sz="96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1027F-E68A-456D-9F0D-2463B4D8F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31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</a:br>
            <a: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Завдання-міркування</a:t>
            </a:r>
            <a:b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</a:br>
            <a: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«Що не так ? Чому  не так?» </a:t>
            </a:r>
            <a:br>
              <a:rPr lang="ru-UA" dirty="0">
                <a:effectLst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03199E-C6C2-49E6-A7C3-C68C71C13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1.Т. Г. Шевченко – великий </a:t>
            </a:r>
            <a:r>
              <a:rPr lang="uk-UA" dirty="0" err="1">
                <a:latin typeface="Comic Sans MS" panose="030F0702030302020204" pitchFamily="66" charset="0"/>
              </a:rPr>
              <a:t>україннський</a:t>
            </a:r>
            <a:r>
              <a:rPr lang="uk-UA" dirty="0">
                <a:latin typeface="Comic Sans MS" panose="030F0702030302020204" pitchFamily="66" charset="0"/>
              </a:rPr>
              <a:t> поет – оспівував героїчну боротьбу </a:t>
            </a:r>
            <a:r>
              <a:rPr lang="uk-UA" dirty="0" err="1">
                <a:latin typeface="Comic Sans MS" panose="030F0702030302020204" pitchFamily="66" charset="0"/>
              </a:rPr>
              <a:t>запоріжського</a:t>
            </a:r>
            <a:r>
              <a:rPr lang="uk-UA" dirty="0">
                <a:latin typeface="Comic Sans MS" panose="030F0702030302020204" pitchFamily="66" charset="0"/>
              </a:rPr>
              <a:t> </a:t>
            </a:r>
            <a:r>
              <a:rPr lang="uk-UA" dirty="0" err="1">
                <a:latin typeface="Comic Sans MS" panose="030F0702030302020204" pitchFamily="66" charset="0"/>
              </a:rPr>
              <a:t>козатцтва</a:t>
            </a:r>
            <a:r>
              <a:rPr lang="uk-UA" dirty="0">
                <a:latin typeface="Comic Sans MS" panose="030F0702030302020204" pitchFamily="66" charset="0"/>
              </a:rPr>
              <a:t> проти </a:t>
            </a:r>
            <a:r>
              <a:rPr lang="uk-UA" dirty="0" err="1">
                <a:latin typeface="Comic Sans MS" panose="030F0702030302020204" pitchFamily="66" charset="0"/>
              </a:rPr>
              <a:t>туречцького</a:t>
            </a:r>
            <a:r>
              <a:rPr lang="uk-UA" dirty="0">
                <a:latin typeface="Comic Sans MS" panose="030F0702030302020204" pitchFamily="66" charset="0"/>
              </a:rPr>
              <a:t> поневолення.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(О. Гончар)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2. Тарас Шевченко піднявся з моря </a:t>
            </a:r>
            <a:r>
              <a:rPr lang="uk-UA" dirty="0" err="1">
                <a:latin typeface="Comic Sans MS" panose="030F0702030302020204" pitchFamily="66" charset="0"/>
              </a:rPr>
              <a:t>україньських</a:t>
            </a:r>
            <a:r>
              <a:rPr lang="uk-UA" dirty="0">
                <a:latin typeface="Comic Sans MS" panose="030F0702030302020204" pitchFamily="66" charset="0"/>
              </a:rPr>
              <a:t> пісень, </a:t>
            </a:r>
            <a:r>
              <a:rPr lang="uk-UA" dirty="0" err="1">
                <a:latin typeface="Comic Sans MS" panose="030F0702030302020204" pitchFamily="66" charset="0"/>
              </a:rPr>
              <a:t>чумакських</a:t>
            </a:r>
            <a:r>
              <a:rPr lang="uk-UA" dirty="0">
                <a:latin typeface="Comic Sans MS" panose="030F0702030302020204" pitchFamily="66" charset="0"/>
              </a:rPr>
              <a:t> переказів, </a:t>
            </a:r>
            <a:r>
              <a:rPr lang="uk-UA" dirty="0" err="1">
                <a:latin typeface="Comic Sans MS" panose="030F0702030302020204" pitchFamily="66" charset="0"/>
              </a:rPr>
              <a:t>козакських</a:t>
            </a:r>
            <a:r>
              <a:rPr lang="uk-UA" dirty="0">
                <a:latin typeface="Comic Sans MS" panose="030F0702030302020204" pitchFamily="66" charset="0"/>
              </a:rPr>
              <a:t> літописів, </a:t>
            </a:r>
            <a:r>
              <a:rPr lang="uk-UA" dirty="0" err="1">
                <a:latin typeface="Comic Sans MS" panose="030F0702030302020204" pitchFamily="66" charset="0"/>
              </a:rPr>
              <a:t>гайдамакського</a:t>
            </a:r>
            <a:r>
              <a:rPr lang="uk-UA" dirty="0">
                <a:latin typeface="Comic Sans MS" panose="030F0702030302020204" pitchFamily="66" charset="0"/>
              </a:rPr>
              <a:t> епосу.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(О. Гончар)</a:t>
            </a:r>
          </a:p>
          <a:p>
            <a:pPr marL="0" indent="0">
              <a:buNone/>
            </a:pPr>
            <a:endParaRPr lang="ru-UA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16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BEC59-8B5A-47CD-A401-AF5BDFF30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Продовж речення</a:t>
            </a:r>
            <a:endParaRPr lang="ru-UA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FBF6E1-E141-4005-9C53-B934744B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76872"/>
            <a:ext cx="6408712" cy="3960440"/>
          </a:xfrm>
        </p:spPr>
        <p:txBody>
          <a:bodyPr/>
          <a:lstStyle/>
          <a:p>
            <a:pPr>
              <a:buFontTx/>
              <a:buChar char="-"/>
            </a:pPr>
            <a:r>
              <a:rPr lang="uk-UA" dirty="0">
                <a:latin typeface="Comic Sans MS" panose="030F0702030302020204" pitchFamily="66" charset="0"/>
              </a:rPr>
              <a:t>словотвір вивчає…</a:t>
            </a:r>
          </a:p>
          <a:p>
            <a:pPr>
              <a:buFontTx/>
              <a:buChar char="-"/>
            </a:pPr>
            <a:r>
              <a:rPr lang="uk-UA" dirty="0">
                <a:latin typeface="Comic Sans MS" panose="030F0702030302020204" pitchFamily="66" charset="0"/>
              </a:rPr>
              <a:t>г, ж, з + </a:t>
            </a:r>
            <a:r>
              <a:rPr lang="uk-UA" dirty="0" err="1">
                <a:latin typeface="Comic Sans MS" panose="030F0702030302020204" pitchFamily="66" charset="0"/>
              </a:rPr>
              <a:t>ськ</a:t>
            </a:r>
            <a:r>
              <a:rPr lang="uk-UA" dirty="0">
                <a:latin typeface="Comic Sans MS" panose="030F0702030302020204" pitchFamily="66" charset="0"/>
              </a:rPr>
              <a:t> =…</a:t>
            </a:r>
          </a:p>
          <a:p>
            <a:pPr>
              <a:buFontTx/>
              <a:buChar char="-"/>
            </a:pPr>
            <a:r>
              <a:rPr lang="uk-UA" dirty="0">
                <a:latin typeface="Comic Sans MS" panose="030F0702030302020204" pitchFamily="66" charset="0"/>
              </a:rPr>
              <a:t>к, ч, ц + </a:t>
            </a:r>
            <a:r>
              <a:rPr lang="uk-UA" dirty="0" err="1">
                <a:latin typeface="Comic Sans MS" panose="030F0702030302020204" pitchFamily="66" charset="0"/>
              </a:rPr>
              <a:t>ськ</a:t>
            </a:r>
            <a:r>
              <a:rPr lang="uk-UA" dirty="0">
                <a:latin typeface="Comic Sans MS" panose="030F0702030302020204" pitchFamily="66" charset="0"/>
              </a:rPr>
              <a:t> =…</a:t>
            </a:r>
          </a:p>
          <a:p>
            <a:pPr>
              <a:buFontTx/>
              <a:buChar char="-"/>
            </a:pPr>
            <a:r>
              <a:rPr lang="uk-UA" dirty="0">
                <a:latin typeface="Comic Sans MS" panose="030F0702030302020204" pitchFamily="66" charset="0"/>
              </a:rPr>
              <a:t>х, ш, с + </a:t>
            </a:r>
            <a:r>
              <a:rPr lang="uk-UA" dirty="0" err="1">
                <a:latin typeface="Comic Sans MS" panose="030F0702030302020204" pitchFamily="66" charset="0"/>
              </a:rPr>
              <a:t>ськ</a:t>
            </a:r>
            <a:r>
              <a:rPr lang="uk-UA" dirty="0">
                <a:latin typeface="Comic Sans MS" panose="030F0702030302020204" pitchFamily="66" charset="0"/>
              </a:rPr>
              <a:t> =…</a:t>
            </a:r>
          </a:p>
          <a:p>
            <a:pPr>
              <a:buFontTx/>
              <a:buChar char="-"/>
            </a:pPr>
            <a:r>
              <a:rPr lang="uk-UA" dirty="0">
                <a:latin typeface="Comic Sans MS" panose="030F0702030302020204" pitchFamily="66" charset="0"/>
              </a:rPr>
              <a:t>якщо основа слова закінчується на </a:t>
            </a:r>
            <a:r>
              <a:rPr lang="uk-UA" b="1" dirty="0">
                <a:latin typeface="Comic Sans MS" panose="030F0702030302020204" pitchFamily="66" charset="0"/>
              </a:rPr>
              <a:t>Д</a:t>
            </a:r>
            <a:r>
              <a:rPr lang="uk-UA" dirty="0">
                <a:latin typeface="Comic Sans MS" panose="030F0702030302020204" pitchFamily="66" charset="0"/>
              </a:rPr>
              <a:t> або </a:t>
            </a:r>
            <a:r>
              <a:rPr lang="uk-UA" b="1" dirty="0">
                <a:latin typeface="Comic Sans MS" panose="030F0702030302020204" pitchFamily="66" charset="0"/>
              </a:rPr>
              <a:t>Т</a:t>
            </a:r>
            <a:r>
              <a:rPr lang="uk-UA" dirty="0">
                <a:latin typeface="Comic Sans MS" panose="030F0702030302020204" pitchFamily="66" charset="0"/>
              </a:rPr>
              <a:t>…</a:t>
            </a:r>
          </a:p>
          <a:p>
            <a:pPr>
              <a:buFontTx/>
              <a:buChar char="-"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8797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76AAA-5DBD-41E5-8A05-6E3664A4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>
                <a:solidFill>
                  <a:srgbClr val="0070C0"/>
                </a:solidFill>
                <a:latin typeface="Comic Sans MS" panose="030F0702030302020204" pitchFamily="66" charset="0"/>
              </a:rPr>
              <a:t>Обери</a:t>
            </a:r>
            <a:r>
              <a:rPr lang="uk-UA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dirty="0" err="1">
                <a:solidFill>
                  <a:srgbClr val="0070C0"/>
                </a:solidFill>
                <a:latin typeface="Comic Sans MS" panose="030F0702030302020204" pitchFamily="66" charset="0"/>
              </a:rPr>
              <a:t>смайлик</a:t>
            </a:r>
            <a:endParaRPr lang="ru-UA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37212F-0559-48E8-9B8E-C56FB0A0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556792"/>
            <a:ext cx="8568952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/>
              <a:t>     </a:t>
            </a:r>
            <a:endParaRPr lang="uk-UA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uk-UA" dirty="0"/>
              <a:t>11</a:t>
            </a:r>
            <a:endParaRPr lang="ru-UA" dirty="0"/>
          </a:p>
        </p:txBody>
      </p:sp>
      <p:pic>
        <p:nvPicPr>
          <p:cNvPr id="3078" name="Picture 6" descr="Смайлик гифки, анимированные GIF изображения смайлик - скачать гиф картинки  на GIFER">
            <a:extLst>
              <a:ext uri="{FF2B5EF4-FFF2-40B4-BE49-F238E27FC236}">
                <a16:creationId xmlns:a16="http://schemas.microsoft.com/office/drawing/2014/main" id="{1253182C-D605-4923-9D94-A856E113A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" y="1921110"/>
            <a:ext cx="3015779" cy="301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Думающий смайлик желтый ПНГ на Прозрачном Фоне • Скачать PNG Думающий  смайлик желтый">
            <a:extLst>
              <a:ext uri="{FF2B5EF4-FFF2-40B4-BE49-F238E27FC236}">
                <a16:creationId xmlns:a16="http://schemas.microsoft.com/office/drawing/2014/main" id="{88274663-8B59-459D-89F0-BE410638E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81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Картинки смайлики, разные настроения, веселые, грустные смайлы">
            <a:extLst>
              <a:ext uri="{FF2B5EF4-FFF2-40B4-BE49-F238E27FC236}">
                <a16:creationId xmlns:a16="http://schemas.microsoft.com/office/drawing/2014/main" id="{BAF94CC0-BEDF-40D7-9C22-F8C8359A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669" y="2589051"/>
            <a:ext cx="21145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9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EECF37-182F-4BF0-B801-0F837F5B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Домашнє завдання</a:t>
            </a:r>
            <a:endParaRPr lang="ru-UA" dirty="0">
              <a:solidFill>
                <a:srgbClr val="0070C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DC03E6-85CC-499A-865F-3C269584E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56792"/>
            <a:ext cx="6984776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Завдання на вибір:</a:t>
            </a:r>
          </a:p>
          <a:p>
            <a:pPr marL="514350" indent="-514350">
              <a:buAutoNum type="arabicPeriod"/>
            </a:pPr>
            <a:r>
              <a:rPr lang="uk-UA" dirty="0">
                <a:latin typeface="Comic Sans MS" panose="030F0702030302020204" pitchFamily="66" charset="0"/>
              </a:rPr>
              <a:t>Запишіть, які галузі господарства та ремесла поширені в Україні?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    (до 10 слів). Зверніть увагу на  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    правопис слів!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2. Підготуйте усну розповідь (5 –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    6 речень) про одне із </a:t>
            </a:r>
            <a:r>
              <a:rPr lang="uk-UA" dirty="0" err="1">
                <a:latin typeface="Comic Sans MS" panose="030F0702030302020204" pitchFamily="66" charset="0"/>
              </a:rPr>
              <a:t>ремесел</a:t>
            </a:r>
            <a:r>
              <a:rPr lang="uk-UA" dirty="0">
                <a:latin typeface="Comic Sans MS" panose="030F0702030302020204" pitchFamily="66" charset="0"/>
              </a:rPr>
              <a:t>,  </a:t>
            </a:r>
          </a:p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    використовуючи спільнокореневі </a:t>
            </a:r>
          </a:p>
          <a:p>
            <a:pPr marL="0" indent="0">
              <a:buNone/>
            </a:pPr>
            <a:r>
              <a:rPr lang="uk-UA">
                <a:latin typeface="Comic Sans MS" panose="030F0702030302020204" pitchFamily="66" charset="0"/>
              </a:rPr>
              <a:t>    слова </a:t>
            </a:r>
            <a:endParaRPr lang="ru-UA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41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5411D-1B15-48BA-9CBA-FBA5257F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Мета:</a:t>
            </a:r>
            <a:endParaRPr lang="ru-UA" b="1" dirty="0">
              <a:solidFill>
                <a:srgbClr val="0070C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3E9A31-9E74-4500-80B5-DB6CBC22B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-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повторити</a:t>
            </a:r>
            <a:r>
              <a:rPr lang="ru-RU" sz="2200" b="1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ru-RU" sz="220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відомості</a:t>
            </a:r>
            <a:r>
              <a:rPr lang="ru-RU" sz="220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про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чергування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приголосних звуків</a:t>
            </a:r>
            <a:r>
              <a:rPr lang="ru-RU" sz="2200" b="1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при творенні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іменників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із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суфіксом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–ин- від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прикметників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на –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ський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, -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цький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та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прикметників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із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буквосполученням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–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чн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-, -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шн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-;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формувати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вміння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й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навички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утворювати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нові слова,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визначати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спосіб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їх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творення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;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-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розвивати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логічне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мислення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вміння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працювати за алгоритмом, висловлювати і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відстоювати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власну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думку;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-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виховувати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любов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до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рідної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мови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естетичний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смак до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краси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2200" b="0" i="0" dirty="0" err="1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рідного</a:t>
            </a:r>
            <a:r>
              <a:rPr lang="ru-RU" sz="2200" b="0" i="0" dirty="0"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 слова</a:t>
            </a:r>
            <a:endParaRPr lang="ru-UA" sz="22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4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A6B1DA-9282-42F0-98F1-966C1CD91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  <a:latin typeface="Comic Sans MS" panose="030F0702030302020204" pitchFamily="66" charset="0"/>
              </a:rPr>
              <a:t>«Малюнкове вітання»</a:t>
            </a:r>
            <a:endParaRPr lang="ru-UA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FE6CC52-2B40-4401-A98F-C182EECA7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5033407" cy="4679950"/>
          </a:xfrm>
        </p:spPr>
      </p:pic>
    </p:spTree>
    <p:extLst>
      <p:ext uri="{BB962C8B-B14F-4D97-AF65-F5344CB8AC3E}">
        <p14:creationId xmlns:p14="http://schemas.microsoft.com/office/powerpoint/2010/main" val="342421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«Знайди помилку»</a:t>
            </a:r>
            <a:endParaRPr lang="ru-RU" dirty="0"/>
          </a:p>
        </p:txBody>
      </p:sp>
      <p:sp>
        <p:nvSpPr>
          <p:cNvPr id="21" name="Text Box 255"/>
          <p:cNvSpPr txBox="1">
            <a:spLocks noChangeArrowheads="1"/>
          </p:cNvSpPr>
          <p:nvPr/>
        </p:nvSpPr>
        <p:spPr bwMode="gray">
          <a:xfrm>
            <a:off x="776327" y="45285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2" name="Line 256"/>
          <p:cNvSpPr>
            <a:spLocks noChangeShapeType="1"/>
          </p:cNvSpPr>
          <p:nvPr/>
        </p:nvSpPr>
        <p:spPr bwMode="gray">
          <a:xfrm>
            <a:off x="1004927" y="2547313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Rectangle 257"/>
          <p:cNvSpPr>
            <a:spLocks noChangeArrowheads="1"/>
          </p:cNvSpPr>
          <p:nvPr/>
        </p:nvSpPr>
        <p:spPr bwMode="gray">
          <a:xfrm rot="3419336">
            <a:off x="648756" y="1971051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37" name="Text Box 258"/>
          <p:cNvSpPr txBox="1">
            <a:spLocks noChangeArrowheads="1"/>
          </p:cNvSpPr>
          <p:nvPr/>
        </p:nvSpPr>
        <p:spPr bwMode="gray">
          <a:xfrm>
            <a:off x="1691681" y="2058363"/>
            <a:ext cx="438652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Братський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студентський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 Box 259"/>
          <p:cNvSpPr txBox="1">
            <a:spLocks noChangeArrowheads="1"/>
          </p:cNvSpPr>
          <p:nvPr/>
        </p:nvSpPr>
        <p:spPr bwMode="gray">
          <a:xfrm>
            <a:off x="776327" y="20139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9" name="Line 260"/>
          <p:cNvSpPr>
            <a:spLocks noChangeShapeType="1"/>
          </p:cNvSpPr>
          <p:nvPr/>
        </p:nvSpPr>
        <p:spPr bwMode="gray">
          <a:xfrm>
            <a:off x="1004927" y="3385513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Rectangle 261"/>
          <p:cNvSpPr>
            <a:spLocks noChangeArrowheads="1"/>
          </p:cNvSpPr>
          <p:nvPr/>
        </p:nvSpPr>
        <p:spPr bwMode="gray">
          <a:xfrm rot="3419336">
            <a:off x="720764" y="2809251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" name="Text Box 262"/>
          <p:cNvSpPr txBox="1">
            <a:spLocks noChangeArrowheads="1"/>
          </p:cNvSpPr>
          <p:nvPr/>
        </p:nvSpPr>
        <p:spPr bwMode="gray">
          <a:xfrm>
            <a:off x="776327" y="28521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45" name="Line 263"/>
          <p:cNvSpPr>
            <a:spLocks noChangeShapeType="1"/>
          </p:cNvSpPr>
          <p:nvPr/>
        </p:nvSpPr>
        <p:spPr bwMode="gray">
          <a:xfrm>
            <a:off x="1006515" y="4222126"/>
            <a:ext cx="4799012" cy="1587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Rectangle 264"/>
          <p:cNvSpPr>
            <a:spLocks noChangeArrowheads="1"/>
          </p:cNvSpPr>
          <p:nvPr/>
        </p:nvSpPr>
        <p:spPr bwMode="gray">
          <a:xfrm rot="3419336">
            <a:off x="720764" y="3647451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7" name="Text Box 265"/>
          <p:cNvSpPr txBox="1">
            <a:spLocks noChangeArrowheads="1"/>
          </p:cNvSpPr>
          <p:nvPr/>
        </p:nvSpPr>
        <p:spPr bwMode="gray">
          <a:xfrm>
            <a:off x="776327" y="36903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50" name="Text Box 268"/>
          <p:cNvSpPr txBox="1">
            <a:spLocks noChangeArrowheads="1"/>
          </p:cNvSpPr>
          <p:nvPr/>
        </p:nvSpPr>
        <p:spPr bwMode="gray">
          <a:xfrm>
            <a:off x="2123728" y="547803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51" name="Text Box 269"/>
          <p:cNvSpPr txBox="1">
            <a:spLocks noChangeArrowheads="1"/>
          </p:cNvSpPr>
          <p:nvPr/>
        </p:nvSpPr>
        <p:spPr bwMode="gray">
          <a:xfrm>
            <a:off x="1835696" y="2969908"/>
            <a:ext cx="480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Вінницький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донецький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 Box 270"/>
          <p:cNvSpPr txBox="1">
            <a:spLocks noChangeArrowheads="1"/>
          </p:cNvSpPr>
          <p:nvPr/>
        </p:nvSpPr>
        <p:spPr bwMode="gray">
          <a:xfrm>
            <a:off x="1835697" y="3760163"/>
            <a:ext cx="5662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Прилуцький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запоріжзький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8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-215900">
              <a:lnSpc>
                <a:spcPct val="150000"/>
              </a:lnSpc>
              <a:spcAft>
                <a:spcPts val="0"/>
              </a:spcAft>
              <a:tabLst>
                <a:tab pos="612140" algn="l"/>
              </a:tabLst>
            </a:pP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inion Pro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inion Pro"/>
              </a:rPr>
            </a:br>
            <a: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З’ясуйте, які літери пропущені. </a:t>
            </a:r>
            <a:b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</a:br>
            <a:r>
              <a:rPr lang="uk-UA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Позначте орфограму</a:t>
            </a:r>
            <a:b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inion Pro"/>
              </a:rPr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492896"/>
            <a:ext cx="6048672" cy="37444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uk-UA" dirty="0">
              <a:latin typeface="Comic Sans MS" panose="030F0702030302020204" pitchFamily="66" charset="0"/>
              <a:ea typeface="Times New Roman" panose="02020603050405020304" pitchFamily="18" charset="0"/>
              <a:cs typeface="Minion Pro"/>
            </a:endParaRPr>
          </a:p>
          <a:p>
            <a:pPr marL="0" indent="0" algn="ctr">
              <a:buNone/>
            </a:pP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Черка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кременчу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турис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нью-йор…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гре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дослідни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оде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пта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…во, </a:t>
            </a:r>
            <a:r>
              <a:rPr lang="uk-UA" sz="32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аген</a:t>
            </a:r>
            <a:r>
              <a:rPr lang="uk-UA" sz="3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…во</a:t>
            </a:r>
            <a:r>
              <a:rPr lang="uk-UA" dirty="0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гали…</a:t>
            </a:r>
            <a:r>
              <a:rPr lang="uk-UA" dirty="0" err="1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r>
              <a:rPr lang="uk-UA" dirty="0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, </a:t>
            </a:r>
            <a:r>
              <a:rPr lang="uk-UA" dirty="0" err="1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залізни</a:t>
            </a:r>
            <a:r>
              <a:rPr lang="uk-UA" dirty="0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…ний, </a:t>
            </a:r>
            <a:r>
              <a:rPr lang="uk-UA" dirty="0" err="1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дрогоби</a:t>
            </a:r>
            <a:r>
              <a:rPr lang="uk-UA" dirty="0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…</a:t>
            </a:r>
            <a:r>
              <a:rPr lang="uk-UA" dirty="0" err="1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кий</a:t>
            </a:r>
            <a:br>
              <a:rPr lang="ru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inion Pro"/>
              </a:rPr>
            </a:br>
            <a:r>
              <a:rPr lang="ru-RU" b="1" i="0" dirty="0">
                <a:solidFill>
                  <a:srgbClr val="0070C0"/>
                </a:solidFill>
                <a:effectLst/>
                <a:latin typeface="Segoe Print" panose="02000600000000000000" pitchFamily="2" charset="0"/>
              </a:rPr>
              <a:t> </a:t>
            </a:r>
            <a:endParaRPr lang="ru-RU" b="1" dirty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Від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поданих</a:t>
            </a: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іменників</a:t>
            </a: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—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назв</a:t>
            </a: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національностей</a:t>
            </a: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утворіть</a:t>
            </a:r>
            <a:r>
              <a:rPr lang="ru-RU" sz="36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 </a:t>
            </a:r>
            <a:r>
              <a:rPr lang="ru-RU" sz="36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прикметники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2492896"/>
            <a:ext cx="6408712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Г</a:t>
            </a:r>
            <a:r>
              <a:rPr lang="uk-UA" sz="36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Minion Pro"/>
              </a:rPr>
              <a:t>рек, українець, казах, узбек, німець, іспанець, калмик, румун, чех, англієць, словак, латиш</a:t>
            </a:r>
            <a:endParaRPr lang="ru-UA" sz="36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Minion Pro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99F72-0F5E-4BA8-B670-491EAD765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uk-UA" sz="44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У кожному рядку підкресліть зайве слово</a:t>
            </a:r>
            <a:endParaRPr lang="ru-UA" dirty="0">
              <a:solidFill>
                <a:srgbClr val="0070C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6BE43-0AD4-4E2B-8B1D-2E692FBA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132856"/>
            <a:ext cx="6048672" cy="410445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altLang="ru-UA" sz="3200" dirty="0">
                <a:latin typeface="Comic Sans MS" panose="030F0702030302020204" pitchFamily="66" charset="0"/>
              </a:rPr>
              <a:t>Гали…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</a:t>
            </a:r>
            <a:r>
              <a:rPr lang="uk-UA" altLang="ru-UA" sz="3200" dirty="0" err="1">
                <a:latin typeface="Comic Sans MS" panose="030F0702030302020204" pitchFamily="66" charset="0"/>
              </a:rPr>
              <a:t>прилу</a:t>
            </a:r>
            <a:r>
              <a:rPr lang="uk-UA" altLang="ru-UA" sz="3200" dirty="0">
                <a:latin typeface="Comic Sans MS" panose="030F0702030302020204" pitchFamily="66" charset="0"/>
              </a:rPr>
              <a:t>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</a:t>
            </a:r>
            <a:r>
              <a:rPr lang="uk-UA" altLang="ru-UA" sz="3200" dirty="0" err="1">
                <a:latin typeface="Comic Sans MS" panose="030F0702030302020204" pitchFamily="66" charset="0"/>
              </a:rPr>
              <a:t>збара</a:t>
            </a:r>
            <a:r>
              <a:rPr lang="uk-UA" altLang="ru-UA" sz="3200" dirty="0">
                <a:latin typeface="Comic Sans MS" panose="030F0702030302020204" pitchFamily="66" charset="0"/>
              </a:rPr>
              <a:t>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endParaRPr lang="uk-UA" altLang="ru-UA" sz="3200" dirty="0">
              <a:latin typeface="Comic Sans MS" panose="030F0702030302020204" pitchFamily="66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uk-UA" altLang="ru-UA" sz="3200" dirty="0" err="1">
                <a:latin typeface="Comic Sans MS" panose="030F0702030302020204" pitchFamily="66" charset="0"/>
              </a:rPr>
              <a:t>Криворі</a:t>
            </a:r>
            <a:r>
              <a:rPr lang="uk-UA" altLang="ru-UA" sz="3200" dirty="0">
                <a:latin typeface="Comic Sans MS" panose="030F0702030302020204" pitchFamily="66" charset="0"/>
              </a:rPr>
              <a:t>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</a:t>
            </a:r>
            <a:r>
              <a:rPr lang="uk-UA" altLang="ru-UA" sz="3200" dirty="0" err="1">
                <a:latin typeface="Comic Sans MS" panose="030F0702030302020204" pitchFamily="66" charset="0"/>
              </a:rPr>
              <a:t>норве</a:t>
            </a:r>
            <a:r>
              <a:rPr lang="uk-UA" altLang="ru-UA" sz="3200" dirty="0">
                <a:latin typeface="Comic Sans MS" panose="030F0702030302020204" pitchFamily="66" charset="0"/>
              </a:rPr>
              <a:t>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товари…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endParaRPr lang="uk-UA" altLang="ru-UA" sz="3200" dirty="0">
              <a:latin typeface="Comic Sans MS" panose="030F0702030302020204" pitchFamily="66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uk-UA" altLang="ru-UA" dirty="0" err="1">
                <a:latin typeface="Comic Sans MS" panose="030F0702030302020204" pitchFamily="66" charset="0"/>
              </a:rPr>
              <a:t>Парубо</a:t>
            </a:r>
            <a:r>
              <a:rPr lang="uk-UA" altLang="ru-UA" dirty="0">
                <a:latin typeface="Comic Sans MS" panose="030F0702030302020204" pitchFamily="66" charset="0"/>
              </a:rPr>
              <a:t>…</a:t>
            </a:r>
            <a:r>
              <a:rPr lang="uk-UA" altLang="ru-UA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дива…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r>
              <a:rPr lang="uk-UA" altLang="ru-UA" sz="3200" dirty="0">
                <a:latin typeface="Comic Sans MS" panose="030F0702030302020204" pitchFamily="66" charset="0"/>
              </a:rPr>
              <a:t>, хорти…</a:t>
            </a:r>
            <a:r>
              <a:rPr lang="uk-UA" altLang="ru-UA" sz="3200" dirty="0" err="1">
                <a:latin typeface="Comic Sans MS" panose="030F0702030302020204" pitchFamily="66" charset="0"/>
              </a:rPr>
              <a:t>кий</a:t>
            </a:r>
            <a:endParaRPr lang="uk-UA" altLang="ru-UA" sz="3200" dirty="0">
              <a:latin typeface="Comic Sans MS" panose="030F0702030302020204" pitchFamily="66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6751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0A1F74-787E-4EAB-AB28-95E746FF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944216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Від назв областей України за допомогою суфікса –</a:t>
            </a:r>
            <a:r>
              <a:rPr lang="uk-UA" sz="3200" b="1" dirty="0" err="1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ин</a:t>
            </a:r>
            <a:r>
              <a:rPr lang="uk-UA" sz="3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-(а) утворіть іменники </a:t>
            </a:r>
            <a:br>
              <a:rPr lang="uk-UA" sz="3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</a:br>
            <a:r>
              <a:rPr lang="uk-UA" sz="3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і поясніть їх правопис</a:t>
            </a:r>
            <a:endParaRPr lang="ru-UA" sz="3200" b="1" dirty="0">
              <a:solidFill>
                <a:srgbClr val="0070C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5736F-2881-46CA-A47E-FD2850998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492896"/>
            <a:ext cx="5832648" cy="3744416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Comic Sans MS" panose="030F0702030302020204" pitchFamily="66" charset="0"/>
              </a:rPr>
              <a:t>Київська, Полтавська, Черкаська, Луганська, Херсонська, Чернівецька, Львівська, Івано – Франківська, Вінницька, Хмельницька, Миколаївська</a:t>
            </a:r>
            <a:endParaRPr lang="ru-UA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FA229-7EE3-4C4D-A3F5-38C0C3F0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</a:rPr>
              <a:t>Запишіть речення, вставляючи пропущені букви, поясніть уживання їх</a:t>
            </a:r>
            <a:endParaRPr lang="ru-UA" sz="3200" b="1" dirty="0">
              <a:solidFill>
                <a:srgbClr val="0070C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8DB545-45CD-4919-B257-4B8E55ED7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4824"/>
            <a:ext cx="6912768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0" i="0" dirty="0">
                <a:effectLst/>
                <a:latin typeface="Comic Sans MS" panose="030F0702030302020204" pitchFamily="66" charset="0"/>
              </a:rPr>
              <a:t>1. Чумаки, що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їздили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 в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Крим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,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добували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сіль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 в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Сива..кому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озері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. (З журналу) </a:t>
            </a:r>
          </a:p>
          <a:p>
            <a:pPr marL="0" indent="0">
              <a:buNone/>
            </a:pPr>
            <a:r>
              <a:rPr lang="ru-RU" sz="2400" b="0" i="0" dirty="0">
                <a:effectLst/>
                <a:latin typeface="Comic Sans MS" panose="030F0702030302020204" pitchFamily="66" charset="0"/>
              </a:rPr>
              <a:t>2. Ходить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ніч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 по саду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міся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..ними кроками. </a:t>
            </a:r>
          </a:p>
          <a:p>
            <a:pPr marL="0" indent="0">
              <a:buNone/>
            </a:pPr>
            <a:r>
              <a:rPr lang="ru-RU" sz="2400" b="0" i="0" dirty="0">
                <a:effectLst/>
                <a:latin typeface="Comic Sans MS" panose="030F0702030302020204" pitchFamily="66" charset="0"/>
              </a:rPr>
              <a:t>(П. </a:t>
            </a:r>
            <a:r>
              <a:rPr lang="ru-RU" sz="2400" b="0" i="0" dirty="0" err="1">
                <a:effectLst/>
                <a:latin typeface="Comic Sans MS" panose="030F0702030302020204" pitchFamily="66" charset="0"/>
              </a:rPr>
              <a:t>Тичина</a:t>
            </a:r>
            <a:r>
              <a:rPr lang="ru-RU" sz="2400" b="0" i="0" dirty="0">
                <a:effectLst/>
                <a:latin typeface="Comic Sans MS" panose="030F0702030302020204" pitchFamily="66" charset="0"/>
              </a:rPr>
              <a:t>.)</a:t>
            </a:r>
          </a:p>
          <a:p>
            <a:pPr marL="0" indent="0">
              <a:buNone/>
            </a:pPr>
            <a:r>
              <a:rPr lang="uk-UA" sz="2400" dirty="0">
                <a:latin typeface="Comic Sans MS" panose="030F0702030302020204" pitchFamily="66" charset="0"/>
              </a:rPr>
              <a:t>3. Чуєш у собі поклик поезії, але хто навчить тебе її </a:t>
            </a:r>
            <a:r>
              <a:rPr lang="uk-UA" sz="2400" dirty="0" err="1">
                <a:latin typeface="Comic Sans MS" panose="030F0702030302020204" pitchFamily="66" charset="0"/>
              </a:rPr>
              <a:t>чародійни</a:t>
            </a:r>
            <a:r>
              <a:rPr lang="uk-UA" sz="2400" dirty="0">
                <a:latin typeface="Comic Sans MS" panose="030F0702030302020204" pitchFamily="66" charset="0"/>
              </a:rPr>
              <a:t>…</a:t>
            </a:r>
            <a:r>
              <a:rPr lang="uk-UA" sz="2400" dirty="0" err="1">
                <a:latin typeface="Comic Sans MS" panose="030F0702030302020204" pitchFamily="66" charset="0"/>
              </a:rPr>
              <a:t>ких</a:t>
            </a:r>
            <a:r>
              <a:rPr lang="uk-UA" sz="2400" dirty="0">
                <a:latin typeface="Comic Sans MS" panose="030F0702030302020204" pitchFamily="66" charset="0"/>
              </a:rPr>
              <a:t> </a:t>
            </a:r>
            <a:r>
              <a:rPr lang="uk-UA" sz="2400" dirty="0" err="1">
                <a:latin typeface="Comic Sans MS" panose="030F0702030302020204" pitchFamily="66" charset="0"/>
              </a:rPr>
              <a:t>тайн</a:t>
            </a:r>
            <a:r>
              <a:rPr lang="uk-UA" sz="2400" dirty="0">
                <a:latin typeface="Comic Sans MS" panose="030F0702030302020204" pitchFamily="66" charset="0"/>
              </a:rPr>
              <a:t>? (О. Гончар)</a:t>
            </a:r>
          </a:p>
          <a:p>
            <a:pPr marL="0" indent="0">
              <a:buNone/>
            </a:pPr>
            <a:r>
              <a:rPr lang="uk-UA" sz="2400" dirty="0">
                <a:latin typeface="Comic Sans MS" panose="030F0702030302020204" pitchFamily="66" charset="0"/>
              </a:rPr>
              <a:t>4. </a:t>
            </a:r>
            <a:r>
              <a:rPr lang="uk-UA" sz="2400" dirty="0" err="1">
                <a:latin typeface="Comic Sans MS" panose="030F0702030302020204" pitchFamily="66" charset="0"/>
              </a:rPr>
              <a:t>Міся</a:t>
            </a:r>
            <a:r>
              <a:rPr lang="uk-UA" sz="2400" dirty="0">
                <a:latin typeface="Comic Sans MS" panose="030F0702030302020204" pitchFamily="66" charset="0"/>
              </a:rPr>
              <a:t>..ним шляхом пішов я із дому, - </a:t>
            </a:r>
            <a:r>
              <a:rPr lang="uk-UA" sz="2400" dirty="0" err="1">
                <a:latin typeface="Comic Sans MS" panose="030F0702030302020204" pitchFamily="66" charset="0"/>
              </a:rPr>
              <a:t>соня..ним</a:t>
            </a:r>
            <a:r>
              <a:rPr lang="uk-UA" sz="2400" dirty="0">
                <a:latin typeface="Comic Sans MS" panose="030F0702030302020204" pitchFamily="66" charset="0"/>
              </a:rPr>
              <a:t> шляхом прийшов (В. Сосюра)</a:t>
            </a:r>
          </a:p>
          <a:p>
            <a:pPr marL="0" indent="0">
              <a:buNone/>
            </a:pPr>
            <a:r>
              <a:rPr lang="uk-UA" sz="2400" dirty="0">
                <a:latin typeface="Comic Sans MS" panose="030F0702030302020204" pitchFamily="66" charset="0"/>
              </a:rPr>
              <a:t>5. Перебуваючи на засланні, Т. Г. Шевченко близько познайомився з життям </a:t>
            </a:r>
            <a:r>
              <a:rPr lang="uk-UA" sz="2400" dirty="0" err="1">
                <a:latin typeface="Comic Sans MS" panose="030F0702030302020204" pitchFamily="66" charset="0"/>
              </a:rPr>
              <a:t>кирги</a:t>
            </a:r>
            <a:r>
              <a:rPr lang="uk-UA" sz="2400" dirty="0">
                <a:latin typeface="Comic Sans MS" panose="030F0702030302020204" pitchFamily="66" charset="0"/>
              </a:rPr>
              <a:t>…</a:t>
            </a:r>
            <a:r>
              <a:rPr lang="uk-UA" sz="2400" dirty="0" err="1">
                <a:latin typeface="Comic Sans MS" panose="030F0702030302020204" pitchFamily="66" charset="0"/>
              </a:rPr>
              <a:t>ького</a:t>
            </a:r>
            <a:r>
              <a:rPr lang="uk-UA" sz="2400" dirty="0">
                <a:latin typeface="Comic Sans MS" panose="030F0702030302020204" pitchFamily="66" charset="0"/>
              </a:rPr>
              <a:t> і </a:t>
            </a:r>
            <a:r>
              <a:rPr lang="uk-UA" sz="2400" dirty="0" err="1">
                <a:latin typeface="Comic Sans MS" panose="030F0702030302020204" pitchFamily="66" charset="0"/>
              </a:rPr>
              <a:t>каза</a:t>
            </a:r>
            <a:r>
              <a:rPr lang="uk-UA" sz="2400" dirty="0">
                <a:latin typeface="Comic Sans MS" panose="030F0702030302020204" pitchFamily="66" charset="0"/>
              </a:rPr>
              <a:t>…</a:t>
            </a:r>
            <a:r>
              <a:rPr lang="uk-UA" sz="2400" dirty="0" err="1">
                <a:latin typeface="Comic Sans MS" panose="030F0702030302020204" pitchFamily="66" charset="0"/>
              </a:rPr>
              <a:t>ького</a:t>
            </a:r>
            <a:r>
              <a:rPr lang="uk-UA" sz="2400" dirty="0">
                <a:latin typeface="Comic Sans MS" panose="030F0702030302020204" pitchFamily="66" charset="0"/>
              </a:rPr>
              <a:t> народів. (З журналу)</a:t>
            </a:r>
            <a:endParaRPr lang="ru-UA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5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5825b7a4b7ff8e1a522c8545534f45c197b"/>
</p:tagLst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2876</TotalTime>
  <Words>565</Words>
  <Application>Microsoft Office PowerPoint</Application>
  <PresentationFormat>Экран (4:3)</PresentationFormat>
  <Paragraphs>60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Segoe Print</vt:lpstr>
      <vt:lpstr>Times New Roman</vt:lpstr>
      <vt:lpstr>Тема Office</vt:lpstr>
      <vt:lpstr>Корекція знань.  Зміни приголосних при творенні слів 6 клас</vt:lpstr>
      <vt:lpstr>Мета:</vt:lpstr>
      <vt:lpstr>«Малюнкове вітання»</vt:lpstr>
      <vt:lpstr>«Знайди помилку»</vt:lpstr>
      <vt:lpstr>  З’ясуйте, які літери пропущені.  Позначте орфограму </vt:lpstr>
      <vt:lpstr> Від поданих іменників — назв національностей утворіть  прикметники</vt:lpstr>
      <vt:lpstr>У кожному рядку підкресліть зайве слово</vt:lpstr>
      <vt:lpstr>Від назв областей України за допомогою суфікса –ин-(а) утворіть іменники  і поясніть їх правопис</vt:lpstr>
      <vt:lpstr>Запишіть речення, вставляючи пропущені букви, поясніть уживання їх</vt:lpstr>
      <vt:lpstr> Завдання-міркування «Що не так ? Чому  не так?»  </vt:lpstr>
      <vt:lpstr>Продовж речення</vt:lpstr>
      <vt:lpstr>Обери смайлик</vt:lpstr>
      <vt:lpstr>Домашнє завдання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стиле Мемфис</dc:title>
  <dc:creator>obstinate</dc:creator>
  <dc:description>Шаблон презентации с сайта https://presentation-creation.ru/</dc:description>
  <cp:lastModifiedBy>Олена Гаврилюк</cp:lastModifiedBy>
  <cp:revision>1133</cp:revision>
  <dcterms:created xsi:type="dcterms:W3CDTF">2018-02-25T09:09:03Z</dcterms:created>
  <dcterms:modified xsi:type="dcterms:W3CDTF">2022-12-07T20:02:13Z</dcterms:modified>
</cp:coreProperties>
</file>