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80" r:id="rId6"/>
    <p:sldId id="277" r:id="rId7"/>
    <p:sldId id="259" r:id="rId8"/>
    <p:sldId id="261" r:id="rId9"/>
    <p:sldId id="263" r:id="rId10"/>
    <p:sldId id="262" r:id="rId11"/>
    <p:sldId id="264" r:id="rId12"/>
    <p:sldId id="265" r:id="rId13"/>
    <p:sldId id="266" r:id="rId14"/>
    <p:sldId id="268" r:id="rId15"/>
    <p:sldId id="270" r:id="rId16"/>
    <p:sldId id="269" r:id="rId17"/>
    <p:sldId id="267" r:id="rId18"/>
    <p:sldId id="272" r:id="rId19"/>
    <p:sldId id="273" r:id="rId20"/>
    <p:sldId id="271" r:id="rId21"/>
    <p:sldId id="276" r:id="rId22"/>
    <p:sldId id="275" r:id="rId23"/>
    <p:sldId id="260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33CD4-A418-D06E-5FAB-70A2D6DF9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2C0190-9777-628A-399D-CF5B1A828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9C203B-C80F-30AF-16B8-B5225C415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805C-41DD-4260-AEE5-E9EEB6DE5CF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EE171A-8692-78B6-5365-212774FB1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462788-A796-9128-14EC-D3B1C52A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75A6-4DC8-4F4B-9BB2-E601A680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08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294A46-BFD9-956C-B76A-6CD45505D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766CF9-A5CC-FB7F-C52F-C3FDEBD23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76CC5A-F460-BACA-6406-672E41D6A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805C-41DD-4260-AEE5-E9EEB6DE5CF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A55C3-5C81-F52A-BA68-4EC34DE7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F3391A-C767-DC94-41E7-2FF3D2D9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75A6-4DC8-4F4B-9BB2-E601A680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8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E97251-B70A-ABA9-44E2-1D331FE22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DD1439-F275-637A-1D7A-39841E1BD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28A5B0-659C-43CB-FA26-569B0D37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805C-41DD-4260-AEE5-E9EEB6DE5CF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2C1EF3-E245-69FC-3D08-7DC0B9AE1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6A57B3-3D03-4EA3-292E-99E99CE0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75A6-4DC8-4F4B-9BB2-E601A680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8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E1E3C-FC86-BA21-4E06-E45CA3C0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60D45-7A05-762A-44EF-E75416556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00A28C-3F3D-B889-1494-4F9556C6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805C-41DD-4260-AEE5-E9EEB6DE5CF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BAFF6A-C2C5-1042-0B0B-AFF12DAC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76131-41E0-9052-2A23-0B6689F4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75A6-4DC8-4F4B-9BB2-E601A680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06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1722-4F95-F091-E995-5E2C8F6A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B0ED36-BA1E-AE0E-88BC-D2B468A08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B9269A-8C2A-581E-50EB-CAD88EE8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805C-41DD-4260-AEE5-E9EEB6DE5CF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FBD17D-37FA-C638-BB2E-7BD663C4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E6D0E-A8E2-C1A2-8BE0-2687E74D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75A6-4DC8-4F4B-9BB2-E601A680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E86D4-F8EF-6D94-5BB4-C02C6A8F5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491408-2B44-28D7-2553-A846E62DA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4CB00F-D341-9933-A74C-1D13D2CC9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9C0326-6492-4BB8-D88A-9029D5922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805C-41DD-4260-AEE5-E9EEB6DE5CF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7C7DB0-3EE5-675F-4F6B-DC37D0E60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E735F7-4C78-B34F-36CC-F52213F1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75A6-4DC8-4F4B-9BB2-E601A680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8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2FFA6-06E5-25B8-1512-CCA00CC9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105A09-8F27-A456-FA05-88D910198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F859A8-1627-9F93-E4B1-49DE1681E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1D6572-3EA0-29B9-2E9C-A80DF833A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BD3495-8824-7142-FBB8-5E59DFDD2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B53B7F-6AB8-F443-5B60-9249B4361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805C-41DD-4260-AEE5-E9EEB6DE5CF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DAE4A2-BF11-B25E-F5C6-D227C10E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9C70367-4778-F027-724F-E12C50EB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75A6-4DC8-4F4B-9BB2-E601A680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0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30163-5E66-2B84-23A0-50DD48DA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466CDF-DE2D-8304-CAE8-9249E6031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805C-41DD-4260-AEE5-E9EEB6DE5CF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7DA69D-745A-8558-8E56-1E4009553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9079DC-C34F-C293-7CC1-D1502B1F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75A6-4DC8-4F4B-9BB2-E601A680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66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E6C1BE-F792-F34F-E681-D4AA7CFC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805C-41DD-4260-AEE5-E9EEB6DE5CF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D9F15A-E987-218C-D471-191FD6E3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2EF3A8-25BF-6D55-7FAF-8AEB09B7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75A6-4DC8-4F4B-9BB2-E601A680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44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BCED3-A96D-09EE-B124-94BFF574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6B4D06-A1C2-CD7F-DA0A-414CE86E2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D12BF4-3A00-4035-51C7-60CAB2DBB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3EE92A-C0C0-9C55-FF6C-79BA4D6B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805C-41DD-4260-AEE5-E9EEB6DE5CF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5AFE34-59B0-FDD3-0C31-47391CCC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3B9E49-3294-8C43-C435-1B240670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75A6-4DC8-4F4B-9BB2-E601A680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9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9D365-E34D-D0B4-976C-0EA51C92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29F7E5-8202-2D84-369F-375327DD1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69F2DA-A1EF-1ABA-CA0B-812D6F41D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8F70B1-E325-3549-49F6-570B06714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805C-41DD-4260-AEE5-E9EEB6DE5CF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0256FA-28D0-1DE6-3C6B-E1117F80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CEC24A-A26E-9235-C59B-4D7787EF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75A6-4DC8-4F4B-9BB2-E601A680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1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E638-CF0B-1086-40D0-266E07C3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FEFA81-7D26-31CA-F710-099D502D3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170395-F84B-BB4E-B00B-8E7FAF03D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8805C-41DD-4260-AEE5-E9EEB6DE5CF8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EE4B8-1E36-2F4C-DC96-87CAD6174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F38B96-51E9-0DA3-2C93-95D073FA2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475A6-4DC8-4F4B-9BB2-E601A680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4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FD08C41-2B86-5529-9ED4-BA8749FD3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8002" y="12987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002060"/>
                </a:solidFill>
                <a:latin typeface="Georgia" panose="02040502050405020303" pitchFamily="18" charset="0"/>
              </a:rPr>
              <a:t>Математичний турнір </a:t>
            </a:r>
            <a:br>
              <a:rPr lang="uk-UA" sz="7200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br>
              <a:rPr lang="uk-UA" sz="4400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44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для учнів 7 класу</a:t>
            </a:r>
            <a:endParaRPr lang="ru-RU" sz="44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B4F304-5764-A2F9-7818-2EBF4DF6E55C}"/>
              </a:ext>
            </a:extLst>
          </p:cNvPr>
          <p:cNvSpPr txBox="1"/>
          <p:nvPr/>
        </p:nvSpPr>
        <p:spPr>
          <a:xfrm>
            <a:off x="2868105" y="3969512"/>
            <a:ext cx="7011185" cy="1549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Підготувала: 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вчитель математики </a:t>
            </a:r>
            <a:r>
              <a:rPr lang="uk-UA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Грушинської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філії комунального закладу «Первомайський ліцей №3 «Успіх» Первомайської міської ради Харківської області» </a:t>
            </a:r>
          </a:p>
          <a:p>
            <a:pPr>
              <a:spcAft>
                <a:spcPts val="800"/>
              </a:spcAft>
            </a:pPr>
            <a:r>
              <a:rPr lang="uk-UA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Вакал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Вікторія Анатоліївна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1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Содержимое 3" descr="&amp;Rcy;&amp;iecy;&amp;bcy;&amp;ucy;&amp;scy;">
            <a:extLst>
              <a:ext uri="{FF2B5EF4-FFF2-40B4-BE49-F238E27FC236}">
                <a16:creationId xmlns:a16="http://schemas.microsoft.com/office/drawing/2014/main" id="{DD6CD827-5898-C6DB-6EF7-326958AB5C7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7610" y="1355398"/>
            <a:ext cx="6821046" cy="2255067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F3A02F7-58E9-2DEA-4B7D-1C605A555216}"/>
              </a:ext>
            </a:extLst>
          </p:cNvPr>
          <p:cNvSpPr txBox="1">
            <a:spLocks/>
          </p:cNvSpPr>
          <p:nvPr/>
        </p:nvSpPr>
        <p:spPr>
          <a:xfrm>
            <a:off x="6812493" y="3902052"/>
            <a:ext cx="2000264" cy="8276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4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91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13D566C-76EE-A7EE-4A56-ACCE99953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04" y="1401852"/>
            <a:ext cx="7691992" cy="3066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532ED08D-18C9-C174-00DC-AA1ECA79CEC5}"/>
              </a:ext>
            </a:extLst>
          </p:cNvPr>
          <p:cNvSpPr txBox="1">
            <a:spLocks/>
          </p:cNvSpPr>
          <p:nvPr/>
        </p:nvSpPr>
        <p:spPr>
          <a:xfrm>
            <a:off x="6096000" y="4981757"/>
            <a:ext cx="2428892" cy="496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4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75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Надпись 29">
            <a:extLst>
              <a:ext uri="{FF2B5EF4-FFF2-40B4-BE49-F238E27FC236}">
                <a16:creationId xmlns:a16="http://schemas.microsoft.com/office/drawing/2014/main" id="{EA484186-29D5-3A2B-262A-B0909B875E6E}"/>
              </a:ext>
            </a:extLst>
          </p:cNvPr>
          <p:cNvSpPr txBox="1"/>
          <p:nvPr/>
        </p:nvSpPr>
        <p:spPr>
          <a:xfrm>
            <a:off x="3061640" y="952629"/>
            <a:ext cx="3442856" cy="7434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uk-UA" sz="5400" dirty="0"/>
              <a:t>ВІ + ? + ЛА </a:t>
            </a:r>
            <a:endParaRPr lang="uk-UA" sz="5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D5D703-7209-D1A4-FE64-548FFB217580}"/>
              </a:ext>
            </a:extLst>
          </p:cNvPr>
          <p:cNvSpPr/>
          <p:nvPr/>
        </p:nvSpPr>
        <p:spPr>
          <a:xfrm>
            <a:off x="3061639" y="3286877"/>
            <a:ext cx="401371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5400" dirty="0"/>
              <a:t>ЛИ + ? + ПАД </a:t>
            </a:r>
            <a:endParaRPr lang="ru-RU" sz="5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8B44C3-FEC3-AA55-7D66-54780403C43C}"/>
              </a:ext>
            </a:extLst>
          </p:cNvPr>
          <p:cNvSpPr/>
          <p:nvPr/>
        </p:nvSpPr>
        <p:spPr>
          <a:xfrm>
            <a:off x="3127627" y="2029812"/>
            <a:ext cx="274851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5400" dirty="0"/>
              <a:t>Г + ? + А </a:t>
            </a:r>
            <a:endParaRPr lang="ru-RU" sz="5400" dirty="0"/>
          </a:p>
        </p:txBody>
      </p:sp>
      <p:sp>
        <p:nvSpPr>
          <p:cNvPr id="7" name="Надпись 29">
            <a:extLst>
              <a:ext uri="{FF2B5EF4-FFF2-40B4-BE49-F238E27FC236}">
                <a16:creationId xmlns:a16="http://schemas.microsoft.com/office/drawing/2014/main" id="{391F0B75-3A43-23E2-E515-7386AA5A7C61}"/>
              </a:ext>
            </a:extLst>
          </p:cNvPr>
          <p:cNvSpPr txBox="1"/>
          <p:nvPr/>
        </p:nvSpPr>
        <p:spPr>
          <a:xfrm>
            <a:off x="3061639" y="4488677"/>
            <a:ext cx="3150625" cy="10354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uk-UA" sz="5400" dirty="0"/>
              <a:t>ПІ + ? + Л </a:t>
            </a:r>
            <a:endParaRPr lang="uk-UA" sz="5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8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C3AC0D1-29C9-6E9F-02D4-AF9B30639F27}"/>
              </a:ext>
            </a:extLst>
          </p:cNvPr>
          <p:cNvSpPr txBox="1">
            <a:spLocks/>
          </p:cNvSpPr>
          <p:nvPr/>
        </p:nvSpPr>
        <p:spPr>
          <a:xfrm rot="522738">
            <a:off x="2721767" y="2495860"/>
            <a:ext cx="7178178" cy="13481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</a:rPr>
              <a:t>І</a:t>
            </a:r>
            <a:r>
              <a:rPr lang="uk-UA" b="1" i="1" dirty="0">
                <a:solidFill>
                  <a:srgbClr val="002060"/>
                </a:solidFill>
              </a:rPr>
              <a:t>ІІ</a:t>
            </a:r>
            <a:r>
              <a:rPr lang="ru-RU" b="1" i="1" dirty="0">
                <a:solidFill>
                  <a:srgbClr val="002060"/>
                </a:solidFill>
              </a:rPr>
              <a:t> тур. КОНКУРС КАПІТАНІВ</a:t>
            </a:r>
          </a:p>
        </p:txBody>
      </p:sp>
    </p:spTree>
    <p:extLst>
      <p:ext uri="{BB962C8B-B14F-4D97-AF65-F5344CB8AC3E}">
        <p14:creationId xmlns:p14="http://schemas.microsoft.com/office/powerpoint/2010/main" val="2109561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D9825E-4FB0-FE73-0A5B-F1536284E5BE}"/>
              </a:ext>
            </a:extLst>
          </p:cNvPr>
          <p:cNvSpPr txBox="1"/>
          <p:nvPr/>
        </p:nvSpPr>
        <p:spPr>
          <a:xfrm>
            <a:off x="2269502" y="1217397"/>
            <a:ext cx="85100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400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Кількість грибів, що ростуть на грядці подвоюється кожної доби. Вся грядка вкрилася грибами за 6 днів. На який день грибами була вкрита половина грядки?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			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66504-9AB1-9A5B-7CBA-4B0A0E3CA909}"/>
              </a:ext>
            </a:extLst>
          </p:cNvPr>
          <p:cNvSpPr txBox="1"/>
          <p:nvPr/>
        </p:nvSpPr>
        <p:spPr>
          <a:xfrm>
            <a:off x="2387338" y="2991323"/>
            <a:ext cx="8274376" cy="1620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У воді опинилася десята сходинка мотузко­вих сходів теплохода. Почався   приплив — вода за годину піднімається на 30 см. Між сходинками від­стань 15 см. Через який час вода сховає шосту схо­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динку? 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996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61221F-3FF0-2498-E95E-2F34400D699D}"/>
              </a:ext>
            </a:extLst>
          </p:cNvPr>
          <p:cNvSpPr txBox="1"/>
          <p:nvPr/>
        </p:nvSpPr>
        <p:spPr>
          <a:xfrm>
            <a:off x="2538166" y="1202042"/>
            <a:ext cx="85760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350" lvl="0" algn="just">
              <a:buSzPts val="1400"/>
              <a:tabLst>
                <a:tab pos="307975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Електропотяг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їде зі сходу на захід зі швидкістю </a:t>
            </a:r>
            <a:r>
              <a:rPr lang="uk-UA" sz="24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60 км за годину. У тому самому напрямі — зі сходу на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захід — 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дме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вітер, але зі швидкістю 50 км за годину. </a:t>
            </a:r>
            <a:r>
              <a:rPr lang="uk-UA" sz="24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якому напрямі відхиляється дим від потяга? 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718FC-F4F5-DB3C-FBB4-7505F1A4E956}"/>
              </a:ext>
            </a:extLst>
          </p:cNvPr>
          <p:cNvSpPr txBox="1"/>
          <p:nvPr/>
        </p:nvSpPr>
        <p:spPr>
          <a:xfrm>
            <a:off x="2274216" y="3078916"/>
            <a:ext cx="82272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400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Величина кута 30°. Чому вона дорівнюватиме, якщо розглядати цей кут в лупу   з двократним збіль­шенням? </a:t>
            </a:r>
          </a:p>
        </p:txBody>
      </p:sp>
    </p:spTree>
    <p:extLst>
      <p:ext uri="{BB962C8B-B14F-4D97-AF65-F5344CB8AC3E}">
        <p14:creationId xmlns:p14="http://schemas.microsoft.com/office/powerpoint/2010/main" val="2541756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A699A0-03E8-4FED-DD30-51D3FF90DCA8}"/>
              </a:ext>
            </a:extLst>
          </p:cNvPr>
          <p:cNvSpPr txBox="1"/>
          <p:nvPr/>
        </p:nvSpPr>
        <p:spPr>
          <a:xfrm>
            <a:off x="2450970" y="1951672"/>
            <a:ext cx="87103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400"/>
            </a:pPr>
            <a:r>
              <a:rPr lang="uk-UA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Уяви, що ти пілот. Літак летить  до Лондона через Париж. Висота польоту 8 тис. метрів. Температура за бортом  - 40°. Середня швидкість польоту 900 км/год. Скільки років пілоту?	</a:t>
            </a:r>
            <a:r>
              <a:rPr lang="ru-RU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spc="-45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AB8FF-4367-F8EA-CF5F-16AD7F10F29A}"/>
              </a:ext>
            </a:extLst>
          </p:cNvPr>
          <p:cNvSpPr txBox="1"/>
          <p:nvPr/>
        </p:nvSpPr>
        <p:spPr>
          <a:xfrm>
            <a:off x="2450970" y="3714409"/>
            <a:ext cx="74071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400"/>
            </a:pP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У 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колесі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 шпиць. Скільки проміжків між  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ними?         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91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11E6A77-7A69-C9C0-B6E3-A3BBBB39B44E}"/>
              </a:ext>
            </a:extLst>
          </p:cNvPr>
          <p:cNvSpPr txBox="1">
            <a:spLocks/>
          </p:cNvSpPr>
          <p:nvPr/>
        </p:nvSpPr>
        <p:spPr>
          <a:xfrm rot="522738">
            <a:off x="2773037" y="2294957"/>
            <a:ext cx="6645924" cy="15445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</a:rPr>
              <a:t>І</a:t>
            </a:r>
            <a:r>
              <a:rPr lang="en-US" b="1" i="1" dirty="0">
                <a:solidFill>
                  <a:srgbClr val="002060"/>
                </a:solidFill>
              </a:rPr>
              <a:t>V</a:t>
            </a:r>
            <a:r>
              <a:rPr lang="ru-RU" b="1" i="1" dirty="0">
                <a:solidFill>
                  <a:srgbClr val="002060"/>
                </a:solidFill>
              </a:rPr>
              <a:t> тур. БЛІЦ «МІЖПРЕДМЕТНИЙ»</a:t>
            </a:r>
          </a:p>
        </p:txBody>
      </p:sp>
    </p:spTree>
    <p:extLst>
      <p:ext uri="{BB962C8B-B14F-4D97-AF65-F5344CB8AC3E}">
        <p14:creationId xmlns:p14="http://schemas.microsoft.com/office/powerpoint/2010/main" val="2489864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B3C6B3-9BE3-5056-FBB0-A5F5CFA464D5}"/>
              </a:ext>
            </a:extLst>
          </p:cNvPr>
          <p:cNvSpPr txBox="1"/>
          <p:nvPr/>
        </p:nvSpPr>
        <p:spPr>
          <a:xfrm>
            <a:off x="2681141" y="1733340"/>
            <a:ext cx="6169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1. Багатогранник з Єгипту</a:t>
            </a:r>
            <a:r>
              <a:rPr lang="uk-UA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-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…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ED118-992E-9EFF-C586-B885AF7C6415}"/>
              </a:ext>
            </a:extLst>
          </p:cNvPr>
          <p:cNvSpPr txBox="1"/>
          <p:nvPr/>
        </p:nvSpPr>
        <p:spPr>
          <a:xfrm>
            <a:off x="2601013" y="2581170"/>
            <a:ext cx="7397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2. Що є спільного у словах, рослина</a:t>
            </a:r>
            <a:r>
              <a:rPr lang="uk-UA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х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 і рівняннях? 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4BA7B-BDEC-77B3-B92D-C92873588503}"/>
              </a:ext>
            </a:extLst>
          </p:cNvPr>
          <p:cNvSpPr txBox="1"/>
          <p:nvPr/>
        </p:nvSpPr>
        <p:spPr>
          <a:xfrm>
            <a:off x="2530312" y="3429000"/>
            <a:ext cx="7539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Яку математичну фігуру носять на голові чоловіки?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49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14ABE3-4236-9C80-B1F4-63B5B725C137}"/>
              </a:ext>
            </a:extLst>
          </p:cNvPr>
          <p:cNvSpPr txBox="1"/>
          <p:nvPr/>
        </p:nvSpPr>
        <p:spPr>
          <a:xfrm>
            <a:off x="2736131" y="1739524"/>
            <a:ext cx="74919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Найбільша сторона прямокутного трикутника?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B27B5-87FC-2632-93A5-ED7DF641AF4A}"/>
              </a:ext>
            </a:extLst>
          </p:cNvPr>
          <p:cNvSpPr txBox="1"/>
          <p:nvPr/>
        </p:nvSpPr>
        <p:spPr>
          <a:xfrm>
            <a:off x="2736131" y="2727187"/>
            <a:ext cx="74919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Назва якої держави ховається в геометричній фігурі ? 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883789-8F6D-4ED6-2006-6662968C2C77}"/>
              </a:ext>
            </a:extLst>
          </p:cNvPr>
          <p:cNvSpPr txBox="1"/>
          <p:nvPr/>
        </p:nvSpPr>
        <p:spPr>
          <a:xfrm>
            <a:off x="2736131" y="3796347"/>
            <a:ext cx="722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Шахрайський фінансовий багатогранник – це…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3817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E65423-8F3B-02E4-6063-E20AE985F17E}"/>
              </a:ext>
            </a:extLst>
          </p:cNvPr>
          <p:cNvSpPr txBox="1"/>
          <p:nvPr/>
        </p:nvSpPr>
        <p:spPr>
          <a:xfrm>
            <a:off x="2415618" y="1116606"/>
            <a:ext cx="803870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uk-UA" sz="28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Мета: </a:t>
            </a:r>
          </a:p>
          <a:p>
            <a:pPr marL="457200" indent="-457200" eaLnBrk="0" hangingPunct="0">
              <a:buFontTx/>
              <a:buChar char="-"/>
              <a:defRPr/>
            </a:pPr>
            <a:r>
              <a:rPr lang="uk-UA" sz="2800" i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розвивати логічне мислення і кмітливість учнів у нестандартних ситуаціях, інтерес до математики, її історії, читання додаткової літератури; </a:t>
            </a:r>
          </a:p>
          <a:p>
            <a:pPr marL="457200" indent="-457200" eaLnBrk="0" hangingPunct="0">
              <a:buFontTx/>
              <a:buChar char="-"/>
              <a:defRPr/>
            </a:pPr>
            <a:r>
              <a:rPr lang="uk-UA" sz="2800" i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навчити їх спілкуватися математично грамотною мовою, а також відстоювати свою точку зору; </a:t>
            </a:r>
          </a:p>
          <a:p>
            <a:pPr marL="457200" indent="-457200" eaLnBrk="0" hangingPunct="0">
              <a:buFontTx/>
              <a:buChar char="-"/>
              <a:defRPr/>
            </a:pPr>
            <a:r>
              <a:rPr lang="uk-UA" sz="2800" i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виховувати цілеспрямованість. </a:t>
            </a:r>
            <a:endParaRPr lang="uk-UA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973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97E636F-4DDA-B257-E6C8-8D0AB3535F97}"/>
              </a:ext>
            </a:extLst>
          </p:cNvPr>
          <p:cNvSpPr txBox="1">
            <a:spLocks/>
          </p:cNvSpPr>
          <p:nvPr/>
        </p:nvSpPr>
        <p:spPr>
          <a:xfrm rot="522738">
            <a:off x="2506911" y="2280081"/>
            <a:ext cx="7178178" cy="178171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</a:rPr>
              <a:t>V</a:t>
            </a:r>
            <a:r>
              <a:rPr lang="ru-RU" b="1" i="1" dirty="0">
                <a:solidFill>
                  <a:srgbClr val="002060"/>
                </a:solidFill>
              </a:rPr>
              <a:t> тур. «ВЛАСТИВІСТЬ АБО ОЗНАЧЕННЯ»</a:t>
            </a:r>
          </a:p>
        </p:txBody>
      </p:sp>
    </p:spTree>
    <p:extLst>
      <p:ext uri="{BB962C8B-B14F-4D97-AF65-F5344CB8AC3E}">
        <p14:creationId xmlns:p14="http://schemas.microsoft.com/office/powerpoint/2010/main" val="1266086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CEF599-DB04-2C8C-C03B-13DA53FF9718}"/>
              </a:ext>
            </a:extLst>
          </p:cNvPr>
          <p:cNvSpPr txBox="1"/>
          <p:nvPr/>
        </p:nvSpPr>
        <p:spPr>
          <a:xfrm>
            <a:off x="2347274" y="967020"/>
            <a:ext cx="79750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Яке з наступних  геометричних понять  є основним неозначуваним ?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А) відрізок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Б) кут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В) коло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Г) площина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FFAEDF-495D-B24E-183E-2EB065BA6377}"/>
              </a:ext>
            </a:extLst>
          </p:cNvPr>
          <p:cNvSpPr txBox="1"/>
          <p:nvPr/>
        </p:nvSpPr>
        <p:spPr>
          <a:xfrm>
            <a:off x="2281287" y="3275344"/>
            <a:ext cx="86538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множенні степенів з однаковими основами </a:t>
            </a:r>
          </a:p>
          <a:p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показники треба: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А) перемножити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Б) додати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В) відняти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Г) не чіпати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64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92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26DC8-E928-66DA-A836-BB77037AE5C4}"/>
              </a:ext>
            </a:extLst>
          </p:cNvPr>
          <p:cNvSpPr txBox="1"/>
          <p:nvPr/>
        </p:nvSpPr>
        <p:spPr>
          <a:xfrm>
            <a:off x="2641861" y="981727"/>
            <a:ext cx="61698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Найбільша хорда кола – це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А) радіус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Б) діаметр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В) висота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Г) медіана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15E038-C795-56AD-8A5C-85EBF8126E27}"/>
              </a:ext>
            </a:extLst>
          </p:cNvPr>
          <p:cNvSpPr txBox="1"/>
          <p:nvPr/>
        </p:nvSpPr>
        <p:spPr>
          <a:xfrm>
            <a:off x="2198801" y="3128109"/>
            <a:ext cx="84534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Відрізок, який з'єднує  вершину трикутника з серединою протилежної сторони цього трикутника називається …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А) висота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Б) бісектриса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В) медіана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Г) хорда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95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3762AB-6DF9-5E39-EEA9-BFD1E8F1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368" y="956483"/>
            <a:ext cx="2515165" cy="3233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F57D62-9FA8-727B-2440-D48ABA61D445}"/>
              </a:ext>
            </a:extLst>
          </p:cNvPr>
          <p:cNvSpPr txBox="1"/>
          <p:nvPr/>
        </p:nvSpPr>
        <p:spPr>
          <a:xfrm>
            <a:off x="2067504" y="2338028"/>
            <a:ext cx="6169842" cy="2181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«Серед усіх наук, що відкривають людству шлях до пізнання законів природи, наймогутніша, найвеличніша наука – математика»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r">
              <a:lnSpc>
                <a:spcPct val="115000"/>
              </a:lnSpc>
            </a:pP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С.Ковалевська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28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4" descr="001">
            <a:extLst>
              <a:ext uri="{FF2B5EF4-FFF2-40B4-BE49-F238E27FC236}">
                <a16:creationId xmlns:a16="http://schemas.microsoft.com/office/drawing/2014/main" id="{862FB4D3-9077-F3A4-B679-E2C3C3ABCE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67" y="1404143"/>
            <a:ext cx="5584825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1FBF5267-4206-9C40-0F3B-D49301A2DA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1698">
            <a:off x="4423614" y="694530"/>
            <a:ext cx="1552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88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667F5B-3D68-9DF7-EB10-EFB0832AE5A8}"/>
              </a:ext>
            </a:extLst>
          </p:cNvPr>
          <p:cNvSpPr txBox="1"/>
          <p:nvPr/>
        </p:nvSpPr>
        <p:spPr>
          <a:xfrm>
            <a:off x="2000840" y="1753261"/>
            <a:ext cx="9254764" cy="269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Тим, хто вчить математику,</a:t>
            </a:r>
          </a:p>
          <a:p>
            <a:pPr indent="540385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Тим, хто любить математику,</a:t>
            </a:r>
          </a:p>
          <a:p>
            <a:pPr indent="540385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Тим, хто знає математику,</a:t>
            </a:r>
          </a:p>
          <a:p>
            <a:pPr indent="540385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Тим, хто ще не знає, що він любить математику,</a:t>
            </a:r>
          </a:p>
          <a:p>
            <a:pPr indent="540385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Цей захід …</a:t>
            </a:r>
            <a:endParaRPr lang="ru-RU" sz="24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6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AA87AF-8C0D-680E-822C-628BAE7651E1}"/>
              </a:ext>
            </a:extLst>
          </p:cNvPr>
          <p:cNvSpPr txBox="1"/>
          <p:nvPr/>
        </p:nvSpPr>
        <p:spPr>
          <a:xfrm>
            <a:off x="2443899" y="1780823"/>
            <a:ext cx="68792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трикутнику відрізали два кути. Скільки кутів залишилось? 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FE1EBC-ED8E-AF61-EF8F-70960284D557}"/>
              </a:ext>
            </a:extLst>
          </p:cNvPr>
          <p:cNvSpPr txBox="1"/>
          <p:nvPr/>
        </p:nvSpPr>
        <p:spPr>
          <a:xfrm>
            <a:off x="2443899" y="3168401"/>
            <a:ext cx="79067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уроці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фізкультури учні стали в один ряд на відстані 1м один від одного. Весь ряд був завдовжки 25 м. Скільки було учнів? </a:t>
            </a:r>
            <a:endParaRPr lang="uk-UA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F00756-A676-0797-B0A9-5A5F0EFD84D8}"/>
              </a:ext>
            </a:extLst>
          </p:cNvPr>
          <p:cNvSpPr txBox="1"/>
          <p:nvPr/>
        </p:nvSpPr>
        <p:spPr>
          <a:xfrm>
            <a:off x="4810028" y="1030203"/>
            <a:ext cx="31744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Обираємо капітанів</a:t>
            </a:r>
            <a:endParaRPr lang="ru-RU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61384A-4F0F-F265-ED2D-B5191A0A5B78}"/>
              </a:ext>
            </a:extLst>
          </p:cNvPr>
          <p:cNvSpPr txBox="1"/>
          <p:nvPr/>
        </p:nvSpPr>
        <p:spPr>
          <a:xfrm>
            <a:off x="2717276" y="1367127"/>
            <a:ext cx="7548513" cy="389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гри: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кожну правильну відповідь команда отримує 1 бал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команда не знає відповіді або її відповідь не правильна, інша команда може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відповісти. Якщо відповідь правильна, то команда заробляє 1 бал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відповіді  на  питання  -   ПІДНЯТА РУКА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7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5709F-F17F-7F41-A817-7BF9AA1F8CB5}"/>
              </a:ext>
            </a:extLst>
          </p:cNvPr>
          <p:cNvSpPr txBox="1">
            <a:spLocks/>
          </p:cNvSpPr>
          <p:nvPr/>
        </p:nvSpPr>
        <p:spPr>
          <a:xfrm rot="522738">
            <a:off x="2378563" y="2487945"/>
            <a:ext cx="7450121" cy="1253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</a:rPr>
              <a:t>І тур. РОЗМИНКА «ХТО ШВИДШЕ»</a:t>
            </a:r>
          </a:p>
        </p:txBody>
      </p:sp>
    </p:spTree>
    <p:extLst>
      <p:ext uri="{BB962C8B-B14F-4D97-AF65-F5344CB8AC3E}">
        <p14:creationId xmlns:p14="http://schemas.microsoft.com/office/powerpoint/2010/main" val="280115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C6293C-025A-834C-A030-B708C107A54F}"/>
              </a:ext>
            </a:extLst>
          </p:cNvPr>
          <p:cNvSpPr txBox="1"/>
          <p:nvPr/>
        </p:nvSpPr>
        <p:spPr>
          <a:xfrm>
            <a:off x="2189374" y="1226976"/>
            <a:ext cx="89436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Трійка коней пробігла 30 км. Яку відстань пробіг кожний кінь?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68E6A-FBEA-130B-DF33-CAFEAA10021E}"/>
              </a:ext>
            </a:extLst>
          </p:cNvPr>
          <p:cNvSpPr txBox="1"/>
          <p:nvPr/>
        </p:nvSpPr>
        <p:spPr>
          <a:xfrm>
            <a:off x="2189374" y="1935688"/>
            <a:ext cx="87575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Ішла селянка до Києва і зустріла 3 чоловіків. Кожний з них ніс по мішку, в кожному мішку по коту. Скільки істот ішло до Києва?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20C90-4815-D05B-D0AB-2349B59F7484}"/>
              </a:ext>
            </a:extLst>
          </p:cNvPr>
          <p:cNvSpPr txBox="1"/>
          <p:nvPr/>
        </p:nvSpPr>
        <p:spPr>
          <a:xfrm>
            <a:off x="2189374" y="3000840"/>
            <a:ext cx="8000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семи братів по одній сестрі. Скільки дітей у сім ї?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DB7623-5F7C-7CCE-B3AF-812105D0DBD2}"/>
              </a:ext>
            </a:extLst>
          </p:cNvPr>
          <p:cNvSpPr txBox="1"/>
          <p:nvPr/>
        </p:nvSpPr>
        <p:spPr>
          <a:xfrm>
            <a:off x="2647753" y="3709552"/>
            <a:ext cx="6896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Скільки нулів у кінці добутку чисел від 1 до 10?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9E6F8A-8401-E5BD-96B4-9C265BEEC0D4}"/>
              </a:ext>
            </a:extLst>
          </p:cNvPr>
          <p:cNvSpPr txBox="1"/>
          <p:nvPr/>
        </p:nvSpPr>
        <p:spPr>
          <a:xfrm>
            <a:off x="2943518" y="4491788"/>
            <a:ext cx="67660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Назвіть 5 днів підряд, не називаючи ні днів тижня, ні чисел місяця.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9372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35DC2C-5111-49F1-8B97-0AD4B3D1C323}"/>
              </a:ext>
            </a:extLst>
          </p:cNvPr>
          <p:cNvSpPr txBox="1"/>
          <p:nvPr/>
        </p:nvSpPr>
        <p:spPr>
          <a:xfrm>
            <a:off x="2236510" y="1145605"/>
            <a:ext cx="86231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Одне яйце варять протягом 4-ох хвилин. Тоді воно вважається звареним. За скільки хвилин можна зварити 5 яєць?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DE5A2-C178-304E-F879-375034CAD0BA}"/>
              </a:ext>
            </a:extLst>
          </p:cNvPr>
          <p:cNvSpPr txBox="1"/>
          <p:nvPr/>
        </p:nvSpPr>
        <p:spPr>
          <a:xfrm>
            <a:off x="2194089" y="2100515"/>
            <a:ext cx="8623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Штучний супутник Землі робить один оберт за 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год. 40 хв, а другий оберт — за 100 хв. Як це поясни­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ти?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DC6BC-9D38-4377-58BD-0204B86A58FF}"/>
              </a:ext>
            </a:extLst>
          </p:cNvPr>
          <p:cNvSpPr txBox="1"/>
          <p:nvPr/>
        </p:nvSpPr>
        <p:spPr>
          <a:xfrm>
            <a:off x="2330777" y="3055426"/>
            <a:ext cx="83497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Києва до Житомира вийшов потяг зі швидкіс­тю 50 км/год, а з  Житомира до Києва — зі швидкіс­тю 60 км/год. Який із потягів буде далі від Житомира в момент зустрічі?</a:t>
            </a:r>
            <a:endParaRPr lang="uk-UA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B62455-318E-979F-0B79-7B8A3FCB75DC}"/>
              </a:ext>
            </a:extLst>
          </p:cNvPr>
          <p:cNvSpPr txBox="1"/>
          <p:nvPr/>
        </p:nvSpPr>
        <p:spPr>
          <a:xfrm>
            <a:off x="2538169" y="4433090"/>
            <a:ext cx="6169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Яке число ділиться на усі числа без остачі? </a:t>
            </a:r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F5DA32-FC6E-5DA6-1A21-2C8F03419FC6}"/>
              </a:ext>
            </a:extLst>
          </p:cNvPr>
          <p:cNvSpPr txBox="1"/>
          <p:nvPr/>
        </p:nvSpPr>
        <p:spPr>
          <a:xfrm>
            <a:off x="2688997" y="5072090"/>
            <a:ext cx="6169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Яке число наказує?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0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A02BA-51FA-4018-1939-274E7D77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6" descr="умник 1 без тени">
            <a:extLst>
              <a:ext uri="{FF2B5EF4-FFF2-40B4-BE49-F238E27FC236}">
                <a16:creationId xmlns:a16="http://schemas.microsoft.com/office/drawing/2014/main" id="{7A8F6386-6BDA-46C6-56F0-5B4F7FD7A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5"/>
          <a:stretch>
            <a:fillRect/>
          </a:stretch>
        </p:blipFill>
        <p:spPr bwMode="auto">
          <a:xfrm>
            <a:off x="3180815" y="1941181"/>
            <a:ext cx="2424991" cy="26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F393C00-59E4-1248-22C5-4E5EDB863A74}"/>
              </a:ext>
            </a:extLst>
          </p:cNvPr>
          <p:cNvSpPr txBox="1">
            <a:spLocks/>
          </p:cNvSpPr>
          <p:nvPr/>
        </p:nvSpPr>
        <p:spPr>
          <a:xfrm rot="522738">
            <a:off x="5205115" y="2453639"/>
            <a:ext cx="4736051" cy="9822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</a:rPr>
              <a:t>І</a:t>
            </a:r>
            <a:r>
              <a:rPr lang="uk-UA" b="1" i="1" dirty="0">
                <a:solidFill>
                  <a:srgbClr val="002060"/>
                </a:solidFill>
              </a:rPr>
              <a:t>І</a:t>
            </a:r>
            <a:r>
              <a:rPr lang="ru-RU" b="1" i="1" dirty="0">
                <a:solidFill>
                  <a:srgbClr val="002060"/>
                </a:solidFill>
              </a:rPr>
              <a:t> тур. Ребус</a:t>
            </a:r>
          </a:p>
        </p:txBody>
      </p:sp>
    </p:spTree>
    <p:extLst>
      <p:ext uri="{BB962C8B-B14F-4D97-AF65-F5344CB8AC3E}">
        <p14:creationId xmlns:p14="http://schemas.microsoft.com/office/powerpoint/2010/main" val="533859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838</Words>
  <Application>Microsoft Office PowerPoint</Application>
  <PresentationFormat>Широкоэкранный</PresentationFormat>
  <Paragraphs>75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Times New Roman</vt:lpstr>
      <vt:lpstr>Wingdings</vt:lpstr>
      <vt:lpstr>Тема Office</vt:lpstr>
      <vt:lpstr>Математичний турнір   для учнів 7 класу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Математичний турнір</dc:title>
  <dc:creator>va.vakal.kh@gmail.com</dc:creator>
  <cp:lastModifiedBy>va.vakal.kh@gmail.com</cp:lastModifiedBy>
  <cp:revision>7</cp:revision>
  <dcterms:created xsi:type="dcterms:W3CDTF">2023-02-01T19:05:32Z</dcterms:created>
  <dcterms:modified xsi:type="dcterms:W3CDTF">2023-02-05T17:56:08Z</dcterms:modified>
</cp:coreProperties>
</file>