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</p:sldMasterIdLst>
  <p:notesMasterIdLst>
    <p:notesMasterId r:id="rId33"/>
  </p:notesMasterIdLst>
  <p:sldIdLst>
    <p:sldId id="257" r:id="rId13"/>
    <p:sldId id="261" r:id="rId14"/>
    <p:sldId id="262" r:id="rId15"/>
    <p:sldId id="258" r:id="rId16"/>
    <p:sldId id="263" r:id="rId17"/>
    <p:sldId id="259" r:id="rId18"/>
    <p:sldId id="267" r:id="rId19"/>
    <p:sldId id="264" r:id="rId20"/>
    <p:sldId id="266" r:id="rId21"/>
    <p:sldId id="260" r:id="rId22"/>
    <p:sldId id="265" r:id="rId23"/>
    <p:sldId id="268" r:id="rId24"/>
    <p:sldId id="269" r:id="rId25"/>
    <p:sldId id="270" r:id="rId26"/>
    <p:sldId id="271" r:id="rId27"/>
    <p:sldId id="272" r:id="rId28"/>
    <p:sldId id="273" r:id="rId29"/>
    <p:sldId id="275" r:id="rId30"/>
    <p:sldId id="274" r:id="rId31"/>
    <p:sldId id="276" r:id="rId3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6D406-E83B-45D2-9C57-4EB89B7BFB10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BD208-12A5-42A1-A0C1-094A389D6D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62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C4DFB3-2E87-4576-96B9-CAE0C2A307DB}" type="slidenum">
              <a:rPr lang="en-US" altLang="uk-UA"/>
              <a:pPr/>
              <a:t>1</a:t>
            </a:fld>
            <a:endParaRPr lang="en-US" altLang="uk-UA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938692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6EBC44-415A-42D8-B1DD-CA4C2B90552E}" type="slidenum">
              <a:rPr lang="en-US" altLang="uk-UA"/>
              <a:pPr/>
              <a:t>4</a:t>
            </a:fld>
            <a:endParaRPr lang="en-US" altLang="uk-UA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8020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6EBC44-415A-42D8-B1DD-CA4C2B90552E}" type="slidenum">
              <a:rPr lang="en-US" altLang="uk-UA"/>
              <a:pPr/>
              <a:t>6</a:t>
            </a:fld>
            <a:endParaRPr lang="en-US" altLang="uk-UA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8647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6EBC44-415A-42D8-B1DD-CA4C2B90552E}" type="slidenum">
              <a:rPr lang="en-US" altLang="uk-UA"/>
              <a:pPr/>
              <a:t>10</a:t>
            </a:fld>
            <a:endParaRPr lang="en-US" altLang="uk-UA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7388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087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0341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93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157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623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77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95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378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265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3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4819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327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32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739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397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7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817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924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917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295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465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892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514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200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52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918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525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59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392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721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97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47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81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83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11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2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33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21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05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680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08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88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11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45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8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1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78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0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6635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7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64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92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6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7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44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7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7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800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6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15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81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13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78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1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95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9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04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91422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16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1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61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0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3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70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25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0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74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2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86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61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89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55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6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25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296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50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44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50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7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5370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81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93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79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58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031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0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47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66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45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2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095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320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01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773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31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83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534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19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23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1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8509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59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8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183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44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587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0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664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694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643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9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8AB26-E49A-4049-8FFC-DF8EFC2B64FB}" type="datetimeFigureOut">
              <a:rPr lang="uk-UA" smtClean="0"/>
              <a:t>20.02.2023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F7D8-1BA4-4E29-B1AF-B4A7D66576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16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0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9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6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3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2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1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7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7%D0%B2%D1%96%D1%80%D0%B8%D0%BD%D0%B5%D1%86%D1%8C%D0%BA%D0%B5_%D1%83%D0%BA%D1%80%D1%96%D0%BF%D0%BB%D0%B5%D0%BD%D0%BD%D1%8F" TargetMode="Externa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F%D1%80%D0%B0%D0%B2%D0%BE%D1%81%D0%BB%D0%B0%D0%B2%D0%BD%D0%B0_%D1%86%D0%B5%D1%80%D0%BA%D0%B2%D0%B0" TargetMode="External"/><Relationship Id="rId2" Type="http://schemas.openxmlformats.org/officeDocument/2006/relationships/hyperlink" Target="https://uk.wikipedia.org/wiki/%D0%9C%D0%BE%D0%BD%D0%B0%D1%81%D1%82%D0%B8%D1%80" TargetMode="Externa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5.jpeg"/><Relationship Id="rId4" Type="http://schemas.openxmlformats.org/officeDocument/2006/relationships/hyperlink" Target="https://uk.wikipedia.org/wiki/105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2%D1%8F%D1%82%D0%BE%D1%81%D0%BB%D0%B0%D0%B2_%D0%86%D0%B3%D0%BE%D1%80%D0%BE%D0%B2%D0%B8%D1%87" TargetMode="External"/><Relationship Id="rId7" Type="http://schemas.openxmlformats.org/officeDocument/2006/relationships/hyperlink" Target="https://uk.wikipedia.org/wiki/%D0%9A%D0%BE%D1%81%D1%82%D1%8F%D0%BD%D1%82%D0%B8%D0%BD_VII_%D0%91%D0%B0%D0%B3%D1%80%D1%8F%D0%BD%D0%BE%D1%80%D0%BE%D0%B4%D0%BD%D0%B8%D0%B9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s://uk.wikipedia.org/wiki/%D0%86%D0%BC%D0%BF%D0%B5%D1%80%D0%B0%D1%82%D0%BE%D1%80" TargetMode="External"/><Relationship Id="rId5" Type="http://schemas.openxmlformats.org/officeDocument/2006/relationships/hyperlink" Target="https://uk.wikipedia.org/wiki/%D0%9A%D0%BE%D0%BD%D1%81%D1%82%D0%B0%D0%BD%D1%82%D0%B8%D0%BD%D0%BE%D0%BF%D0%BE%D0%BB%D1%8C" TargetMode="External"/><Relationship Id="rId4" Type="http://schemas.openxmlformats.org/officeDocument/2006/relationships/hyperlink" Target="https://uk.wikipedia.org/wiki/%D0%92%D1%96%D0%B7%D0%B0%D0%BD%D1%82%D1%96%D0%B9%D1%81%D1%8C%D0%BA%D0%B0_%D1%96%D0%BC%D0%BF%D0%B5%D1%80%D1%96%D1%8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7%D0%BB%D0%B0%D1%82%D0%BD%D0%B8%D0%BA" TargetMode="External"/><Relationship Id="rId3" Type="http://schemas.openxmlformats.org/officeDocument/2006/relationships/hyperlink" Target="https://uk.wikipedia.org/wiki/979" TargetMode="External"/><Relationship Id="rId7" Type="http://schemas.openxmlformats.org/officeDocument/2006/relationships/hyperlink" Target="https://uk.wikipedia.org/wiki/%D0%94%D0%B5%D1%81%D1%8F%D1%82%D0%B8%D0%BD%D0%BD%D0%B0_%D1%86%D0%B5%D1%80%D0%BA%D0%B2%D0%B0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s://uk.wikipedia.org/wiki/%D0%AF%D1%80%D0%BE%D1%81%D0%BB%D0%B0%D0%B2_%D0%9C%D1%83%D0%B4%D1%80%D0%B8%D0%B9" TargetMode="External"/><Relationship Id="rId5" Type="http://schemas.openxmlformats.org/officeDocument/2006/relationships/hyperlink" Target="https://uk.wikipedia.org/wiki/%D0%9E%D0%BB%D1%8C%D0%B3%D0%B0_(%D0%BA%D0%BD%D1%8F%D0%B3%D0%B8%D0%BD%D1%8F)" TargetMode="External"/><Relationship Id="rId10" Type="http://schemas.openxmlformats.org/officeDocument/2006/relationships/hyperlink" Target="https://uk.wikipedia.org/wiki/%D0%93%D0%B5%D1%80%D0%B1_%D0%A3%D0%BA%D1%80%D0%B0%D1%97%D0%BD%D0%B8" TargetMode="External"/><Relationship Id="rId4" Type="http://schemas.openxmlformats.org/officeDocument/2006/relationships/hyperlink" Target="https://uk.wikipedia.org/wiki/1015" TargetMode="External"/><Relationship Id="rId9" Type="http://schemas.openxmlformats.org/officeDocument/2006/relationships/hyperlink" Target="https://uk.wikipedia.org/wiki/%D0%A2%D1%80%D0%B8%D0%B7%D1%83%D0%B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7%D0%BE%D0%BB%D0%BE%D1%82%D1%96_%D0%B2%D0%BE%D1%80%D0%BE%D1%82%D0%B0_(%D0%9A%D0%B8%D1%97%D0%B2)" TargetMode="External"/><Relationship Id="rId3" Type="http://schemas.openxmlformats.org/officeDocument/2006/relationships/hyperlink" Target="https://uk.wikipedia.org/wiki/1015" TargetMode="External"/><Relationship Id="rId7" Type="http://schemas.openxmlformats.org/officeDocument/2006/relationships/hyperlink" Target="https://uk.wikipedia.org/wiki/%D0%9C%D1%96%D1%81%D1%82%D0%BE_%D0%AF%D1%80%D0%BE%D1%81%D0%BB%D0%B0%D0%B2%D0%B0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s://uk.wikipedia.org/wiki/1054" TargetMode="External"/><Relationship Id="rId5" Type="http://schemas.openxmlformats.org/officeDocument/2006/relationships/hyperlink" Target="https://uk.wikipedia.org/wiki/1019" TargetMode="External"/><Relationship Id="rId10" Type="http://schemas.openxmlformats.org/officeDocument/2006/relationships/hyperlink" Target="https://uk.wikipedia.org/wiki/%D0%A0%D1%83%D1%81%D1%8C%D0%BA%D0%B0_%D0%9F%D1%80%D0%B0%D0%B2%D0%B4%D0%B0" TargetMode="External"/><Relationship Id="rId4" Type="http://schemas.openxmlformats.org/officeDocument/2006/relationships/hyperlink" Target="https://uk.wikipedia.org/wiki/1018" TargetMode="External"/><Relationship Id="rId9" Type="http://schemas.openxmlformats.org/officeDocument/2006/relationships/hyperlink" Target="https://uk.wikipedia.org/wiki/%D0%A1%D0%BE%D1%84%D1%96%D0%B9%D1%81%D1%8C%D0%BA%D0%B8%D0%B9_%D1%81%D0%BE%D0%B1%D0%BE%D1%80_(%D0%9A%D0%B8%D1%97%D0%B2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7.jpeg"/><Relationship Id="rId5" Type="http://schemas.openxmlformats.org/officeDocument/2006/relationships/image" Target="../media/image10.jpeg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4%D1%83%D0%BD%D0%B4%D1%83%D0%BA%D0%BB%D0%B5%D0%B9_%D0%86%D0%B2%D0%B0%D0%BD_%D0%86%D0%B2%D0%B0%D0%BD%D0%BE%D0%B2%D0%B8%D1%87" TargetMode="External"/><Relationship Id="rId2" Type="http://schemas.openxmlformats.org/officeDocument/2006/relationships/hyperlink" Target="https://uk.wikipedia.org/wiki/%D0%9C%D0%B5%D1%86%D0%B5%D0%BD%D0%B0%D1%82%D1%81%D1%82%D0%B2%D0%B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k.wikipedia.org/wiki/%D0%92%D1%83%D0%BB%D0%B8%D1%86%D1%8F_%D0%91%D0%BE%D0%B3%D0%B4%D0%B0%D0%BD%D0%B0_%D0%A5%D0%BC%D0%B5%D0%BB%D1%8C%D0%BD%D0%B8%D1%86%D1%8C%D0%BA%D0%BE%D0%B3%D0%BE_(%D0%9A%D0%B8%D1%97%D0%B2,_%D0%A8%D0%B5%D0%B2%D1%87%D0%B5%D0%BD%D0%BA%D1%96%D0%B2%D1%81%D1%8C%D0%BA%D0%B8%D0%B9_%D1%80%D0%B0%D0%B9%D0%BE%D0%BD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F%D0%BE%D0%B4%D1%96%D0%BB" TargetMode="External"/><Relationship Id="rId2" Type="http://schemas.openxmlformats.org/officeDocument/2006/relationships/hyperlink" Target="https://uk.wikipedia.org/wiki/%D0%A1%D1%82%D0%B0%D1%80%D0%B8%D0%B9_%D0%9A%D0%B8%D1%97%D0%B2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uk.wikipedia.org/wiki/%D0%90%D0%BD%D0%B4%D1%80%D1%96%D1%97%D0%B2%D1%81%D1%8C%D0%BA%D0%B8%D0%B9_%D1%83%D0%B7%D0%B2%D1%96%D0%B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440"/>
            <a:ext cx="12192000" cy="6858000"/>
          </a:xfrm>
          <a:prstGeom prst="rect">
            <a:avLst/>
          </a:prstGeom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816315" y="1704399"/>
            <a:ext cx="90979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uk-UA" altLang="uk-UA" sz="9600" b="1" dirty="0" smtClean="0">
                <a:latin typeface="a_AlgeriusCaps" panose="04040705040802020702" pitchFamily="82" charset="-52"/>
              </a:rPr>
              <a:t>Історичні </a:t>
            </a:r>
          </a:p>
          <a:p>
            <a:pPr algn="ctr" hangingPunct="1">
              <a:lnSpc>
                <a:spcPct val="100000"/>
              </a:lnSpc>
            </a:pPr>
            <a:r>
              <a:rPr lang="uk-UA" altLang="uk-UA" sz="9600" b="1" dirty="0" smtClean="0">
                <a:latin typeface="a_AlgeriusCaps" panose="04040705040802020702" pitchFamily="82" charset="-52"/>
              </a:rPr>
              <a:t>задачі</a:t>
            </a:r>
            <a:endParaRPr lang="en-US" altLang="uk-UA" sz="9600" b="1" dirty="0">
              <a:latin typeface="a_AlgeriusCaps" panose="04040705040802020702" pitchFamily="82" charset="-52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1" y="1126829"/>
            <a:ext cx="2185988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48" y="0"/>
            <a:ext cx="2184400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227" r="8720" b="7935"/>
          <a:stretch>
            <a:fillRect/>
          </a:stretch>
        </p:blipFill>
        <p:spPr bwMode="auto">
          <a:xfrm>
            <a:off x="206999" y="2630191"/>
            <a:ext cx="184785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83" t="227" r="8720" b="79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142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84350" y="530225"/>
            <a:ext cx="909796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uk-UA" altLang="uk-UA" sz="5400" b="1" dirty="0" smtClean="0">
                <a:latin typeface="Calibri" panose="020F0502020204030204" pitchFamily="34" charset="0"/>
              </a:rPr>
              <a:t>Київському фунікулеру 118 років. У якому році було зведено київський фунікулер?</a:t>
            </a:r>
            <a:endParaRPr lang="en-US" altLang="uk-UA" sz="5400" b="1" dirty="0">
              <a:latin typeface="Calibri" panose="020F050202020403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30" y="4993760"/>
            <a:ext cx="2091595" cy="14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09" y="4909750"/>
            <a:ext cx="2024063" cy="162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548" y="4909751"/>
            <a:ext cx="2084517" cy="1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0" name="Rectangle 14"/>
          <p:cNvSpPr>
            <a:spLocks noChangeArrowheads="1"/>
          </p:cNvSpPr>
          <p:nvPr/>
        </p:nvSpPr>
        <p:spPr bwMode="auto">
          <a:xfrm rot="10800000" flipH="1" flipV="1">
            <a:off x="1444625" y="3931275"/>
            <a:ext cx="256896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98</a:t>
            </a:r>
            <a:r>
              <a:rPr lang="en-US" altLang="uk-UA" sz="8800" b="1" dirty="0" smtClean="0">
                <a:latin typeface="Calibri" panose="020F0502020204030204" pitchFamily="34" charset="0"/>
              </a:rPr>
              <a:t>4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 rot="10800000" flipV="1">
            <a:off x="4617823" y="3955722"/>
            <a:ext cx="27162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8</a:t>
            </a:r>
            <a:r>
              <a:rPr lang="en-US" altLang="uk-UA" sz="8800" b="1" dirty="0" smtClean="0">
                <a:latin typeface="Calibri" panose="020F0502020204030204" pitchFamily="34" charset="0"/>
              </a:rPr>
              <a:t>6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3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 rot="10800000" flipV="1">
            <a:off x="7777162" y="3931276"/>
            <a:ext cx="25098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905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2161465"/>
            <a:ext cx="2803525" cy="20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3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94271"/>
            <a:ext cx="10972800" cy="5631894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atin typeface="a_Algerius" panose="04040705040802020702" pitchFamily="82" charset="-52"/>
              </a:rPr>
              <a:t>Відстань у 222 м між верхньою та нижньою станціями фунікулер долає за 3 хвилини. Яка швидкість руху фунікулера?</a:t>
            </a:r>
          </a:p>
          <a:p>
            <a:pPr marL="0" indent="0" algn="ctr">
              <a:buNone/>
            </a:pPr>
            <a:endParaRPr lang="uk-UA" sz="4000" dirty="0" smtClean="0">
              <a:latin typeface="a_Algerius" panose="04040705040802020702" pitchFamily="82" charset="-52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748AF17-E89A-46D8-964D-2664AC7C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9" y="5115697"/>
            <a:ext cx="2141186" cy="15056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C37EA7-8313-4DDC-A6B5-0354B3DEA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16" y="5115697"/>
            <a:ext cx="2228279" cy="15056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D1361E2-7D52-40CE-B079-41EAF5317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19" y="5115697"/>
            <a:ext cx="2188389" cy="1505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4479" y="4530922"/>
            <a:ext cx="2141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_Algerius" panose="04040705040802020702" pitchFamily="82" charset="-52"/>
              </a:rPr>
              <a:t>74 м/хв</a:t>
            </a:r>
            <a:endParaRPr lang="uk-UA" sz="3200" dirty="0">
              <a:latin typeface="a_Algerius" panose="04040705040802020702" pitchFamily="8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2616" y="4563762"/>
            <a:ext cx="222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_Algerius" panose="04040705040802020702" pitchFamily="82" charset="-52"/>
              </a:rPr>
              <a:t>54 м/хв</a:t>
            </a:r>
            <a:endParaRPr lang="uk-UA" sz="3200" dirty="0">
              <a:latin typeface="a_Algerius" panose="04040705040802020702" pitchFamily="8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2108" y="4563762"/>
            <a:ext cx="211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_Algerius" panose="04040705040802020702" pitchFamily="82" charset="-52"/>
              </a:rPr>
              <a:t>64 м/хв</a:t>
            </a:r>
            <a:endParaRPr lang="uk-UA" sz="32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1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a_Algerius" panose="04040705040802020702" pitchFamily="82" charset="-52"/>
              </a:rPr>
              <a:t>Київська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фортеця</a:t>
            </a:r>
            <a:endParaRPr lang="ru-RU" dirty="0">
              <a:latin typeface="a_Algerius" panose="04040705040802020702" pitchFamily="82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Ки́ївська</a:t>
            </a:r>
            <a:r>
              <a:rPr lang="uk-UA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форте́ця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історико-архітектурна пам'ятка. Комплекс фортечних споруд 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XVIII—XIX 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століття, розміщений на пагорбах </a:t>
            </a:r>
            <a:r>
              <a:rPr lang="uk-UA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правого 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берега Дніпра, обмежених з півночі </a:t>
            </a:r>
            <a:r>
              <a:rPr lang="uk-UA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Кловським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яром, з півдня і заходу — схилами долини р. Либідь. Складається з кількох земляних укріплень (цитаделі, </a:t>
            </a:r>
            <a:r>
              <a:rPr lang="uk-UA" sz="2800" dirty="0" err="1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Звіринецьке укріплення"/>
              </a:rPr>
              <a:t>Звіринецького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Васильківського, Госпітального, </a:t>
            </a:r>
            <a:r>
              <a:rPr lang="uk-UA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Лисогірського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і низки споруд, що призначалися для </a:t>
            </a:r>
            <a:r>
              <a:rPr lang="uk-UA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 казарм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виробництва та зберігання зброї, амуніції тощо. Національний історико-архітектурний музей «Київська фортеця» </a:t>
            </a:r>
            <a:r>
              <a:rPr lang="uk-UA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 1927 році та розташований </a:t>
            </a:r>
            <a:r>
              <a:rPr lang="uk-UA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бульварі Лесі Українки 12-14.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" panose="04040705040802020702" pitchFamily="82" charset="-52"/>
              </a:rPr>
              <a:t>Київська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фортеця</a:t>
            </a:r>
            <a:endParaRPr lang="ru-RU" dirty="0">
              <a:latin typeface="a_Algerius" panose="04040705040802020702" pitchFamily="82" charset="-52"/>
            </a:endParaRPr>
          </a:p>
        </p:txBody>
      </p:sp>
      <p:pic>
        <p:nvPicPr>
          <p:cNvPr id="1026" name="Picture 2" descr="https://upload.wikimedia.org/wikipedia/commons/thumb/7/75/%D0%9F%D0%B5%D1%80%D1%81%D0%BF%D0%B5%D0%BA%D1%82_%D0%9A%D0%B8%D1%94%D0%B2%D0%BE-%D0%9F%D0%B5%D1%87%D0%B5%D1%80%D1%81%D1%8C%D0%BA%D0%BE%D1%97_%D1%84%D0%BE%D1%80%D1%82%D0%B5%D1%86%D1%96%2C_1783.jpg/1920px-%D0%9F%D0%B5%D1%80%D1%81%D0%BF%D0%B5%D0%BA%D1%82_%D0%9A%D0%B8%D1%94%D0%B2%D0%BE-%D0%9F%D0%B5%D1%87%D0%B5%D1%80%D1%81%D1%8C%D0%BA%D0%BE%D1%97_%D1%84%D0%BE%D1%80%D1%82%D0%B5%D1%86%D1%96%2C_17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6029"/>
            <a:ext cx="5519351" cy="39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748" y="5113462"/>
            <a:ext cx="551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Києво-Печерська фортеця, </a:t>
            </a:r>
            <a:r>
              <a:rPr lang="uk-UA" sz="3200" dirty="0" err="1" smtClean="0">
                <a:solidFill>
                  <a:srgbClr val="202122"/>
                </a:solidFill>
                <a:latin typeface="a_Algerius" panose="04040705040802020702" pitchFamily="82" charset="-52"/>
              </a:rPr>
              <a:t>аєрофото</a:t>
            </a:r>
            <a:r>
              <a:rPr lang="uk-UA" sz="3200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1918 р.</a:t>
            </a:r>
            <a:endParaRPr lang="uk-UA" sz="3200" dirty="0">
              <a:latin typeface="a_Algerius" panose="04040705040802020702" pitchFamily="8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8995" y="5379308"/>
            <a:ext cx="5066270" cy="10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6029"/>
            <a:ext cx="5519351" cy="3927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2" y="1196029"/>
            <a:ext cx="5379308" cy="3927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8951" y="5113462"/>
            <a:ext cx="5379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a_Algerius" panose="04040705040802020702" pitchFamily="82" charset="-52"/>
              </a:rPr>
              <a:t>Бульвар Лесі українки</a:t>
            </a:r>
          </a:p>
          <a:p>
            <a:pPr algn="ctr"/>
            <a:r>
              <a:rPr lang="uk-UA" sz="3200" dirty="0" smtClean="0">
                <a:latin typeface="a_Algerius" panose="04040705040802020702" pitchFamily="82" charset="-52"/>
              </a:rPr>
              <a:t>2009 р.</a:t>
            </a:r>
            <a:endParaRPr lang="uk-UA" sz="32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69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0746" y="372764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latin typeface="a_Algerius" panose="04040705040802020702" pitchFamily="82" charset="-52"/>
              </a:rPr>
              <a:t>Музей </a:t>
            </a:r>
            <a:r>
              <a:rPr lang="ru-RU" sz="4400" dirty="0" smtClean="0">
                <a:latin typeface="a_Algerius" panose="04040705040802020702" pitchFamily="82" charset="-52"/>
              </a:rPr>
              <a:t>«</a:t>
            </a:r>
            <a:r>
              <a:rPr lang="ru-RU" sz="4400" dirty="0" err="1" smtClean="0">
                <a:latin typeface="a_Algerius" panose="04040705040802020702" pitchFamily="82" charset="-52"/>
              </a:rPr>
              <a:t>Київська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 err="1" smtClean="0">
                <a:latin typeface="a_Algerius" panose="04040705040802020702" pitchFamily="82" charset="-52"/>
              </a:rPr>
              <a:t>фортеця</a:t>
            </a:r>
            <a:r>
              <a:rPr lang="ru-RU" sz="4400" dirty="0" smtClean="0">
                <a:latin typeface="a_Algerius" panose="04040705040802020702" pitchFamily="82" charset="-52"/>
              </a:rPr>
              <a:t>» </a:t>
            </a:r>
            <a:r>
              <a:rPr lang="ru-RU" sz="4400" dirty="0" err="1" smtClean="0">
                <a:latin typeface="a_Algerius" panose="04040705040802020702" pitchFamily="82" charset="-52"/>
              </a:rPr>
              <a:t>створений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>
                <a:latin typeface="a_Algerius" panose="04040705040802020702" pitchFamily="82" charset="-52"/>
              </a:rPr>
              <a:t>у </a:t>
            </a:r>
            <a:r>
              <a:rPr lang="ru-RU" sz="4400" dirty="0" smtClean="0">
                <a:latin typeface="a_Algerius" panose="04040705040802020702" pitchFamily="82" charset="-52"/>
              </a:rPr>
              <a:t>1927 </a:t>
            </a:r>
            <a:r>
              <a:rPr lang="ru-RU" sz="4400" dirty="0" err="1" smtClean="0">
                <a:latin typeface="a_Algerius" panose="04040705040802020702" pitchFamily="82" charset="-52"/>
              </a:rPr>
              <a:t>році</a:t>
            </a:r>
            <a:r>
              <a:rPr lang="ru-RU" sz="4400" dirty="0" smtClean="0">
                <a:latin typeface="a_Algerius" panose="04040705040802020702" pitchFamily="82" charset="-52"/>
              </a:rPr>
              <a:t>. </a:t>
            </a:r>
            <a:r>
              <a:rPr lang="ru-RU" sz="4400" dirty="0" err="1" smtClean="0">
                <a:latin typeface="a_Algerius" panose="04040705040802020702" pitchFamily="82" charset="-52"/>
              </a:rPr>
              <a:t>Скільки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 err="1" smtClean="0">
                <a:latin typeface="a_Algerius" panose="04040705040802020702" pitchFamily="82" charset="-52"/>
              </a:rPr>
              <a:t>років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 err="1" smtClean="0">
                <a:latin typeface="a_Algerius" panose="04040705040802020702" pitchFamily="82" charset="-52"/>
              </a:rPr>
              <a:t>пройшло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 err="1" smtClean="0">
                <a:latin typeface="a_Algerius" panose="04040705040802020702" pitchFamily="82" charset="-52"/>
              </a:rPr>
              <a:t>від</a:t>
            </a:r>
            <a:r>
              <a:rPr lang="ru-RU" sz="4400" dirty="0" smtClean="0">
                <a:latin typeface="a_Algerius" panose="04040705040802020702" pitchFamily="82" charset="-52"/>
              </a:rPr>
              <a:t> дня </a:t>
            </a:r>
            <a:r>
              <a:rPr lang="ru-RU" sz="4400" dirty="0" err="1" smtClean="0">
                <a:latin typeface="a_Algerius" panose="04040705040802020702" pitchFamily="82" charset="-52"/>
              </a:rPr>
              <a:t>його</a:t>
            </a:r>
            <a:r>
              <a:rPr lang="ru-RU" sz="4400" dirty="0" smtClean="0">
                <a:latin typeface="a_Algerius" panose="04040705040802020702" pitchFamily="82" charset="-52"/>
              </a:rPr>
              <a:t> </a:t>
            </a:r>
            <a:r>
              <a:rPr lang="ru-RU" sz="4400" dirty="0" err="1" smtClean="0">
                <a:latin typeface="a_Algerius" panose="04040705040802020702" pitchFamily="82" charset="-52"/>
              </a:rPr>
              <a:t>заснування</a:t>
            </a:r>
            <a:r>
              <a:rPr lang="ru-RU" sz="4400" dirty="0" smtClean="0">
                <a:latin typeface="a_Algerius" panose="04040705040802020702" pitchFamily="82" charset="-52"/>
              </a:rPr>
              <a:t>?</a:t>
            </a:r>
            <a:endParaRPr lang="ru-RU" sz="4400" dirty="0">
              <a:latin typeface="a_Algerius" panose="04040705040802020702" pitchFamily="8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696DFA6-A4B5-44F2-ACF8-64889F176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4" y="5155498"/>
            <a:ext cx="1964805" cy="1440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C00A52-7326-42AC-9835-E4661C38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2" y="5155498"/>
            <a:ext cx="2024302" cy="1440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F79D9AC-B945-4A3E-BA5D-B17196979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23" y="5155498"/>
            <a:ext cx="1902177" cy="1440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354" y="4698672"/>
            <a:ext cx="196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a_Algerius" panose="04040705040802020702" pitchFamily="82" charset="-52"/>
              </a:rPr>
              <a:t>106 років</a:t>
            </a:r>
            <a:endParaRPr lang="uk-UA" sz="2400" dirty="0">
              <a:latin typeface="a_Algerius" panose="04040705040802020702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6282" y="4698672"/>
            <a:ext cx="202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_Algerius" panose="04040705040802020702" pitchFamily="82" charset="-52"/>
              </a:rPr>
              <a:t>96 років</a:t>
            </a:r>
            <a:endParaRPr lang="uk-UA" sz="2800" dirty="0">
              <a:latin typeface="a_Algerius" panose="04040705040802020702" pitchFamily="8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5220" y="4698672"/>
            <a:ext cx="19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_Algerius" panose="04040705040802020702" pitchFamily="82" charset="-52"/>
              </a:rPr>
              <a:t>86 років</a:t>
            </a:r>
            <a:endParaRPr lang="uk-UA" sz="28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60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" panose="04040705040802020702" pitchFamily="82" charset="-52"/>
              </a:rPr>
              <a:t>Києво</a:t>
            </a:r>
            <a:r>
              <a:rPr lang="ru-RU" dirty="0" smtClean="0">
                <a:latin typeface="a_Algerius" panose="04040705040802020702" pitchFamily="82" charset="-52"/>
              </a:rPr>
              <a:t> – </a:t>
            </a:r>
            <a:r>
              <a:rPr lang="ru-RU" dirty="0" err="1" smtClean="0">
                <a:latin typeface="a_Algerius" panose="04040705040802020702" pitchFamily="82" charset="-52"/>
              </a:rPr>
              <a:t>Печерська</a:t>
            </a:r>
            <a:r>
              <a:rPr lang="ru-RU" dirty="0" smtClean="0">
                <a:latin typeface="a_Algerius" panose="04040705040802020702" pitchFamily="82" charset="-52"/>
              </a:rPr>
              <a:t> лавра</a:t>
            </a:r>
            <a:endParaRPr lang="ru-RU" dirty="0">
              <a:latin typeface="a_Algerius" panose="04040705040802020702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245974"/>
            <a:ext cx="6516129" cy="531134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  </a:t>
            </a:r>
            <a:r>
              <a:rPr lang="uk-UA" b="1" dirty="0" err="1" smtClean="0">
                <a:solidFill>
                  <a:srgbClr val="202122"/>
                </a:solidFill>
                <a:latin typeface="a_Algerius" panose="04040705040802020702" pitchFamily="82" charset="-52"/>
              </a:rPr>
              <a:t>Ки́єво-Пече́рська</a:t>
            </a:r>
            <a:r>
              <a:rPr lang="uk-UA" b="1" dirty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b="1" dirty="0" err="1" smtClean="0">
                <a:solidFill>
                  <a:srgbClr val="202122"/>
                </a:solidFill>
                <a:latin typeface="a_Algerius" panose="04040705040802020702" pitchFamily="82" charset="-52"/>
              </a:rPr>
              <a:t>ла́вра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— 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київський</a:t>
            </a:r>
            <a:r>
              <a:rPr lang="en-US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dirty="0" smtClean="0">
                <a:solidFill>
                  <a:srgbClr val="0645AD"/>
                </a:solidFill>
                <a:latin typeface="a_Algerius" panose="04040705040802020702" pitchFamily="82" charset="-52"/>
                <a:hlinkClick r:id="rId2" tooltip="Монастир"/>
              </a:rPr>
              <a:t>П</a:t>
            </a:r>
            <a:r>
              <a:rPr lang="uk-UA" dirty="0" smtClean="0">
                <a:solidFill>
                  <a:srgbClr val="0645AD"/>
                </a:solidFill>
                <a:latin typeface="a_Algerius" panose="04040705040802020702" pitchFamily="82" charset="-52"/>
                <a:hlinkClick r:id="rId3" tooltip="Православна церква"/>
              </a:rPr>
              <a:t>равославний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dirty="0" smtClean="0">
                <a:solidFill>
                  <a:srgbClr val="0645AD"/>
                </a:solidFill>
                <a:latin typeface="a_Algerius" panose="04040705040802020702" pitchFamily="82" charset="-52"/>
                <a:hlinkClick r:id="rId2" tooltip="Монастир"/>
              </a:rPr>
              <a:t>монастирський 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2" tooltip="Монастир"/>
              </a:rPr>
              <a:t>комплекс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. Один із найбільших християнських центрів України, визначна пам'ятка історії та архітектури. </a:t>
            </a:r>
            <a:endParaRPr lang="uk-UA" dirty="0" smtClean="0">
              <a:solidFill>
                <a:srgbClr val="202122"/>
              </a:solidFill>
              <a:latin typeface="a_Algerius" panose="04040705040802020702" pitchFamily="82" charset="-52"/>
            </a:endParaRPr>
          </a:p>
          <a:p>
            <a:pPr marL="0" indent="0" algn="just">
              <a:buNone/>
            </a:pP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 Заснована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4" tooltip="1051"/>
              </a:rPr>
              <a:t>1051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року як печерний монастир за межами Києва. Свою назву отримала від печер, де оселилися перші його 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мешканці.</a:t>
            </a:r>
            <a:r>
              <a:rPr lang="uk-UA" dirty="0">
                <a:solidFill>
                  <a:srgbClr val="333333"/>
                </a:solidFill>
                <a:latin typeface="Helvetica" panose="020B0604020202020204" pitchFamily="34" charset="0"/>
              </a:rPr>
              <a:t> </a:t>
            </a:r>
            <a:endParaRPr lang="uk-UA" dirty="0" smtClean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r>
              <a:rPr lang="uk-UA" dirty="0">
                <a:solidFill>
                  <a:srgbClr val="333333"/>
                </a:solidFill>
                <a:latin typeface="Helvetica" panose="020B0604020202020204" pitchFamily="34" charset="0"/>
              </a:rPr>
              <a:t> </a:t>
            </a:r>
            <a:r>
              <a:rPr lang="uk-UA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  </a:t>
            </a:r>
            <a:r>
              <a:rPr lang="uk-UA" dirty="0" smtClean="0">
                <a:solidFill>
                  <a:srgbClr val="333333"/>
                </a:solidFill>
                <a:latin typeface="a_Algerius" panose="04040705040802020702" pitchFamily="82" charset="-52"/>
              </a:rPr>
              <a:t>Серед </a:t>
            </a:r>
            <a:r>
              <a:rPr lang="uk-UA" dirty="0">
                <a:solidFill>
                  <a:srgbClr val="333333"/>
                </a:solidFill>
                <a:latin typeface="a_Algerius" panose="04040705040802020702" pitchFamily="82" charset="-52"/>
              </a:rPr>
              <a:t>релігійних паломників саме печери вважаються найбільшою святинею Києво-Печерського монастиря, і саме з них починалася лавра. Нині це два підземних </a:t>
            </a:r>
            <a:r>
              <a:rPr lang="uk-UA" dirty="0" smtClean="0">
                <a:solidFill>
                  <a:srgbClr val="333333"/>
                </a:solidFill>
                <a:latin typeface="a_Algerius" panose="04040705040802020702" pitchFamily="82" charset="-52"/>
              </a:rPr>
              <a:t>комплекси</a:t>
            </a:r>
            <a:r>
              <a:rPr lang="uk-UA" dirty="0">
                <a:solidFill>
                  <a:srgbClr val="333333"/>
                </a:solidFill>
                <a:latin typeface="a_Algerius" panose="04040705040802020702" pitchFamily="82" charset="-52"/>
              </a:rPr>
              <a:t> </a:t>
            </a:r>
            <a:r>
              <a:rPr lang="uk-UA" dirty="0" smtClean="0">
                <a:solidFill>
                  <a:srgbClr val="333333"/>
                </a:solidFill>
                <a:latin typeface="a_Algerius" panose="04040705040802020702" pitchFamily="82" charset="-52"/>
              </a:rPr>
              <a:t>– </a:t>
            </a:r>
            <a:r>
              <a:rPr lang="uk-UA" dirty="0">
                <a:solidFill>
                  <a:srgbClr val="333333"/>
                </a:solidFill>
                <a:latin typeface="a_Algerius" panose="04040705040802020702" pitchFamily="82" charset="-52"/>
              </a:rPr>
              <a:t>Ближні і Дальні печери.</a:t>
            </a:r>
            <a:endParaRPr lang="uk-UA" dirty="0">
              <a:solidFill>
                <a:srgbClr val="202122"/>
              </a:solidFill>
              <a:latin typeface="a_Algerius" panose="04040705040802020702" pitchFamily="82" charset="-52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29" y="1417638"/>
            <a:ext cx="4281093" cy="47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4887" y="504568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агальна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підземних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Дальніх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печер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4400" u="sng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а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Ближніх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печер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4400" u="sng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ru-RU" sz="4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Яка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протяжність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Ближніх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Дальніх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печер</a:t>
            </a:r>
            <a:r>
              <a:rPr lang="ru-RU" sz="4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</a:t>
            </a:r>
            <a:r>
              <a:rPr lang="ru-RU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?</a:t>
            </a:r>
            <a:endParaRPr lang="ru-RU" dirty="0">
              <a:latin typeface="a_Algerius" panose="04040705040802020702" pitchFamily="8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D1361E2-7D52-40CE-B079-41EAF5317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1" y="5296235"/>
            <a:ext cx="1783712" cy="13377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C00A52-7326-42AC-9835-E4661C38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97" y="5296235"/>
            <a:ext cx="2024302" cy="1337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748AF17-E89A-46D8-964D-2664AC7C3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98" y="5296235"/>
            <a:ext cx="1783712" cy="133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331" y="4676588"/>
            <a:ext cx="178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_Algerius" panose="04040705040802020702" pitchFamily="82" charset="-52"/>
              </a:rPr>
              <a:t>576 м</a:t>
            </a:r>
            <a:endParaRPr lang="uk-UA" sz="4000" dirty="0">
              <a:latin typeface="a_Algerius" panose="04040705040802020702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097" y="4683369"/>
            <a:ext cx="202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_Algerius" panose="04040705040802020702" pitchFamily="82" charset="-52"/>
              </a:rPr>
              <a:t>696 м</a:t>
            </a:r>
            <a:endParaRPr lang="uk-UA" sz="4000" dirty="0">
              <a:latin typeface="a_Algerius" panose="04040705040802020702" pitchFamily="8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5798" y="4683369"/>
            <a:ext cx="178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_Algerius" panose="04040705040802020702" pitchFamily="82" charset="-52"/>
              </a:rPr>
              <a:t>676 м</a:t>
            </a:r>
            <a:endParaRPr lang="uk-UA" sz="40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6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" panose="04040705040802020702" pitchFamily="82" charset="-52"/>
              </a:rPr>
              <a:t>Видатні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історичні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постаті</a:t>
            </a:r>
            <a:endParaRPr lang="ru-RU" dirty="0">
              <a:latin typeface="a_Algerius" panose="04040705040802020702" pitchFamily="82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2857500" cy="3676650"/>
          </a:xfrm>
        </p:spPr>
      </p:pic>
      <p:sp>
        <p:nvSpPr>
          <p:cNvPr id="5" name="TextBox 4"/>
          <p:cNvSpPr txBox="1"/>
          <p:nvPr/>
        </p:nvSpPr>
        <p:spPr>
          <a:xfrm>
            <a:off x="3575222" y="1417638"/>
            <a:ext cx="77188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rgbClr val="202122"/>
                </a:solidFill>
                <a:latin typeface="a_AlgeriusCaps" panose="04040705040802020702" pitchFamily="82" charset="-52"/>
              </a:rPr>
              <a:t>О́льга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</a:t>
            </a:r>
            <a:r>
              <a:rPr lang="uk-UA" sz="2400" dirty="0" smtClean="0">
                <a:solidFill>
                  <a:srgbClr val="202122"/>
                </a:solidFill>
                <a:latin typeface="a_AlgeriusCaps" panose="04040705040802020702" pitchFamily="82" charset="-52"/>
              </a:rPr>
              <a:t>— 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княгиня київська, дружина руського князя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</a:rPr>
              <a:t>Ігоря Рюриковича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. Після смерті чоловіка (осінь 944) стала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</a:rPr>
              <a:t>регентом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при малолітньому синові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3" tooltip="Святослав Ігорович"/>
              </a:rPr>
              <a:t>Святославі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та фактичною правителькою Русі у 944—964 </a:t>
            </a:r>
            <a:r>
              <a:rPr lang="uk-UA" sz="2400" dirty="0" smtClean="0">
                <a:solidFill>
                  <a:srgbClr val="202122"/>
                </a:solidFill>
                <a:latin typeface="a_AlgeriusCaps" panose="04040705040802020702" pitchFamily="82" charset="-52"/>
              </a:rPr>
              <a:t>роках.</a:t>
            </a:r>
            <a:endParaRPr lang="uk-UA" sz="2400" dirty="0">
              <a:solidFill>
                <a:srgbClr val="202122"/>
              </a:solidFill>
              <a:latin typeface="a_AlgeriusCaps" panose="04040705040802020702" pitchFamily="82" charset="-52"/>
            </a:endParaRPr>
          </a:p>
          <a:p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Ліквідувала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</a:rPr>
              <a:t>древлянське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племінне княжіння, упорядкувала збирання данини, організувавши по всій країні князівські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</a:rPr>
              <a:t>погости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і осередки судочинства. У зовнішній політиці підтримувала дружні стосунки із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4" tooltip="Візантійська імперія"/>
              </a:rPr>
              <a:t>Візантією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, 946 або 957 року відвідала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5" tooltip="Константинополь"/>
              </a:rPr>
              <a:t>Константинополь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, де уклала угоду з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6" tooltip="Імператор"/>
              </a:rPr>
              <a:t>імператором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</a:t>
            </a:r>
            <a:r>
              <a:rPr lang="uk-UA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7" tooltip="Костянтин VII Багрянородний"/>
              </a:rPr>
              <a:t>Костянтином </a:t>
            </a:r>
            <a:r>
              <a:rPr lang="en-US" sz="2400" dirty="0">
                <a:solidFill>
                  <a:srgbClr val="0645AD"/>
                </a:solidFill>
                <a:latin typeface="a_AlgeriusCaps" panose="04040705040802020702" pitchFamily="82" charset="-52"/>
                <a:hlinkClick r:id="rId7" tooltip="Костянтин VII Багрянородний"/>
              </a:rPr>
              <a:t>VII </a:t>
            </a:r>
            <a:r>
              <a:rPr lang="uk-UA" sz="2400" dirty="0" err="1">
                <a:solidFill>
                  <a:srgbClr val="0645AD"/>
                </a:solidFill>
                <a:latin typeface="a_AlgeriusCaps" panose="04040705040802020702" pitchFamily="82" charset="-52"/>
                <a:hlinkClick r:id="rId7" tooltip="Костянтин VII Багрянородний"/>
              </a:rPr>
              <a:t>Багрянородним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 і прийняла </a:t>
            </a:r>
            <a:r>
              <a:rPr lang="uk-UA" sz="2400" dirty="0" smtClean="0">
                <a:solidFill>
                  <a:srgbClr val="202122"/>
                </a:solidFill>
                <a:latin typeface="a_AlgeriusCaps" panose="04040705040802020702" pitchFamily="82" charset="-52"/>
              </a:rPr>
              <a:t>християнство. </a:t>
            </a:r>
            <a:r>
              <a:rPr lang="uk-UA" sz="2400" dirty="0">
                <a:solidFill>
                  <a:srgbClr val="202122"/>
                </a:solidFill>
                <a:latin typeface="a_AlgeriusCaps" panose="04040705040802020702" pitchFamily="82" charset="-52"/>
              </a:rPr>
              <a:t>У 964 році передала владу синові. </a:t>
            </a:r>
            <a:endParaRPr lang="uk-UA" sz="2400" b="0" i="0" dirty="0">
              <a:solidFill>
                <a:srgbClr val="202122"/>
              </a:solidFill>
              <a:effectLst/>
              <a:latin typeface="a_AlgeriusCap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67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" panose="04040705040802020702" pitchFamily="82" charset="-52"/>
              </a:rPr>
              <a:t>Видатні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історичні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постаті</a:t>
            </a:r>
            <a:endParaRPr lang="ru-RU" dirty="0">
              <a:latin typeface="a_Algerius" panose="04040705040802020702" pitchFamily="82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3638"/>
            <a:ext cx="311062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55308" y="1359243"/>
            <a:ext cx="7504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Володи́мир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Святосла́вич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— великий князь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979"/>
              </a:rPr>
              <a:t>979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1015"/>
              </a:rPr>
              <a:t>1015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Хреститель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Русі. Представник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варязької династії Рюриковичів. Наймолодший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князя Святослава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Ігоровича.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Онук київської княгині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Ольга (княгиня)"/>
              </a:rPr>
              <a:t>Ольги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батько київського князя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Ярослав Мудрий"/>
              </a:rPr>
              <a:t>Ярослава Мудрого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престол після міжусобної боротьби з братом (977–979). Приєднав до Київської Русі землі в'ятичів 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982),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ятвягів (983), радимичів (984),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білих хорватів (981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Охрестив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Русь 988 року.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межі столиці Києва, збудував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Десятинна церква"/>
              </a:rPr>
              <a:t>Десятинну церкву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(996). Першим із руських князів розпочав карбувати власну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Златник"/>
              </a:rPr>
              <a:t>золоту монету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особистий знак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Тризуб"/>
              </a:rPr>
              <a:t>«тризуб»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став у ХХ столітті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Герб України"/>
              </a:rPr>
              <a:t>гербом України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Помер у 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Берестовському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палаці за Києвом. </a:t>
            </a:r>
          </a:p>
        </p:txBody>
      </p:sp>
    </p:spTree>
    <p:extLst>
      <p:ext uri="{BB962C8B-B14F-4D97-AF65-F5344CB8AC3E}">
        <p14:creationId xmlns:p14="http://schemas.microsoft.com/office/powerpoint/2010/main" val="15018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" panose="04040705040802020702" pitchFamily="82" charset="-52"/>
              </a:rPr>
              <a:t>Видатні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історичні</a:t>
            </a:r>
            <a:r>
              <a:rPr lang="ru-RU" dirty="0" smtClean="0">
                <a:latin typeface="a_Algerius" panose="04040705040802020702" pitchFamily="82" charset="-52"/>
              </a:rPr>
              <a:t> </a:t>
            </a:r>
            <a:r>
              <a:rPr lang="ru-RU" dirty="0" err="1" smtClean="0">
                <a:latin typeface="a_Algerius" panose="04040705040802020702" pitchFamily="82" charset="-52"/>
              </a:rPr>
              <a:t>постаті</a:t>
            </a:r>
            <a:endParaRPr lang="ru-RU" dirty="0">
              <a:latin typeface="a_Algerius" panose="04040705040802020702" pitchFamily="82" charset="-52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9" y="1327729"/>
            <a:ext cx="4329242" cy="4199860"/>
          </a:xfrm>
        </p:spPr>
      </p:pic>
      <p:sp>
        <p:nvSpPr>
          <p:cNvPr id="7" name="TextBox 6"/>
          <p:cNvSpPr txBox="1"/>
          <p:nvPr/>
        </p:nvSpPr>
        <p:spPr>
          <a:xfrm>
            <a:off x="4744995" y="1532238"/>
            <a:ext cx="6614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  </a:t>
            </a:r>
            <a:r>
              <a:rPr lang="uk-UA" b="1" dirty="0" err="1" smtClean="0">
                <a:solidFill>
                  <a:srgbClr val="202122"/>
                </a:solidFill>
                <a:latin typeface="a_Algerius" panose="04040705040802020702" pitchFamily="82" charset="-52"/>
              </a:rPr>
              <a:t>Яросла́в</a:t>
            </a:r>
            <a:r>
              <a:rPr lang="uk-UA" b="1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b="1" dirty="0" err="1" smtClean="0">
                <a:solidFill>
                  <a:srgbClr val="202122"/>
                </a:solidFill>
                <a:latin typeface="a_Algerius" panose="04040705040802020702" pitchFamily="82" charset="-52"/>
              </a:rPr>
              <a:t>Володи́мирович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—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київський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князь із династії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Рюриковичів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.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Великий </a:t>
            </a:r>
            <a:r>
              <a:rPr lang="uk-UA" dirty="0" smtClean="0">
                <a:solidFill>
                  <a:srgbClr val="0645AD"/>
                </a:solidFill>
                <a:latin typeface="a_Algerius" panose="04040705040802020702" pitchFamily="82" charset="-52"/>
              </a:rPr>
              <a:t>князь 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київський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(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3" tooltip="1015"/>
              </a:rPr>
              <a:t>1015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–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4" tooltip="1018"/>
              </a:rPr>
              <a:t>1018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,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5" tooltip="1019"/>
              </a:rPr>
              <a:t>1019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–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6" tooltip="1054"/>
              </a:rPr>
              <a:t>1054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). 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Другий 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син київського князя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Володимира </a:t>
            </a:r>
            <a:r>
              <a:rPr lang="uk-UA" dirty="0" smtClean="0">
                <a:solidFill>
                  <a:srgbClr val="0645AD"/>
                </a:solidFill>
                <a:latin typeface="a_Algerius" panose="04040705040802020702" pitchFamily="82" charset="-52"/>
              </a:rPr>
              <a:t>Святославича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.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</a:t>
            </a:r>
            <a:endParaRPr lang="uk-UA" dirty="0" smtClean="0">
              <a:solidFill>
                <a:srgbClr val="202122"/>
              </a:solidFill>
              <a:latin typeface="a_Algerius" panose="04040705040802020702" pitchFamily="82" charset="-52"/>
            </a:endParaRPr>
          </a:p>
          <a:p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Розширив 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межі середньовічного Києва, спорудивши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7" tooltip="Місто Ярослава"/>
              </a:rPr>
              <a:t>«місто Ярослава»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, окрасою якого стали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8" tooltip="Золоті ворота (Київ)"/>
              </a:rPr>
              <a:t>Золоті ворота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та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9" tooltip="Софійський собор (Київ)"/>
              </a:rPr>
              <a:t>Софійський собор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(1054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). 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Започаткував укладання першого літописного зводу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1037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–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</a:rPr>
              <a:t>1039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років та першого писаного зводу законів — </a:t>
            </a:r>
            <a:r>
              <a:rPr lang="uk-UA" dirty="0">
                <a:solidFill>
                  <a:srgbClr val="0645AD"/>
                </a:solidFill>
                <a:latin typeface="a_Algerius" panose="04040705040802020702" pitchFamily="82" charset="-52"/>
                <a:hlinkClick r:id="rId10" tooltip="Руська Правда"/>
              </a:rPr>
              <a:t>«Руської правди»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. Мав велику родину, уклав шлюбні відносини з багатьма європейськими правителями. За численні реформи та досягнення, що мали позитивний вплив на розвиток Русі, отримав прізвисько </a:t>
            </a:r>
            <a:r>
              <a:rPr lang="uk-UA" i="1" dirty="0" err="1">
                <a:solidFill>
                  <a:srgbClr val="202122"/>
                </a:solidFill>
                <a:latin typeface="a_Algerius" panose="04040705040802020702" pitchFamily="82" charset="-52"/>
              </a:rPr>
              <a:t>Яросла́в</a:t>
            </a:r>
            <a:r>
              <a:rPr lang="uk-UA" i="1" dirty="0">
                <a:solidFill>
                  <a:srgbClr val="202122"/>
                </a:solidFill>
                <a:latin typeface="a_Algerius" panose="04040705040802020702" pitchFamily="82" charset="-52"/>
              </a:rPr>
              <a:t> </a:t>
            </a:r>
            <a:r>
              <a:rPr lang="uk-UA" i="1" dirty="0" err="1">
                <a:solidFill>
                  <a:srgbClr val="202122"/>
                </a:solidFill>
                <a:latin typeface="a_Algerius" panose="04040705040802020702" pitchFamily="82" charset="-52"/>
              </a:rPr>
              <a:t>Му́дрий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.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 Помер у 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Вишгороді, </a:t>
            </a:r>
            <a:r>
              <a:rPr lang="uk-UA" dirty="0">
                <a:solidFill>
                  <a:srgbClr val="202122"/>
                </a:solidFill>
                <a:latin typeface="a_Algerius" panose="04040705040802020702" pitchFamily="82" charset="-52"/>
              </a:rPr>
              <a:t>похований у Софійському </a:t>
            </a:r>
            <a:r>
              <a:rPr lang="uk-UA" dirty="0" smtClean="0">
                <a:solidFill>
                  <a:srgbClr val="202122"/>
                </a:solidFill>
                <a:latin typeface="a_Algerius" panose="04040705040802020702" pitchFamily="82" charset="-52"/>
              </a:rPr>
              <a:t>соборі.</a:t>
            </a:r>
            <a:endParaRPr lang="uk-UA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40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Фундуклеївська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жіноча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гімназія</a:t>
            </a:r>
            <a:endParaRPr lang="ru-RU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9" y="1417638"/>
            <a:ext cx="5059634" cy="362462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843349"/>
            <a:ext cx="5290457" cy="366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3426" y="5395784"/>
            <a:ext cx="302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a_Algerius" panose="04040705040802020702" pitchFamily="82" charset="-52"/>
              </a:rPr>
              <a:t>1860 р.</a:t>
            </a:r>
            <a:endParaRPr lang="uk-UA" sz="4000" dirty="0">
              <a:latin typeface="a_Algerius" panose="04040705040802020702" pitchFamily="8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1331" y="1273689"/>
            <a:ext cx="4456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a_Algerius" panose="04040705040802020702" pitchFamily="82" charset="-52"/>
              </a:rPr>
              <a:t>Наші дні. </a:t>
            </a:r>
          </a:p>
          <a:p>
            <a:pPr algn="ctr"/>
            <a:r>
              <a:rPr lang="uk-UA" sz="3200" dirty="0" smtClean="0">
                <a:latin typeface="a_Algerius" panose="04040705040802020702" pitchFamily="82" charset="-52"/>
              </a:rPr>
              <a:t>Вул. Богдана Хмельницького</a:t>
            </a:r>
            <a:endParaRPr lang="uk-UA" sz="32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15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" y="939114"/>
            <a:ext cx="2232453" cy="2536525"/>
          </a:xfrm>
        </p:spPr>
      </p:pic>
      <p:sp>
        <p:nvSpPr>
          <p:cNvPr id="5" name="TextBox 4"/>
          <p:cNvSpPr txBox="1"/>
          <p:nvPr/>
        </p:nvSpPr>
        <p:spPr>
          <a:xfrm>
            <a:off x="549876" y="3401498"/>
            <a:ext cx="2529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_Algerius" panose="04040705040802020702" pitchFamily="82" charset="-52"/>
              </a:rPr>
              <a:t>Роки правління: </a:t>
            </a:r>
          </a:p>
          <a:p>
            <a:r>
              <a:rPr lang="uk-UA" sz="2800" dirty="0" smtClean="0">
                <a:latin typeface="a_Algerius" panose="04040705040802020702" pitchFamily="82" charset="-52"/>
              </a:rPr>
              <a:t>944-964 р.</a:t>
            </a:r>
            <a:endParaRPr lang="uk-UA" sz="2800" dirty="0">
              <a:latin typeface="a_Algerius" panose="04040705040802020702" pitchFamily="82" charset="-52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67" y="864245"/>
            <a:ext cx="1968843" cy="2536524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40" y="939113"/>
            <a:ext cx="2833817" cy="2536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8049" y="3400769"/>
            <a:ext cx="2529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_Algerius" panose="04040705040802020702" pitchFamily="82" charset="-52"/>
              </a:rPr>
              <a:t>Роки правління: </a:t>
            </a:r>
          </a:p>
          <a:p>
            <a:r>
              <a:rPr lang="uk-UA" sz="2800" dirty="0" smtClean="0">
                <a:latin typeface="a_Algerius" panose="04040705040802020702" pitchFamily="82" charset="-52"/>
              </a:rPr>
              <a:t>979–1015</a:t>
            </a:r>
            <a:r>
              <a:rPr lang="uk-UA" sz="2800" dirty="0">
                <a:latin typeface="a_Algerius" panose="04040705040802020702" pitchFamily="82" charset="-52"/>
              </a:rPr>
              <a:t> </a:t>
            </a:r>
            <a:r>
              <a:rPr lang="uk-UA" sz="2800" dirty="0" smtClean="0">
                <a:latin typeface="a_Algerius" panose="04040705040802020702" pitchFamily="82" charset="-52"/>
              </a:rPr>
              <a:t>р. </a:t>
            </a:r>
            <a:endParaRPr lang="uk-UA" sz="2800" dirty="0">
              <a:latin typeface="a_Algerius" panose="04040705040802020702" pitchFamily="8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8324" y="3391802"/>
            <a:ext cx="2529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_Algerius" panose="04040705040802020702" pitchFamily="82" charset="-52"/>
              </a:rPr>
              <a:t>Роки правління: </a:t>
            </a:r>
          </a:p>
          <a:p>
            <a:r>
              <a:rPr lang="uk-UA" sz="2800" dirty="0" smtClean="0">
                <a:latin typeface="a_Algerius" panose="04040705040802020702" pitchFamily="82" charset="-52"/>
              </a:rPr>
              <a:t>1015–1054 р. </a:t>
            </a:r>
            <a:endParaRPr lang="uk-UA" sz="2800" dirty="0">
              <a:latin typeface="a_Algerius" panose="04040705040802020702" pitchFamily="8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399" y="379583"/>
            <a:ext cx="105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a_Algerius" panose="04040705040802020702" pitchFamily="82" charset="-52"/>
              </a:rPr>
              <a:t>Хто правив найдовший період часу?</a:t>
            </a:r>
            <a:endParaRPr lang="uk-UA" sz="3600" b="1" dirty="0">
              <a:latin typeface="a_Algerius" panose="04040705040802020702" pitchFamily="8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D1361E2-7D52-40CE-B079-41EAF5317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2" y="4785764"/>
            <a:ext cx="1783712" cy="1337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5C00A52-7326-42AC-9835-E4661C383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49" y="4776797"/>
            <a:ext cx="2024302" cy="13467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F79D9AC-B945-4A3E-BA5D-B17196979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72" y="4776797"/>
            <a:ext cx="1902177" cy="12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Фундуклеївська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жіноча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гімназія</a:t>
            </a:r>
            <a:endParaRPr lang="ru-RU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err="1">
                <a:latin typeface="Constantia" panose="02030602050306030303" pitchFamily="18" charset="0"/>
              </a:rPr>
              <a:t>Фундуклеївська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жіноча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гімназія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була</a:t>
            </a:r>
            <a:r>
              <a:rPr lang="ru-RU" dirty="0">
                <a:latin typeface="Constantia" panose="02030602050306030303" pitchFamily="18" charset="0"/>
              </a:rPr>
              <a:t> заснована 1860 року. </a:t>
            </a:r>
            <a:r>
              <a:rPr lang="ru-RU" dirty="0" err="1">
                <a:latin typeface="Constantia" panose="02030602050306030303" pitchFamily="18" charset="0"/>
              </a:rPr>
              <a:t>Ініціатором</a:t>
            </a:r>
            <a:r>
              <a:rPr lang="ru-RU" dirty="0">
                <a:latin typeface="Constantia" panose="02030602050306030303" pitchFamily="18" charset="0"/>
              </a:rPr>
              <a:t> та </a:t>
            </a:r>
            <a:r>
              <a:rPr lang="ru-RU" dirty="0" err="1">
                <a:latin typeface="Constantia" panose="02030602050306030303" pitchFamily="18" charset="0"/>
              </a:rPr>
              <a:t>головним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організатором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створення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першої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жіночої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гімназії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був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колишній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київський</a:t>
            </a:r>
            <a:r>
              <a:rPr lang="ru-RU" dirty="0">
                <a:latin typeface="Constantia" panose="02030602050306030303" pitchFamily="18" charset="0"/>
              </a:rPr>
              <a:t> губернатор, </a:t>
            </a:r>
            <a:r>
              <a:rPr lang="ru-RU" dirty="0" err="1">
                <a:latin typeface="Constantia" panose="02030602050306030303" pitchFamily="18" charset="0"/>
              </a:rPr>
              <a:t>відомий</a:t>
            </a:r>
            <a:r>
              <a:rPr lang="ru-RU" dirty="0">
                <a:latin typeface="Constantia" panose="02030602050306030303" pitchFamily="18" charset="0"/>
              </a:rPr>
              <a:t> </a:t>
            </a:r>
            <a:r>
              <a:rPr lang="ru-RU" dirty="0">
                <a:latin typeface="Constantia" panose="02030602050306030303" pitchFamily="18" charset="0"/>
                <a:hlinkClick r:id="rId2" tooltip="Меценатство"/>
              </a:rPr>
              <a:t>меценат</a:t>
            </a:r>
            <a:r>
              <a:rPr lang="ru-RU" dirty="0">
                <a:latin typeface="Constantia" panose="02030602050306030303" pitchFamily="18" charset="0"/>
              </a:rPr>
              <a:t> </a:t>
            </a:r>
            <a:r>
              <a:rPr lang="ru-RU" dirty="0" err="1">
                <a:latin typeface="Constantia" panose="02030602050306030303" pitchFamily="18" charset="0"/>
                <a:hlinkClick r:id="rId3" tooltip="Фундуклей Іван Іванович"/>
              </a:rPr>
              <a:t>Іван</a:t>
            </a:r>
            <a:r>
              <a:rPr lang="ru-RU" dirty="0">
                <a:latin typeface="Constantia" panose="02030602050306030303" pitchFamily="18" charset="0"/>
                <a:hlinkClick r:id="rId3" tooltip="Фундуклей Іван Іванович"/>
              </a:rPr>
              <a:t> </a:t>
            </a:r>
            <a:r>
              <a:rPr lang="ru-RU" dirty="0" err="1">
                <a:latin typeface="Constantia" panose="02030602050306030303" pitchFamily="18" charset="0"/>
                <a:hlinkClick r:id="rId3" tooltip="Фундуклей Іван Іванович"/>
              </a:rPr>
              <a:t>Фундуклей</a:t>
            </a:r>
            <a:r>
              <a:rPr lang="ru-RU" dirty="0">
                <a:latin typeface="Constantia" panose="02030602050306030303" pitchFamily="18" charset="0"/>
              </a:rPr>
              <a:t>, </a:t>
            </a:r>
            <a:r>
              <a:rPr lang="ru-RU" dirty="0" err="1">
                <a:latin typeface="Constantia" panose="02030602050306030303" pitchFamily="18" charset="0"/>
              </a:rPr>
              <a:t>який</a:t>
            </a:r>
            <a:r>
              <a:rPr lang="ru-RU" dirty="0">
                <a:latin typeface="Constantia" panose="02030602050306030303" pitchFamily="18" charset="0"/>
              </a:rPr>
              <a:t> не </a:t>
            </a:r>
            <a:r>
              <a:rPr lang="ru-RU" dirty="0" err="1">
                <a:latin typeface="Constantia" panose="02030602050306030303" pitchFamily="18" charset="0"/>
              </a:rPr>
              <a:t>лише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пожертвував</a:t>
            </a:r>
            <a:r>
              <a:rPr lang="ru-RU" dirty="0">
                <a:latin typeface="Constantia" panose="02030602050306030303" pitchFamily="18" charset="0"/>
              </a:rPr>
              <a:t> на </a:t>
            </a:r>
            <a:r>
              <a:rPr lang="ru-RU" dirty="0" err="1">
                <a:latin typeface="Constantia" panose="02030602050306030303" pitchFamily="18" charset="0"/>
              </a:rPr>
              <a:t>користь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гімназії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власну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садибу</a:t>
            </a:r>
            <a:r>
              <a:rPr lang="ru-RU" dirty="0">
                <a:latin typeface="Constantia" panose="02030602050306030303" pitchFamily="18" charset="0"/>
              </a:rPr>
              <a:t>, але й </a:t>
            </a:r>
            <a:r>
              <a:rPr lang="ru-RU" dirty="0" err="1">
                <a:latin typeface="Constantia" panose="02030602050306030303" pitchFamily="18" charset="0"/>
              </a:rPr>
              <a:t>виділив</a:t>
            </a:r>
            <a:r>
              <a:rPr lang="ru-RU" dirty="0">
                <a:latin typeface="Constantia" panose="02030602050306030303" pitchFamily="18" charset="0"/>
              </a:rPr>
              <a:t> з </a:t>
            </a:r>
            <a:r>
              <a:rPr lang="ru-RU" dirty="0" err="1">
                <a:latin typeface="Constantia" panose="02030602050306030303" pitchFamily="18" charset="0"/>
              </a:rPr>
              <a:t>власних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статків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щорічні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кошти</a:t>
            </a:r>
            <a:r>
              <a:rPr lang="ru-RU" dirty="0">
                <a:latin typeface="Constantia" panose="02030602050306030303" pitchFamily="18" charset="0"/>
              </a:rPr>
              <a:t> на </a:t>
            </a:r>
            <a:r>
              <a:rPr lang="ru-RU" dirty="0" err="1">
                <a:latin typeface="Constantia" panose="02030602050306030303" pitchFamily="18" charset="0"/>
              </a:rPr>
              <a:t>її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утримання</a:t>
            </a:r>
            <a:r>
              <a:rPr lang="ru-RU" dirty="0">
                <a:latin typeface="Constantia" panose="02030602050306030303" pitchFamily="18" charset="0"/>
              </a:rPr>
              <a:t>. На </a:t>
            </a:r>
            <a:r>
              <a:rPr lang="ru-RU" dirty="0" err="1">
                <a:latin typeface="Constantia" panose="02030602050306030303" pitchFamily="18" charset="0"/>
              </a:rPr>
              <a:t>подяку</a:t>
            </a:r>
            <a:r>
              <a:rPr lang="ru-RU" dirty="0">
                <a:latin typeface="Constantia" panose="02030602050306030303" pitchFamily="18" charset="0"/>
              </a:rPr>
              <a:t> за </a:t>
            </a:r>
            <a:r>
              <a:rPr lang="ru-RU" dirty="0" err="1">
                <a:latin typeface="Constantia" panose="02030602050306030303" pitchFamily="18" charset="0"/>
              </a:rPr>
              <a:t>пожертву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err="1">
                <a:latin typeface="Constantia" panose="02030602050306030303" pitchFamily="18" charset="0"/>
              </a:rPr>
              <a:t>іменем</a:t>
            </a:r>
            <a:r>
              <a:rPr lang="ru-RU" dirty="0">
                <a:latin typeface="Constantia" panose="02030602050306030303" pitchFamily="18" charset="0"/>
              </a:rPr>
              <a:t> мецената </a:t>
            </a:r>
            <a:r>
              <a:rPr lang="ru-RU" dirty="0" err="1">
                <a:latin typeface="Constantia" panose="02030602050306030303" pitchFamily="18" charset="0"/>
              </a:rPr>
              <a:t>була</a:t>
            </a:r>
            <a:r>
              <a:rPr lang="ru-RU" dirty="0">
                <a:latin typeface="Constantia" panose="02030602050306030303" pitchFamily="18" charset="0"/>
              </a:rPr>
              <a:t> названа як сама </a:t>
            </a:r>
            <a:r>
              <a:rPr lang="ru-RU" dirty="0" err="1">
                <a:latin typeface="Constantia" panose="02030602050306030303" pitchFamily="18" charset="0"/>
              </a:rPr>
              <a:t>гімназія</a:t>
            </a:r>
            <a:r>
              <a:rPr lang="ru-RU" dirty="0">
                <a:latin typeface="Constantia" panose="02030602050306030303" pitchFamily="18" charset="0"/>
              </a:rPr>
              <a:t>, так і </a:t>
            </a:r>
            <a:r>
              <a:rPr lang="ru-RU" dirty="0" err="1">
                <a:latin typeface="Constantia" panose="02030602050306030303" pitchFamily="18" charset="0"/>
              </a:rPr>
              <a:t>вулиця</a:t>
            </a:r>
            <a:r>
              <a:rPr lang="ru-RU" dirty="0">
                <a:latin typeface="Constantia" panose="02030602050306030303" pitchFamily="18" charset="0"/>
              </a:rPr>
              <a:t>, на </a:t>
            </a:r>
            <a:r>
              <a:rPr lang="ru-RU" dirty="0" err="1">
                <a:latin typeface="Constantia" panose="02030602050306030303" pitchFamily="18" charset="0"/>
              </a:rPr>
              <a:t>якій</a:t>
            </a:r>
            <a:r>
              <a:rPr lang="ru-RU" dirty="0">
                <a:latin typeface="Constantia" panose="02030602050306030303" pitchFamily="18" charset="0"/>
              </a:rPr>
              <a:t> вона </a:t>
            </a:r>
            <a:r>
              <a:rPr lang="ru-RU" dirty="0" err="1">
                <a:latin typeface="Constantia" panose="02030602050306030303" pitchFamily="18" charset="0"/>
              </a:rPr>
              <a:t>розташовувалася</a:t>
            </a:r>
            <a:r>
              <a:rPr lang="ru-RU" dirty="0">
                <a:latin typeface="Constantia" panose="02030602050306030303" pitchFamily="18" charset="0"/>
              </a:rPr>
              <a:t> (зараз </a:t>
            </a:r>
            <a:r>
              <a:rPr lang="ru-RU" dirty="0" err="1">
                <a:latin typeface="Constantia" panose="02030602050306030303" pitchFamily="18" charset="0"/>
                <a:hlinkClick r:id="rId4" tooltip="Вулиця Богдана Хмельницького (Київ, Шевченківський район)"/>
              </a:rPr>
              <a:t>вулиця</a:t>
            </a:r>
            <a:r>
              <a:rPr lang="ru-RU" dirty="0">
                <a:latin typeface="Constantia" panose="02030602050306030303" pitchFamily="18" charset="0"/>
                <a:hlinkClick r:id="rId4" tooltip="Вулиця Богдана Хмельницького (Київ, Шевченківський район)"/>
              </a:rPr>
              <a:t> Богдана </a:t>
            </a:r>
            <a:r>
              <a:rPr lang="ru-RU" dirty="0" err="1">
                <a:latin typeface="Constantia" panose="02030602050306030303" pitchFamily="18" charset="0"/>
                <a:hlinkClick r:id="rId4" tooltip="Вулиця Богдана Хмельницького (Київ, Шевченківський район)"/>
              </a:rPr>
              <a:t>Хмельницького</a:t>
            </a:r>
            <a:r>
              <a:rPr lang="ru-RU" dirty="0">
                <a:latin typeface="Constantia" panose="020306020503060303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9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84350" y="530225"/>
            <a:ext cx="90979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</a:t>
            </a:r>
            <a:r>
              <a:rPr lang="uk-UA" alt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Фундуклеївської</a:t>
            </a: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жіночої гімназії (першої жіночої гімназії) відбулось у 1860 році. Скільки років пройшло від цієї події?</a:t>
            </a:r>
            <a:endParaRPr lang="en-US" alt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5037138"/>
            <a:ext cx="178276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926013"/>
            <a:ext cx="1782763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981575"/>
            <a:ext cx="19018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0" name="Rectangle 14"/>
          <p:cNvSpPr>
            <a:spLocks noChangeArrowheads="1"/>
          </p:cNvSpPr>
          <p:nvPr/>
        </p:nvSpPr>
        <p:spPr bwMode="auto">
          <a:xfrm rot="10800000" flipH="1" flipV="1">
            <a:off x="1444625" y="3931275"/>
            <a:ext cx="1930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14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4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 rot="10800000" flipV="1">
            <a:off x="4106863" y="3986838"/>
            <a:ext cx="27162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16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3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 rot="10800000" flipV="1">
            <a:off x="7777163" y="3931276"/>
            <a:ext cx="19637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 smtClean="0">
                <a:latin typeface="Calibri" panose="020F0502020204030204" pitchFamily="34" charset="0"/>
              </a:rPr>
              <a:t>1</a:t>
            </a:r>
            <a:r>
              <a:rPr lang="uk-UA" altLang="uk-UA" sz="8800" b="1" dirty="0" smtClean="0">
                <a:latin typeface="Calibri" panose="020F0502020204030204" pitchFamily="34" charset="0"/>
              </a:rPr>
              <a:t>1</a:t>
            </a:r>
            <a:r>
              <a:rPr lang="en-US" altLang="uk-UA" sz="8800" b="1" dirty="0" smtClean="0">
                <a:latin typeface="Calibri" panose="020F0502020204030204" pitchFamily="34" charset="0"/>
              </a:rPr>
              <a:t>2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178" y="2109837"/>
            <a:ext cx="5060119" cy="22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5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7222" y="138090"/>
            <a:ext cx="10972800" cy="1143000"/>
          </a:xfrm>
        </p:spPr>
        <p:txBody>
          <a:bodyPr/>
          <a:lstStyle/>
          <a:p>
            <a:r>
              <a:rPr lang="ru-RU" dirty="0" err="1" smtClean="0"/>
              <a:t>Київський</a:t>
            </a:r>
            <a:r>
              <a:rPr lang="ru-RU" dirty="0" smtClean="0"/>
              <a:t> </a:t>
            </a:r>
            <a:r>
              <a:rPr lang="ru-RU" dirty="0" err="1" smtClean="0"/>
              <a:t>університет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48" y="1281090"/>
            <a:ext cx="5395369" cy="304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95897"/>
            <a:ext cx="5137648" cy="3262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734" y="1280015"/>
            <a:ext cx="490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/>
              <a:t> </a:t>
            </a:r>
            <a:r>
              <a:rPr lang="uk-UA" sz="2800" dirty="0" smtClean="0"/>
              <a:t>  Імператорський університет Святого Володимира було урочисто відкрито 15 (27) липня 1834 року.</a:t>
            </a:r>
            <a:endParaRPr lang="uk-U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39481" y="4588476"/>
            <a:ext cx="550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   З 1845 по 1847 рр. в Археографічній комісії при університеті працював Т. Г. Шевченко. У 1939 році університет названо на честь поета.</a:t>
            </a:r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31308" y="6158136"/>
            <a:ext cx="299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1837 р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9185189" y="709590"/>
            <a:ext cx="195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2021 р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76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84350" y="530225"/>
            <a:ext cx="90979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Київського університету відбулось у 1834 році, а </a:t>
            </a:r>
            <a:r>
              <a:rPr lang="uk-UA" alt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Фундуклеївської</a:t>
            </a: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жіночої гімназії – у 1860 році.</a:t>
            </a:r>
          </a:p>
          <a:p>
            <a:pPr algn="ctr" hangingPunct="1">
              <a:lnSpc>
                <a:spcPct val="100000"/>
              </a:lnSpc>
            </a:pP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скільки років раніше відбулось відкриття Київського університету, ніж </a:t>
            </a:r>
            <a:r>
              <a:rPr lang="uk-UA" alt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Фундуклеївської</a:t>
            </a:r>
            <a:r>
              <a:rPr lang="uk-UA" alt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гімназії?</a:t>
            </a:r>
            <a:endParaRPr lang="en-US" alt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31" y="4606926"/>
            <a:ext cx="1870075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926013"/>
            <a:ext cx="1782763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981575"/>
            <a:ext cx="19018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0" name="Rectangle 14"/>
          <p:cNvSpPr>
            <a:spLocks noChangeArrowheads="1"/>
          </p:cNvSpPr>
          <p:nvPr/>
        </p:nvSpPr>
        <p:spPr bwMode="auto">
          <a:xfrm rot="10800000" flipH="1" flipV="1">
            <a:off x="1444625" y="3931276"/>
            <a:ext cx="173196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uk-UA" altLang="uk-UA" sz="8800" b="1" dirty="0" smtClean="0">
                <a:latin typeface="Calibri" panose="020F0502020204030204" pitchFamily="34" charset="0"/>
              </a:rPr>
              <a:t>26</a:t>
            </a:r>
            <a:endParaRPr lang="en-US" altLang="uk-UA" sz="8800" b="1" dirty="0">
              <a:latin typeface="Calibri" panose="020F0502020204030204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 rot="10800000" flipV="1">
            <a:off x="4106863" y="3994150"/>
            <a:ext cx="271621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 rot="10800000" flipV="1">
            <a:off x="7777163" y="3938588"/>
            <a:ext cx="19637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uk-UA" sz="8800" b="1" dirty="0">
                <a:latin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11665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09600" y="502509"/>
            <a:ext cx="10972800" cy="562365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Будівля</a:t>
            </a:r>
            <a:r>
              <a:rPr lang="ru-RU" dirty="0"/>
              <a:t> </a:t>
            </a:r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монументальний</a:t>
            </a:r>
            <a:r>
              <a:rPr lang="ru-RU" dirty="0"/>
              <a:t> </a:t>
            </a:r>
            <a:r>
              <a:rPr lang="ru-RU" dirty="0" err="1"/>
              <a:t>замкнений</a:t>
            </a:r>
            <a:r>
              <a:rPr lang="ru-RU" dirty="0"/>
              <a:t> </a:t>
            </a:r>
            <a:r>
              <a:rPr lang="ru-RU" dirty="0" smtClean="0"/>
              <a:t>квадрат.</a:t>
            </a:r>
          </a:p>
          <a:p>
            <a:pPr marL="0" indent="0">
              <a:buNone/>
            </a:pP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фасаду 146 м. </a:t>
            </a:r>
            <a:endParaRPr lang="ru-RU" dirty="0"/>
          </a:p>
          <a:p>
            <a:pPr marL="0" indent="0">
              <a:buNone/>
            </a:pPr>
            <a:r>
              <a:rPr lang="ru-RU" dirty="0" err="1" smtClean="0"/>
              <a:t>Обчисліть</a:t>
            </a:r>
            <a:r>
              <a:rPr lang="ru-RU" dirty="0" smtClean="0"/>
              <a:t>, яку </a:t>
            </a:r>
            <a:r>
              <a:rPr lang="ru-RU" dirty="0" err="1" smtClean="0"/>
              <a:t>площу</a:t>
            </a:r>
            <a:r>
              <a:rPr lang="ru-RU" dirty="0" smtClean="0"/>
              <a:t> земель-</a:t>
            </a:r>
          </a:p>
          <a:p>
            <a:pPr marL="0" indent="0">
              <a:buNone/>
            </a:pPr>
            <a:r>
              <a:rPr lang="ru-RU" dirty="0" err="1" smtClean="0"/>
              <a:t>ної</a:t>
            </a:r>
            <a:r>
              <a:rPr lang="ru-RU" dirty="0" smtClean="0"/>
              <a:t> </a:t>
            </a:r>
            <a:r>
              <a:rPr lang="ru-RU" dirty="0" err="1" smtClean="0"/>
              <a:t>ділянки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універси</a:t>
            </a:r>
            <a:r>
              <a:rPr lang="ru-RU" dirty="0" smtClean="0"/>
              <a:t>-</a:t>
            </a:r>
          </a:p>
          <a:p>
            <a:pPr marL="0" indent="0">
              <a:buNone/>
            </a:pPr>
            <a:r>
              <a:rPr lang="ru-RU" dirty="0" err="1" smtClean="0"/>
              <a:t>тет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4800" dirty="0" smtClean="0"/>
              <a:t>584 </a:t>
            </a:r>
            <a:r>
              <a:rPr lang="ru-RU" sz="4800" smtClean="0"/>
              <a:t>м                 192 </a:t>
            </a:r>
            <a:r>
              <a:rPr lang="ru-RU" sz="4800" dirty="0" smtClean="0"/>
              <a:t>м                  </a:t>
            </a:r>
            <a:r>
              <a:rPr lang="ru-RU" sz="4800" dirty="0" smtClean="0"/>
              <a:t>438 </a:t>
            </a:r>
            <a:r>
              <a:rPr lang="ru-RU" sz="4800" dirty="0" smtClean="0"/>
              <a:t>м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103" y="1462826"/>
            <a:ext cx="5371524" cy="26313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5C00A52-7326-42AC-9835-E4661C38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2" y="4632101"/>
            <a:ext cx="2024302" cy="1778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56" y="4632100"/>
            <a:ext cx="1969179" cy="17784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C37EA7-8313-4DDC-A6B5-0354B3DEA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08" y="4632100"/>
            <a:ext cx="1870712" cy="18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Caps" panose="04040705040802020702" pitchFamily="82" charset="-52"/>
              </a:rPr>
              <a:t>Київський</a:t>
            </a:r>
            <a:r>
              <a:rPr lang="ru-RU" dirty="0" smtClean="0">
                <a:latin typeface="a_AlgeriusCaps" panose="04040705040802020702" pitchFamily="82" charset="-52"/>
              </a:rPr>
              <a:t> </a:t>
            </a:r>
            <a:r>
              <a:rPr lang="ru-RU" dirty="0" err="1" smtClean="0">
                <a:latin typeface="a_AlgeriusCaps" panose="04040705040802020702" pitchFamily="82" charset="-52"/>
              </a:rPr>
              <a:t>фунікулер</a:t>
            </a:r>
            <a:endParaRPr lang="ru-RU" dirty="0">
              <a:latin typeface="a_AlgeriusCaps" panose="04040705040802020702" pitchFamily="82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09600" y="1153297"/>
            <a:ext cx="10972800" cy="54699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a_AlgeriusCaps" panose="04040705040802020702" pitchFamily="82" charset="-52"/>
              </a:rPr>
              <a:t>   Проблема </a:t>
            </a:r>
            <a:r>
              <a:rPr lang="ru-RU" dirty="0" err="1">
                <a:latin typeface="a_AlgeriusCaps" panose="04040705040802020702" pitchFamily="82" charset="-52"/>
              </a:rPr>
              <a:t>зв'язку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між</a:t>
            </a:r>
            <a:r>
              <a:rPr lang="ru-RU" dirty="0">
                <a:latin typeface="a_AlgeriusCaps" panose="04040705040802020702" pitchFamily="82" charset="-52"/>
              </a:rPr>
              <a:t> </a:t>
            </a:r>
            <a:r>
              <a:rPr lang="ru-RU" dirty="0" err="1">
                <a:latin typeface="a_AlgeriusCaps" panose="04040705040802020702" pitchFamily="82" charset="-52"/>
                <a:hlinkClick r:id="rId2" tooltip="Старий Київ"/>
              </a:rPr>
              <a:t>Верхнім</a:t>
            </a:r>
            <a:r>
              <a:rPr lang="ru-RU" dirty="0">
                <a:latin typeface="a_AlgeriusCaps" panose="04040705040802020702" pitchFamily="82" charset="-52"/>
                <a:hlinkClick r:id="rId2" tooltip="Старий Київ"/>
              </a:rPr>
              <a:t> </a:t>
            </a:r>
            <a:r>
              <a:rPr lang="ru-RU" dirty="0" err="1">
                <a:latin typeface="a_AlgeriusCaps" panose="04040705040802020702" pitchFamily="82" charset="-52"/>
                <a:hlinkClick r:id="rId2" tooltip="Старий Київ"/>
              </a:rPr>
              <a:t>містом</a:t>
            </a:r>
            <a:r>
              <a:rPr lang="ru-RU" dirty="0">
                <a:latin typeface="a_AlgeriusCaps" panose="04040705040802020702" pitchFamily="82" charset="-52"/>
              </a:rPr>
              <a:t> та </a:t>
            </a:r>
            <a:r>
              <a:rPr lang="ru-RU" dirty="0" err="1">
                <a:latin typeface="a_AlgeriusCaps" panose="04040705040802020702" pitchFamily="82" charset="-52"/>
              </a:rPr>
              <a:t>низинним</a:t>
            </a:r>
            <a:r>
              <a:rPr lang="ru-RU" dirty="0">
                <a:latin typeface="a_AlgeriusCaps" panose="04040705040802020702" pitchFamily="82" charset="-52"/>
              </a:rPr>
              <a:t> </a:t>
            </a:r>
            <a:r>
              <a:rPr lang="ru-RU" dirty="0">
                <a:latin typeface="a_AlgeriusCaps" panose="04040705040802020702" pitchFamily="82" charset="-52"/>
                <a:hlinkClick r:id="rId3" tooltip="Поділ"/>
              </a:rPr>
              <a:t>Подолом</a:t>
            </a:r>
            <a:r>
              <a:rPr lang="ru-RU" dirty="0">
                <a:latin typeface="a_AlgeriusCaps" panose="04040705040802020702" pitchFamily="82" charset="-52"/>
              </a:rPr>
              <a:t> </a:t>
            </a:r>
            <a:r>
              <a:rPr lang="ru-RU" dirty="0" err="1">
                <a:latin typeface="a_AlgeriusCaps" panose="04040705040802020702" pitchFamily="82" charset="-52"/>
              </a:rPr>
              <a:t>існувала</a:t>
            </a:r>
            <a:r>
              <a:rPr lang="ru-RU" dirty="0">
                <a:latin typeface="a_AlgeriusCaps" panose="04040705040802020702" pitchFamily="82" charset="-52"/>
              </a:rPr>
              <a:t> з </a:t>
            </a:r>
            <a:r>
              <a:rPr lang="ru-RU" dirty="0" err="1">
                <a:latin typeface="a_AlgeriusCaps" panose="04040705040802020702" pitchFamily="82" charset="-52"/>
              </a:rPr>
              <a:t>часів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виникнення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Києва</a:t>
            </a:r>
            <a:r>
              <a:rPr lang="ru-RU" dirty="0">
                <a:latin typeface="a_AlgeriusCaps" panose="04040705040802020702" pitchFamily="82" charset="-52"/>
              </a:rPr>
              <a:t>. </a:t>
            </a:r>
            <a:r>
              <a:rPr lang="ru-RU" dirty="0" err="1">
                <a:latin typeface="a_AlgeriusCaps" panose="04040705040802020702" pitchFamily="82" charset="-52"/>
              </a:rPr>
              <a:t>Спершу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стародавні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кияни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користувалися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err="1">
                <a:latin typeface="a_AlgeriusCaps" panose="04040705040802020702" pitchFamily="82" charset="-52"/>
              </a:rPr>
              <a:t>крутими</a:t>
            </a:r>
            <a:r>
              <a:rPr lang="ru-RU" dirty="0">
                <a:latin typeface="a_AlgeriusCaps" panose="04040705040802020702" pitchFamily="82" charset="-52"/>
              </a:rPr>
              <a:t> </a:t>
            </a:r>
            <a:r>
              <a:rPr lang="ru-RU" dirty="0" smtClean="0">
                <a:latin typeface="a_AlgeriusCaps" panose="04040705040802020702" pitchFamily="82" charset="-52"/>
              </a:rPr>
              <a:t>стежками</a:t>
            </a:r>
            <a:r>
              <a:rPr lang="ru-RU" dirty="0">
                <a:latin typeface="a_AlgeriusCaps" panose="04040705040802020702" pitchFamily="82" charset="-52"/>
              </a:rPr>
              <a:t>, </a:t>
            </a:r>
            <a:r>
              <a:rPr lang="ru-RU" dirty="0" err="1">
                <a:latin typeface="a_AlgeriusCaps" panose="04040705040802020702" pitchFamily="82" charset="-52"/>
              </a:rPr>
              <a:t>потім</a:t>
            </a:r>
            <a:r>
              <a:rPr lang="ru-RU" dirty="0">
                <a:latin typeface="a_AlgeriusCaps" panose="04040705040802020702" pitchFamily="82" charset="-52"/>
              </a:rPr>
              <a:t> — </a:t>
            </a:r>
            <a:r>
              <a:rPr lang="ru-RU" dirty="0" err="1">
                <a:latin typeface="a_AlgeriusCaps" panose="04040705040802020702" pitchFamily="82" charset="-52"/>
                <a:hlinkClick r:id="rId4" tooltip="Андріївський узвіз"/>
              </a:rPr>
              <a:t>Андріївським</a:t>
            </a:r>
            <a:r>
              <a:rPr lang="ru-RU" dirty="0">
                <a:latin typeface="a_AlgeriusCaps" panose="04040705040802020702" pitchFamily="82" charset="-52"/>
                <a:hlinkClick r:id="rId4" tooltip="Андріївський узвіз"/>
              </a:rPr>
              <a:t> </a:t>
            </a:r>
            <a:r>
              <a:rPr lang="ru-RU" dirty="0" err="1" smtClean="0">
                <a:latin typeface="a_AlgeriusCaps" panose="04040705040802020702" pitchFamily="82" charset="-52"/>
                <a:hlinkClick r:id="rId4" tooltip="Андріївський узвіз"/>
              </a:rPr>
              <a:t>узвозом</a:t>
            </a:r>
            <a:r>
              <a:rPr lang="ru-RU" dirty="0" smtClean="0">
                <a:latin typeface="a_AlgeriusCaps" panose="04040705040802020702" pitchFamily="82" charset="-52"/>
              </a:rPr>
              <a:t>.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Ідею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збудувати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між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верхньою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і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нижньою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частинами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міста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механічний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підйом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у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вигляді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невеличкої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похилої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залізниці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з канатною тягою подав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інженер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Артур </a:t>
            </a:r>
            <a:r>
              <a:rPr lang="ru-RU" dirty="0" err="1" smtClean="0">
                <a:solidFill>
                  <a:prstClr val="black"/>
                </a:solidFill>
                <a:latin typeface="a_AlgeriusCaps" panose="04040705040802020702" pitchFamily="82" charset="-52"/>
              </a:rPr>
              <a:t>Абрагамсон</a:t>
            </a:r>
            <a:r>
              <a:rPr lang="ru-RU" dirty="0" smtClean="0">
                <a:solidFill>
                  <a:prstClr val="black"/>
                </a:solidFill>
                <a:latin typeface="a_AlgeriusCaps" panose="04040705040802020702" pitchFamily="82" charset="-52"/>
              </a:rPr>
              <a:t>.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Спорудження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фунікулера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тривало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впродовж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1902–1905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років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Фунікулер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урочисто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відкрили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7 (20)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травня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1905 року,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регулярні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пасажирські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перевезення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розпочалися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 з 8 (21) </a:t>
            </a:r>
            <a:r>
              <a:rPr lang="ru-RU" dirty="0" err="1">
                <a:solidFill>
                  <a:prstClr val="black"/>
                </a:solidFill>
                <a:latin typeface="a_AlgeriusCaps" panose="04040705040802020702" pitchFamily="82" charset="-52"/>
              </a:rPr>
              <a:t>травня</a:t>
            </a:r>
            <a:r>
              <a:rPr lang="ru-RU" dirty="0">
                <a:solidFill>
                  <a:prstClr val="black"/>
                </a:solidFill>
                <a:latin typeface="a_AlgeriusCaps" panose="04040705040802020702" pitchFamily="82" charset="-52"/>
              </a:rPr>
              <a:t>.</a:t>
            </a:r>
            <a:endParaRPr lang="ru-RU" dirty="0">
              <a:latin typeface="a_AlgeriusCap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975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_AlgeriusCaps" panose="04040705040802020702" pitchFamily="82" charset="-52"/>
              </a:rPr>
              <a:t>Київський</a:t>
            </a:r>
            <a:r>
              <a:rPr lang="ru-RU" dirty="0" smtClean="0">
                <a:latin typeface="a_AlgeriusCaps" panose="04040705040802020702" pitchFamily="82" charset="-52"/>
              </a:rPr>
              <a:t> </a:t>
            </a:r>
            <a:r>
              <a:rPr lang="ru-RU" dirty="0" err="1" smtClean="0">
                <a:latin typeface="a_AlgeriusCaps" panose="04040705040802020702" pitchFamily="82" charset="-52"/>
              </a:rPr>
              <a:t>фунікулер</a:t>
            </a:r>
            <a:endParaRPr lang="ru-RU" dirty="0">
              <a:latin typeface="a_AlgeriusCaps" panose="04040705040802020702" pitchFamily="82" charset="-52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5455403" cy="45259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7639"/>
            <a:ext cx="5486400" cy="4525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0692" y="5873578"/>
            <a:ext cx="200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_Algerius" panose="04040705040802020702" pitchFamily="82" charset="-52"/>
              </a:rPr>
              <a:t>1905 р.</a:t>
            </a:r>
            <a:endParaRPr lang="uk-UA" sz="4000" dirty="0">
              <a:latin typeface="a_Algerius" panose="04040705040802020702" pitchFamily="8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0703" y="5873578"/>
            <a:ext cx="24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_Algerius" panose="04040705040802020702" pitchFamily="82" charset="-52"/>
              </a:rPr>
              <a:t>2018 р.</a:t>
            </a:r>
            <a:endParaRPr lang="uk-UA" sz="4000" dirty="0"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30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355</Words>
  <Application>Microsoft Office PowerPoint</Application>
  <PresentationFormat>Широкоэкранный</PresentationFormat>
  <Paragraphs>78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20</vt:i4>
      </vt:variant>
    </vt:vector>
  </HeadingPairs>
  <TitlesOfParts>
    <vt:vector size="42" baseType="lpstr">
      <vt:lpstr>Microsoft YaHei</vt:lpstr>
      <vt:lpstr>a_Algerius</vt:lpstr>
      <vt:lpstr>a_AlgeriusCaps</vt:lpstr>
      <vt:lpstr>Arial</vt:lpstr>
      <vt:lpstr>Calibri</vt:lpstr>
      <vt:lpstr>Calibri Light</vt:lpstr>
      <vt:lpstr>Constantia</vt:lpstr>
      <vt:lpstr>DejaVu Serif</vt:lpstr>
      <vt:lpstr>Helvetica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Презентация PowerPoint</vt:lpstr>
      <vt:lpstr>Фундуклеївська жіноча гімназія</vt:lpstr>
      <vt:lpstr>Фундуклеївська жіноча гімназія</vt:lpstr>
      <vt:lpstr>Презентация PowerPoint</vt:lpstr>
      <vt:lpstr>Київський університет</vt:lpstr>
      <vt:lpstr>Презентация PowerPoint</vt:lpstr>
      <vt:lpstr>Презентация PowerPoint</vt:lpstr>
      <vt:lpstr>Київський фунікулер</vt:lpstr>
      <vt:lpstr>Київський фунікулер</vt:lpstr>
      <vt:lpstr>Презентация PowerPoint</vt:lpstr>
      <vt:lpstr>Презентация PowerPoint</vt:lpstr>
      <vt:lpstr>Київська фортеця</vt:lpstr>
      <vt:lpstr>Київська фортеця</vt:lpstr>
      <vt:lpstr>Презентация PowerPoint</vt:lpstr>
      <vt:lpstr>Києво – Печерська лавра</vt:lpstr>
      <vt:lpstr>Презентация PowerPoint</vt:lpstr>
      <vt:lpstr>Видатні історичні постаті</vt:lpstr>
      <vt:lpstr>Видатні історичні постаті</vt:lpstr>
      <vt:lpstr>Видатні історичні постаті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ROZUMNIKI</dc:creator>
  <cp:lastModifiedBy>ROZUMNIKI</cp:lastModifiedBy>
  <cp:revision>30</cp:revision>
  <dcterms:created xsi:type="dcterms:W3CDTF">2023-01-16T07:23:47Z</dcterms:created>
  <dcterms:modified xsi:type="dcterms:W3CDTF">2023-02-20T14:45:46Z</dcterms:modified>
</cp:coreProperties>
</file>