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59" r:id="rId5"/>
    <p:sldId id="258" r:id="rId6"/>
    <p:sldId id="261" r:id="rId7"/>
    <p:sldId id="264" r:id="rId8"/>
    <p:sldId id="262" r:id="rId9"/>
    <p:sldId id="263" r:id="rId1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44" autoAdjust="0"/>
  </p:normalViewPr>
  <p:slideViewPr>
    <p:cSldViewPr snapToGrid="0">
      <p:cViewPr varScale="1">
        <p:scale>
          <a:sx n="80" d="100"/>
          <a:sy n="80" d="100"/>
        </p:scale>
        <p:origin x="276"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1F711-4784-4AAB-B0B6-D4852151DB4F}" type="datetimeFigureOut">
              <a:rPr lang="uk-UA" smtClean="0"/>
              <a:t>09.01.2023</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67D7C-567F-481C-96BD-3EDF03C8B27E}" type="slidenum">
              <a:rPr lang="uk-UA" smtClean="0"/>
              <a:t>‹#›</a:t>
            </a:fld>
            <a:endParaRPr lang="uk-UA"/>
          </a:p>
        </p:txBody>
      </p:sp>
    </p:spTree>
    <p:extLst>
      <p:ext uri="{BB962C8B-B14F-4D97-AF65-F5344CB8AC3E}">
        <p14:creationId xmlns:p14="http://schemas.microsoft.com/office/powerpoint/2010/main" val="2424586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A8667D7C-567F-481C-96BD-3EDF03C8B27E}" type="slidenum">
              <a:rPr lang="uk-UA" smtClean="0"/>
              <a:t>7</a:t>
            </a:fld>
            <a:endParaRPr lang="uk-UA"/>
          </a:p>
        </p:txBody>
      </p:sp>
    </p:spTree>
    <p:extLst>
      <p:ext uri="{BB962C8B-B14F-4D97-AF65-F5344CB8AC3E}">
        <p14:creationId xmlns:p14="http://schemas.microsoft.com/office/powerpoint/2010/main" val="266428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F55478D4-6F20-4BEF-A0D0-9D7C6363B0DF}" type="datetimeFigureOut">
              <a:rPr lang="uk-UA" smtClean="0"/>
              <a:t>09.01.2023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182DF96-745F-45A0-A769-2456DC75FFB8}" type="slidenum">
              <a:rPr lang="uk-UA" smtClean="0"/>
              <a:t>‹#›</a:t>
            </a:fld>
            <a:endParaRPr lang="uk-UA"/>
          </a:p>
        </p:txBody>
      </p:sp>
    </p:spTree>
    <p:extLst>
      <p:ext uri="{BB962C8B-B14F-4D97-AF65-F5344CB8AC3E}">
        <p14:creationId xmlns:p14="http://schemas.microsoft.com/office/powerpoint/2010/main" val="3731410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55478D4-6F20-4BEF-A0D0-9D7C6363B0DF}" type="datetimeFigureOut">
              <a:rPr lang="uk-UA" smtClean="0"/>
              <a:t>09.01.2023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182DF96-745F-45A0-A769-2456DC75FFB8}" type="slidenum">
              <a:rPr lang="uk-UA" smtClean="0"/>
              <a:t>‹#›</a:t>
            </a:fld>
            <a:endParaRPr lang="uk-UA"/>
          </a:p>
        </p:txBody>
      </p:sp>
    </p:spTree>
    <p:extLst>
      <p:ext uri="{BB962C8B-B14F-4D97-AF65-F5344CB8AC3E}">
        <p14:creationId xmlns:p14="http://schemas.microsoft.com/office/powerpoint/2010/main" val="380858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55478D4-6F20-4BEF-A0D0-9D7C6363B0DF}" type="datetimeFigureOut">
              <a:rPr lang="uk-UA" smtClean="0"/>
              <a:t>09.01.2023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182DF96-745F-45A0-A769-2456DC75FFB8}" type="slidenum">
              <a:rPr lang="uk-UA" smtClean="0"/>
              <a:t>‹#›</a:t>
            </a:fld>
            <a:endParaRPr lang="uk-UA"/>
          </a:p>
        </p:txBody>
      </p:sp>
    </p:spTree>
    <p:extLst>
      <p:ext uri="{BB962C8B-B14F-4D97-AF65-F5344CB8AC3E}">
        <p14:creationId xmlns:p14="http://schemas.microsoft.com/office/powerpoint/2010/main" val="400659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F55478D4-6F20-4BEF-A0D0-9D7C6363B0DF}" type="datetimeFigureOut">
              <a:rPr lang="uk-UA" smtClean="0"/>
              <a:t>09.01.2023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182DF96-745F-45A0-A769-2456DC75FFB8}" type="slidenum">
              <a:rPr lang="uk-UA" smtClean="0"/>
              <a:t>‹#›</a:t>
            </a:fld>
            <a:endParaRPr lang="uk-UA"/>
          </a:p>
        </p:txBody>
      </p:sp>
    </p:spTree>
    <p:extLst>
      <p:ext uri="{BB962C8B-B14F-4D97-AF65-F5344CB8AC3E}">
        <p14:creationId xmlns:p14="http://schemas.microsoft.com/office/powerpoint/2010/main" val="4112291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5478D4-6F20-4BEF-A0D0-9D7C6363B0DF}" type="datetimeFigureOut">
              <a:rPr lang="uk-UA" smtClean="0"/>
              <a:t>09.01.2023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182DF96-745F-45A0-A769-2456DC75FFB8}" type="slidenum">
              <a:rPr lang="uk-UA" smtClean="0"/>
              <a:t>‹#›</a:t>
            </a:fld>
            <a:endParaRPr lang="uk-UA"/>
          </a:p>
        </p:txBody>
      </p:sp>
    </p:spTree>
    <p:extLst>
      <p:ext uri="{BB962C8B-B14F-4D97-AF65-F5344CB8AC3E}">
        <p14:creationId xmlns:p14="http://schemas.microsoft.com/office/powerpoint/2010/main" val="178866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F55478D4-6F20-4BEF-A0D0-9D7C6363B0DF}" type="datetimeFigureOut">
              <a:rPr lang="uk-UA" smtClean="0"/>
              <a:t>09.01.2023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182DF96-745F-45A0-A769-2456DC75FFB8}" type="slidenum">
              <a:rPr lang="uk-UA" smtClean="0"/>
              <a:t>‹#›</a:t>
            </a:fld>
            <a:endParaRPr lang="uk-UA"/>
          </a:p>
        </p:txBody>
      </p:sp>
    </p:spTree>
    <p:extLst>
      <p:ext uri="{BB962C8B-B14F-4D97-AF65-F5344CB8AC3E}">
        <p14:creationId xmlns:p14="http://schemas.microsoft.com/office/powerpoint/2010/main" val="236371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F55478D4-6F20-4BEF-A0D0-9D7C6363B0DF}" type="datetimeFigureOut">
              <a:rPr lang="uk-UA" smtClean="0"/>
              <a:t>09.01.2023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182DF96-745F-45A0-A769-2456DC75FFB8}" type="slidenum">
              <a:rPr lang="uk-UA" smtClean="0"/>
              <a:t>‹#›</a:t>
            </a:fld>
            <a:endParaRPr lang="uk-UA"/>
          </a:p>
        </p:txBody>
      </p:sp>
    </p:spTree>
    <p:extLst>
      <p:ext uri="{BB962C8B-B14F-4D97-AF65-F5344CB8AC3E}">
        <p14:creationId xmlns:p14="http://schemas.microsoft.com/office/powerpoint/2010/main" val="15180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F55478D4-6F20-4BEF-A0D0-9D7C6363B0DF}" type="datetimeFigureOut">
              <a:rPr lang="uk-UA" smtClean="0"/>
              <a:t>09.01.2023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182DF96-745F-45A0-A769-2456DC75FFB8}" type="slidenum">
              <a:rPr lang="uk-UA" smtClean="0"/>
              <a:t>‹#›</a:t>
            </a:fld>
            <a:endParaRPr lang="uk-UA"/>
          </a:p>
        </p:txBody>
      </p:sp>
    </p:spTree>
    <p:extLst>
      <p:ext uri="{BB962C8B-B14F-4D97-AF65-F5344CB8AC3E}">
        <p14:creationId xmlns:p14="http://schemas.microsoft.com/office/powerpoint/2010/main" val="247493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5478D4-6F20-4BEF-A0D0-9D7C6363B0DF}" type="datetimeFigureOut">
              <a:rPr lang="uk-UA" smtClean="0"/>
              <a:t>09.01.2023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182DF96-745F-45A0-A769-2456DC75FFB8}" type="slidenum">
              <a:rPr lang="uk-UA" smtClean="0"/>
              <a:t>‹#›</a:t>
            </a:fld>
            <a:endParaRPr lang="uk-UA"/>
          </a:p>
        </p:txBody>
      </p:sp>
    </p:spTree>
    <p:extLst>
      <p:ext uri="{BB962C8B-B14F-4D97-AF65-F5344CB8AC3E}">
        <p14:creationId xmlns:p14="http://schemas.microsoft.com/office/powerpoint/2010/main" val="698179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55478D4-6F20-4BEF-A0D0-9D7C6363B0DF}" type="datetimeFigureOut">
              <a:rPr lang="uk-UA" smtClean="0"/>
              <a:t>09.01.2023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182DF96-745F-45A0-A769-2456DC75FFB8}" type="slidenum">
              <a:rPr lang="uk-UA" smtClean="0"/>
              <a:t>‹#›</a:t>
            </a:fld>
            <a:endParaRPr lang="uk-UA"/>
          </a:p>
        </p:txBody>
      </p:sp>
    </p:spTree>
    <p:extLst>
      <p:ext uri="{BB962C8B-B14F-4D97-AF65-F5344CB8AC3E}">
        <p14:creationId xmlns:p14="http://schemas.microsoft.com/office/powerpoint/2010/main" val="369665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55478D4-6F20-4BEF-A0D0-9D7C6363B0DF}" type="datetimeFigureOut">
              <a:rPr lang="uk-UA" smtClean="0"/>
              <a:t>09.01.2023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182DF96-745F-45A0-A769-2456DC75FFB8}" type="slidenum">
              <a:rPr lang="uk-UA" smtClean="0"/>
              <a:t>‹#›</a:t>
            </a:fld>
            <a:endParaRPr lang="uk-UA"/>
          </a:p>
        </p:txBody>
      </p:sp>
    </p:spTree>
    <p:extLst>
      <p:ext uri="{BB962C8B-B14F-4D97-AF65-F5344CB8AC3E}">
        <p14:creationId xmlns:p14="http://schemas.microsoft.com/office/powerpoint/2010/main" val="3049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478D4-6F20-4BEF-A0D0-9D7C6363B0DF}" type="datetimeFigureOut">
              <a:rPr lang="uk-UA" smtClean="0"/>
              <a:t>09.01.2023</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2DF96-745F-45A0-A769-2456DC75FFB8}" type="slidenum">
              <a:rPr lang="uk-UA" smtClean="0"/>
              <a:t>‹#›</a:t>
            </a:fld>
            <a:endParaRPr lang="uk-UA"/>
          </a:p>
        </p:txBody>
      </p:sp>
    </p:spTree>
    <p:extLst>
      <p:ext uri="{BB962C8B-B14F-4D97-AF65-F5344CB8AC3E}">
        <p14:creationId xmlns:p14="http://schemas.microsoft.com/office/powerpoint/2010/main" val="1871539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3.png"/><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1130" y="82233"/>
            <a:ext cx="9144000" cy="1152207"/>
          </a:xfrm>
        </p:spPr>
        <p:txBody>
          <a:bodyPr>
            <a:normAutofit fontScale="90000"/>
          </a:bodyPr>
          <a:lstStyle/>
          <a:p>
            <a:r>
              <a:rPr lang="ru-RU" dirty="0" smtClean="0"/>
              <a:t> </a:t>
            </a:r>
            <a:r>
              <a:rPr lang="ru-RU" sz="3100" b="1" dirty="0" err="1" smtClean="0">
                <a:solidFill>
                  <a:srgbClr val="00B0F0"/>
                </a:solidFill>
              </a:rPr>
              <a:t>Ідея</a:t>
            </a:r>
            <a:r>
              <a:rPr lang="ru-RU" sz="3100" b="1" dirty="0" smtClean="0">
                <a:solidFill>
                  <a:srgbClr val="00B0F0"/>
                </a:solidFill>
              </a:rPr>
              <a:t> </a:t>
            </a:r>
            <a:r>
              <a:rPr lang="ru-RU" sz="3100" b="1" dirty="0" err="1" smtClean="0">
                <a:solidFill>
                  <a:srgbClr val="00B0F0"/>
                </a:solidFill>
              </a:rPr>
              <a:t>радості</a:t>
            </a:r>
            <a:r>
              <a:rPr lang="ru-RU" sz="3100" b="1" dirty="0" smtClean="0">
                <a:solidFill>
                  <a:srgbClr val="00B0F0"/>
                </a:solidFill>
              </a:rPr>
              <a:t> </a:t>
            </a:r>
            <a:r>
              <a:rPr lang="ru-RU" sz="3100" b="1" dirty="0" err="1" smtClean="0">
                <a:solidFill>
                  <a:srgbClr val="00B0F0"/>
                </a:solidFill>
              </a:rPr>
              <a:t>життя</a:t>
            </a:r>
            <a:r>
              <a:rPr lang="ru-RU" sz="3100" b="1" dirty="0" smtClean="0">
                <a:solidFill>
                  <a:srgbClr val="00B0F0"/>
                </a:solidFill>
              </a:rPr>
              <a:t> і </a:t>
            </a:r>
            <a:r>
              <a:rPr lang="ru-RU" sz="3100" b="1" dirty="0" err="1" smtClean="0">
                <a:solidFill>
                  <a:srgbClr val="00B0F0"/>
                </a:solidFill>
              </a:rPr>
              <a:t>відкриття</a:t>
            </a:r>
            <a:r>
              <a:rPr lang="ru-RU" sz="3100" b="1" dirty="0" smtClean="0">
                <a:solidFill>
                  <a:srgbClr val="00B0F0"/>
                </a:solidFill>
              </a:rPr>
              <a:t> </a:t>
            </a:r>
            <a:r>
              <a:rPr lang="ru-RU" sz="3100" b="1" dirty="0" err="1" smtClean="0">
                <a:solidFill>
                  <a:srgbClr val="00B0F0"/>
                </a:solidFill>
              </a:rPr>
              <a:t>світу</a:t>
            </a:r>
            <a:r>
              <a:rPr lang="ru-RU" sz="3100" b="1" dirty="0" smtClean="0">
                <a:solidFill>
                  <a:srgbClr val="00B0F0"/>
                </a:solidFill>
              </a:rPr>
              <a:t> у </a:t>
            </a:r>
            <a:r>
              <a:rPr lang="ru-RU" sz="3100" b="1" dirty="0" err="1" smtClean="0">
                <a:solidFill>
                  <a:srgbClr val="00B0F0"/>
                </a:solidFill>
              </a:rPr>
              <a:t>романі</a:t>
            </a:r>
            <a:r>
              <a:rPr lang="ru-RU" sz="3100" b="1" dirty="0" smtClean="0">
                <a:solidFill>
                  <a:srgbClr val="00B0F0"/>
                </a:solidFill>
              </a:rPr>
              <a:t>  </a:t>
            </a:r>
            <a:r>
              <a:rPr lang="ru-RU" sz="3100" b="1" dirty="0" err="1" smtClean="0">
                <a:solidFill>
                  <a:srgbClr val="00B0F0"/>
                </a:solidFill>
              </a:rPr>
              <a:t>Елеанор</a:t>
            </a:r>
            <a:r>
              <a:rPr lang="ru-RU" sz="3100" b="1" dirty="0" smtClean="0">
                <a:solidFill>
                  <a:srgbClr val="00B0F0"/>
                </a:solidFill>
              </a:rPr>
              <a:t> Портер «</a:t>
            </a:r>
            <a:r>
              <a:rPr lang="ru-RU" sz="3100" b="1" dirty="0" err="1" smtClean="0">
                <a:solidFill>
                  <a:srgbClr val="00B0F0"/>
                </a:solidFill>
              </a:rPr>
              <a:t>Поліанна</a:t>
            </a:r>
            <a:r>
              <a:rPr lang="ru-RU" sz="3100" b="1" dirty="0" smtClean="0">
                <a:solidFill>
                  <a:srgbClr val="00B0F0"/>
                </a:solidFill>
              </a:rPr>
              <a:t>»</a:t>
            </a:r>
            <a:endParaRPr lang="uk-UA" sz="3100" b="1" dirty="0">
              <a:solidFill>
                <a:srgbClr val="00B0F0"/>
              </a:solidFill>
            </a:endParaRPr>
          </a:p>
        </p:txBody>
      </p:sp>
      <p:pic>
        <p:nvPicPr>
          <p:cNvPr id="5" name="Рисунок 4"/>
          <p:cNvPicPr>
            <a:picLocks noChangeAspect="1"/>
          </p:cNvPicPr>
          <p:nvPr/>
        </p:nvPicPr>
        <p:blipFill>
          <a:blip r:embed="rId2"/>
          <a:stretch>
            <a:fillRect/>
          </a:stretch>
        </p:blipFill>
        <p:spPr>
          <a:xfrm>
            <a:off x="199952" y="1833536"/>
            <a:ext cx="5413770" cy="2923659"/>
          </a:xfrm>
          <a:prstGeom prst="rect">
            <a:avLst/>
          </a:prstGeom>
        </p:spPr>
      </p:pic>
      <p:pic>
        <p:nvPicPr>
          <p:cNvPr id="6" name="Рисунок 5"/>
          <p:cNvPicPr>
            <a:picLocks noChangeAspect="1"/>
          </p:cNvPicPr>
          <p:nvPr/>
        </p:nvPicPr>
        <p:blipFill>
          <a:blip r:embed="rId3"/>
          <a:stretch>
            <a:fillRect/>
          </a:stretch>
        </p:blipFill>
        <p:spPr>
          <a:xfrm>
            <a:off x="6617263" y="1833536"/>
            <a:ext cx="5463249" cy="3012784"/>
          </a:xfrm>
          <a:prstGeom prst="rect">
            <a:avLst/>
          </a:prstGeom>
        </p:spPr>
      </p:pic>
      <p:sp>
        <p:nvSpPr>
          <p:cNvPr id="3" name="Подзаголовок 2"/>
          <p:cNvSpPr>
            <a:spLocks noGrp="1"/>
          </p:cNvSpPr>
          <p:nvPr>
            <p:ph type="subTitle" idx="1"/>
          </p:nvPr>
        </p:nvSpPr>
        <p:spPr>
          <a:xfrm>
            <a:off x="199952" y="1536700"/>
            <a:ext cx="11992048" cy="5194299"/>
          </a:xfrm>
        </p:spPr>
        <p:txBody>
          <a:bodyPr>
            <a:normAutofit fontScale="92500" lnSpcReduction="20000"/>
          </a:bodyPr>
          <a:lstStyle/>
          <a:p>
            <a:endParaRPr lang="uk-UA" sz="1600" dirty="0" smtClean="0"/>
          </a:p>
          <a:p>
            <a:endParaRPr lang="uk-UA" sz="1600" dirty="0"/>
          </a:p>
          <a:p>
            <a:endParaRPr lang="uk-UA" sz="1600" dirty="0" smtClean="0"/>
          </a:p>
          <a:p>
            <a:endParaRPr lang="uk-UA" sz="1600" dirty="0"/>
          </a:p>
          <a:p>
            <a:endParaRPr lang="uk-UA" sz="1600" dirty="0" smtClean="0"/>
          </a:p>
          <a:p>
            <a:endParaRPr lang="uk-UA" sz="1600" dirty="0"/>
          </a:p>
          <a:p>
            <a:endParaRPr lang="uk-UA" sz="1600" dirty="0" smtClean="0"/>
          </a:p>
          <a:p>
            <a:endParaRPr lang="uk-UA" sz="1600" dirty="0"/>
          </a:p>
          <a:p>
            <a:endParaRPr lang="uk-UA" sz="1600" dirty="0"/>
          </a:p>
          <a:p>
            <a:endParaRPr lang="uk-UA" sz="1600" dirty="0"/>
          </a:p>
          <a:p>
            <a:endParaRPr lang="uk-UA" sz="1600" dirty="0" smtClean="0"/>
          </a:p>
          <a:p>
            <a:endParaRPr lang="uk-UA" sz="1600" dirty="0"/>
          </a:p>
          <a:p>
            <a:r>
              <a:rPr lang="uk-UA" sz="1900" b="1" dirty="0" smtClean="0"/>
              <a:t>«</a:t>
            </a:r>
            <a:r>
              <a:rPr lang="uk-UA" sz="1900" b="1" dirty="0" err="1"/>
              <a:t>Полліанна</a:t>
            </a:r>
            <a:r>
              <a:rPr lang="uk-UA" sz="1900" b="1" dirty="0"/>
              <a:t>» (</a:t>
            </a:r>
            <a:r>
              <a:rPr lang="uk-UA" sz="1900" b="1" dirty="0" err="1"/>
              <a:t>англ</a:t>
            </a:r>
            <a:r>
              <a:rPr lang="uk-UA" sz="1900" b="1" dirty="0"/>
              <a:t>. </a:t>
            </a:r>
            <a:r>
              <a:rPr lang="en-US" sz="1900" b="1" dirty="0"/>
              <a:t>Pollyanna) — </a:t>
            </a:r>
            <a:r>
              <a:rPr lang="uk-UA" sz="1900" b="1" dirty="0"/>
              <a:t>роман-бестселер американської письменниці Елеонор Портер, опублікований в 1913 році. Існує продовження книги «</a:t>
            </a:r>
            <a:r>
              <a:rPr lang="uk-UA" sz="1900" b="1" dirty="0" err="1"/>
              <a:t>Полліанна</a:t>
            </a:r>
            <a:r>
              <a:rPr lang="uk-UA" sz="1900" b="1" dirty="0"/>
              <a:t> дорослішає» (</a:t>
            </a:r>
            <a:r>
              <a:rPr lang="uk-UA" sz="1900" b="1" dirty="0" err="1"/>
              <a:t>англ</a:t>
            </a:r>
            <a:r>
              <a:rPr lang="uk-UA" sz="1900" b="1" dirty="0"/>
              <a:t>. </a:t>
            </a:r>
            <a:r>
              <a:rPr lang="en-US" sz="1900" b="1" dirty="0"/>
              <a:t>Pollyanna Grows Up), </a:t>
            </a:r>
            <a:r>
              <a:rPr lang="uk-UA" sz="1900" b="1" dirty="0"/>
              <a:t>написане самою Елеонор Портер, і багато </a:t>
            </a:r>
            <a:r>
              <a:rPr lang="uk-UA" sz="1900" b="1" dirty="0" err="1"/>
              <a:t>сиквелів</a:t>
            </a:r>
            <a:r>
              <a:rPr lang="uk-UA" sz="1900" b="1" dirty="0"/>
              <a:t> інших авторів, зокрема Елізабет </a:t>
            </a:r>
            <a:r>
              <a:rPr lang="uk-UA" sz="1900" b="1" dirty="0" err="1"/>
              <a:t>Бортон</a:t>
            </a:r>
            <a:r>
              <a:rPr lang="uk-UA" sz="1900" b="1" dirty="0"/>
              <a:t>, </a:t>
            </a:r>
            <a:r>
              <a:rPr lang="uk-UA" sz="1900" b="1" dirty="0" err="1"/>
              <a:t>Гарріет</a:t>
            </a:r>
            <a:r>
              <a:rPr lang="uk-UA" sz="1900" b="1" dirty="0"/>
              <a:t> </a:t>
            </a:r>
            <a:r>
              <a:rPr lang="uk-UA" sz="1900" b="1" dirty="0" err="1"/>
              <a:t>Ламміс</a:t>
            </a:r>
            <a:r>
              <a:rPr lang="uk-UA" sz="1900" b="1" dirty="0"/>
              <a:t> Сміт і Коліна Л. </a:t>
            </a:r>
            <a:r>
              <a:rPr lang="uk-UA" sz="1900" b="1" dirty="0" err="1"/>
              <a:t>Ріса</a:t>
            </a:r>
            <a:r>
              <a:rPr lang="uk-UA" sz="1900" b="1" dirty="0"/>
              <a:t>.</a:t>
            </a:r>
          </a:p>
          <a:p>
            <a:endParaRPr lang="uk-UA" sz="1900" b="1" dirty="0"/>
          </a:p>
          <a:p>
            <a:r>
              <a:rPr lang="uk-UA" sz="1900" b="1" dirty="0"/>
              <a:t>За мотивами «</a:t>
            </a:r>
            <a:r>
              <a:rPr lang="uk-UA" sz="1900" b="1" dirty="0" err="1"/>
              <a:t>Полліанни</a:t>
            </a:r>
            <a:r>
              <a:rPr lang="uk-UA" sz="1900" b="1" dirty="0"/>
              <a:t>» знято декілька телесеріалів і фільмів, з яких найбільш відомі фільми «</a:t>
            </a:r>
            <a:r>
              <a:rPr lang="uk-UA" sz="1900" b="1" dirty="0" err="1"/>
              <a:t>Полліанна</a:t>
            </a:r>
            <a:r>
              <a:rPr lang="uk-UA" sz="1900" b="1" dirty="0"/>
              <a:t>» 1920 року з Мері </a:t>
            </a:r>
            <a:r>
              <a:rPr lang="uk-UA" sz="1900" b="1" dirty="0" err="1"/>
              <a:t>Пікфорд</a:t>
            </a:r>
            <a:r>
              <a:rPr lang="uk-UA" sz="1900" b="1" dirty="0"/>
              <a:t> у головній ролі та «</a:t>
            </a:r>
            <a:r>
              <a:rPr lang="uk-UA" sz="1900" b="1" dirty="0" err="1"/>
              <a:t>Полліанна</a:t>
            </a:r>
            <a:r>
              <a:rPr lang="uk-UA" sz="1900" b="1" dirty="0"/>
              <a:t>» 1960 року компанії </a:t>
            </a:r>
            <a:r>
              <a:rPr lang="en-US" sz="1900" b="1" dirty="0"/>
              <a:t>Disney, </a:t>
            </a:r>
            <a:r>
              <a:rPr lang="uk-UA" sz="1900" b="1" dirty="0"/>
              <a:t>головну роль в якому зіграла </a:t>
            </a:r>
            <a:r>
              <a:rPr lang="uk-UA" sz="1900" b="1" dirty="0" err="1"/>
              <a:t>Гейлі</a:t>
            </a:r>
            <a:r>
              <a:rPr lang="uk-UA" sz="1900" b="1" dirty="0"/>
              <a:t> </a:t>
            </a:r>
            <a:r>
              <a:rPr lang="uk-UA" sz="1900" b="1" dirty="0" err="1" smtClean="0"/>
              <a:t>Мілз</a:t>
            </a:r>
            <a:endParaRPr lang="uk-UA" sz="1900" b="1" dirty="0"/>
          </a:p>
        </p:txBody>
      </p:sp>
    </p:spTree>
    <p:extLst>
      <p:ext uri="{BB962C8B-B14F-4D97-AF65-F5344CB8AC3E}">
        <p14:creationId xmlns:p14="http://schemas.microsoft.com/office/powerpoint/2010/main" val="3658688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69044"/>
            <a:ext cx="9144000" cy="780384"/>
          </a:xfrm>
        </p:spPr>
        <p:txBody>
          <a:bodyPr>
            <a:normAutofit fontScale="90000"/>
          </a:bodyPr>
          <a:lstStyle/>
          <a:p>
            <a:r>
              <a:rPr lang="ru-RU" sz="3600" b="1" dirty="0">
                <a:solidFill>
                  <a:srgbClr val="FF0000"/>
                </a:solidFill>
              </a:rPr>
              <a:t>«</a:t>
            </a:r>
            <a:r>
              <a:rPr lang="ru-RU" sz="3600" b="1" dirty="0" err="1">
                <a:solidFill>
                  <a:srgbClr val="FF0000"/>
                </a:solidFill>
              </a:rPr>
              <a:t>Кожен</a:t>
            </a:r>
            <a:r>
              <a:rPr lang="ru-RU" sz="3600" b="1" dirty="0">
                <a:solidFill>
                  <a:srgbClr val="FF0000"/>
                </a:solidFill>
              </a:rPr>
              <a:t> з нас </a:t>
            </a:r>
            <a:r>
              <a:rPr lang="ru-RU" sz="3600" b="1" dirty="0" err="1">
                <a:solidFill>
                  <a:srgbClr val="FF0000"/>
                </a:solidFill>
              </a:rPr>
              <a:t>несе</a:t>
            </a:r>
            <a:r>
              <a:rPr lang="ru-RU" sz="3600" b="1" dirty="0">
                <a:solidFill>
                  <a:srgbClr val="FF0000"/>
                </a:solidFill>
              </a:rPr>
              <a:t> в </a:t>
            </a:r>
            <a:r>
              <a:rPr lang="ru-RU" sz="3600" b="1" dirty="0" err="1">
                <a:solidFill>
                  <a:srgbClr val="FF0000"/>
                </a:solidFill>
              </a:rPr>
              <a:t>собі</a:t>
            </a:r>
            <a:r>
              <a:rPr lang="ru-RU" sz="3600" b="1" dirty="0">
                <a:solidFill>
                  <a:srgbClr val="FF0000"/>
                </a:solidFill>
              </a:rPr>
              <a:t> добре </a:t>
            </a:r>
            <a:r>
              <a:rPr lang="ru-RU" sz="3600" b="1" dirty="0" err="1">
                <a:solidFill>
                  <a:srgbClr val="FF0000"/>
                </a:solidFill>
              </a:rPr>
              <a:t>світло</a:t>
            </a:r>
            <a:r>
              <a:rPr lang="ru-RU" sz="3600" b="1" dirty="0">
                <a:solidFill>
                  <a:srgbClr val="FF0000"/>
                </a:solidFill>
              </a:rPr>
              <a:t>, </a:t>
            </a:r>
            <a:r>
              <a:rPr lang="ru-RU" sz="3600" b="1" dirty="0" err="1">
                <a:solidFill>
                  <a:srgbClr val="FF0000"/>
                </a:solidFill>
              </a:rPr>
              <a:t>тільки</a:t>
            </a:r>
            <a:r>
              <a:rPr lang="ru-RU" sz="3600" b="1" dirty="0">
                <a:solidFill>
                  <a:srgbClr val="FF0000"/>
                </a:solidFill>
              </a:rPr>
              <a:t> треба </a:t>
            </a:r>
            <a:r>
              <a:rPr lang="ru-RU" sz="3600" b="1" dirty="0" err="1">
                <a:solidFill>
                  <a:srgbClr val="FF0000"/>
                </a:solidFill>
              </a:rPr>
              <a:t>вміти</a:t>
            </a:r>
            <a:r>
              <a:rPr lang="ru-RU" sz="3600" b="1" dirty="0">
                <a:solidFill>
                  <a:srgbClr val="FF0000"/>
                </a:solidFill>
              </a:rPr>
              <a:t> </a:t>
            </a:r>
            <a:r>
              <a:rPr lang="ru-RU" sz="3600" b="1" dirty="0" err="1">
                <a:solidFill>
                  <a:srgbClr val="FF0000"/>
                </a:solidFill>
              </a:rPr>
              <a:t>відкрити</a:t>
            </a:r>
            <a:r>
              <a:rPr lang="ru-RU" sz="3600" b="1" dirty="0">
                <a:solidFill>
                  <a:srgbClr val="FF0000"/>
                </a:solidFill>
              </a:rPr>
              <a:t> свою душу й </a:t>
            </a:r>
            <a:r>
              <a:rPr lang="ru-RU" sz="3600" b="1" dirty="0" err="1">
                <a:solidFill>
                  <a:srgbClr val="FF0000"/>
                </a:solidFill>
              </a:rPr>
              <a:t>подарувати</a:t>
            </a:r>
            <a:r>
              <a:rPr lang="ru-RU" sz="3600" b="1" dirty="0">
                <a:solidFill>
                  <a:srgbClr val="FF0000"/>
                </a:solidFill>
              </a:rPr>
              <a:t> </a:t>
            </a:r>
            <a:r>
              <a:rPr lang="ru-RU" sz="3600" b="1" dirty="0" err="1">
                <a:solidFill>
                  <a:srgbClr val="FF0000"/>
                </a:solidFill>
              </a:rPr>
              <a:t>його</a:t>
            </a:r>
            <a:r>
              <a:rPr lang="ru-RU" sz="3600" b="1" dirty="0">
                <a:solidFill>
                  <a:srgbClr val="FF0000"/>
                </a:solidFill>
              </a:rPr>
              <a:t> людям» (Е. Портер)</a:t>
            </a:r>
            <a:br>
              <a:rPr lang="ru-RU" sz="3600" b="1" dirty="0">
                <a:solidFill>
                  <a:srgbClr val="FF0000"/>
                </a:solidFill>
              </a:rPr>
            </a:br>
            <a:endParaRPr lang="uk-UA" sz="3600" b="1" dirty="0">
              <a:solidFill>
                <a:srgbClr val="FF0000"/>
              </a:solidFill>
            </a:endParaRPr>
          </a:p>
        </p:txBody>
      </p:sp>
      <p:pic>
        <p:nvPicPr>
          <p:cNvPr id="4" name="Рисунок 3"/>
          <p:cNvPicPr>
            <a:picLocks noChangeAspect="1"/>
          </p:cNvPicPr>
          <p:nvPr/>
        </p:nvPicPr>
        <p:blipFill>
          <a:blip r:embed="rId2"/>
          <a:stretch>
            <a:fillRect/>
          </a:stretch>
        </p:blipFill>
        <p:spPr>
          <a:xfrm>
            <a:off x="0" y="1988030"/>
            <a:ext cx="2686052" cy="4869970"/>
          </a:xfrm>
          <a:prstGeom prst="rect">
            <a:avLst/>
          </a:prstGeom>
        </p:spPr>
      </p:pic>
      <p:pic>
        <p:nvPicPr>
          <p:cNvPr id="5" name="Рисунок 4"/>
          <p:cNvPicPr>
            <a:picLocks noChangeAspect="1"/>
          </p:cNvPicPr>
          <p:nvPr/>
        </p:nvPicPr>
        <p:blipFill>
          <a:blip r:embed="rId3"/>
          <a:stretch>
            <a:fillRect/>
          </a:stretch>
        </p:blipFill>
        <p:spPr>
          <a:xfrm>
            <a:off x="6217534" y="1849749"/>
            <a:ext cx="2361235" cy="2774336"/>
          </a:xfrm>
          <a:prstGeom prst="rect">
            <a:avLst/>
          </a:prstGeom>
        </p:spPr>
      </p:pic>
      <p:pic>
        <p:nvPicPr>
          <p:cNvPr id="6" name="Рисунок 5"/>
          <p:cNvPicPr>
            <a:picLocks noChangeAspect="1"/>
          </p:cNvPicPr>
          <p:nvPr/>
        </p:nvPicPr>
        <p:blipFill>
          <a:blip r:embed="rId4"/>
          <a:stretch>
            <a:fillRect/>
          </a:stretch>
        </p:blipFill>
        <p:spPr>
          <a:xfrm flipH="1">
            <a:off x="9444944" y="1988030"/>
            <a:ext cx="2747056" cy="4896091"/>
          </a:xfrm>
          <a:prstGeom prst="rect">
            <a:avLst/>
          </a:prstGeom>
        </p:spPr>
      </p:pic>
      <p:pic>
        <p:nvPicPr>
          <p:cNvPr id="7" name="Рисунок 6"/>
          <p:cNvPicPr>
            <a:picLocks noChangeAspect="1"/>
          </p:cNvPicPr>
          <p:nvPr/>
        </p:nvPicPr>
        <p:blipFill>
          <a:blip r:embed="rId5"/>
          <a:stretch>
            <a:fillRect/>
          </a:stretch>
        </p:blipFill>
        <p:spPr>
          <a:xfrm>
            <a:off x="6142056" y="4896851"/>
            <a:ext cx="2396441" cy="2414227"/>
          </a:xfrm>
          <a:prstGeom prst="rect">
            <a:avLst/>
          </a:prstGeom>
        </p:spPr>
      </p:pic>
      <p:pic>
        <p:nvPicPr>
          <p:cNvPr id="8" name="Рисунок 7"/>
          <p:cNvPicPr>
            <a:picLocks noChangeAspect="1"/>
          </p:cNvPicPr>
          <p:nvPr/>
        </p:nvPicPr>
        <p:blipFill>
          <a:blip r:embed="rId6"/>
          <a:stretch>
            <a:fillRect/>
          </a:stretch>
        </p:blipFill>
        <p:spPr>
          <a:xfrm>
            <a:off x="3323200" y="1811396"/>
            <a:ext cx="2447925" cy="2852747"/>
          </a:xfrm>
          <a:prstGeom prst="rect">
            <a:avLst/>
          </a:prstGeom>
        </p:spPr>
      </p:pic>
      <p:pic>
        <p:nvPicPr>
          <p:cNvPr id="9" name="Рисунок 8"/>
          <p:cNvPicPr>
            <a:picLocks noChangeAspect="1"/>
          </p:cNvPicPr>
          <p:nvPr/>
        </p:nvPicPr>
        <p:blipFill>
          <a:blip r:embed="rId7"/>
          <a:stretch>
            <a:fillRect/>
          </a:stretch>
        </p:blipFill>
        <p:spPr>
          <a:xfrm>
            <a:off x="3175804" y="4884515"/>
            <a:ext cx="2476500" cy="2375626"/>
          </a:xfrm>
          <a:prstGeom prst="rect">
            <a:avLst/>
          </a:prstGeom>
        </p:spPr>
      </p:pic>
      <p:sp>
        <p:nvSpPr>
          <p:cNvPr id="3" name="Подзаголовок 2"/>
          <p:cNvSpPr>
            <a:spLocks noGrp="1"/>
          </p:cNvSpPr>
          <p:nvPr>
            <p:ph type="subTitle" idx="1"/>
          </p:nvPr>
        </p:nvSpPr>
        <p:spPr>
          <a:xfrm flipV="1">
            <a:off x="0" y="7298743"/>
            <a:ext cx="12435069" cy="186983"/>
          </a:xfrm>
        </p:spPr>
        <p:txBody>
          <a:bodyPr>
            <a:normAutofit fontScale="32500" lnSpcReduction="20000"/>
          </a:bodyPr>
          <a:lstStyle/>
          <a:p>
            <a:endParaRPr lang="uk-UA" dirty="0"/>
          </a:p>
        </p:txBody>
      </p:sp>
    </p:spTree>
    <p:extLst>
      <p:ext uri="{BB962C8B-B14F-4D97-AF65-F5344CB8AC3E}">
        <p14:creationId xmlns:p14="http://schemas.microsoft.com/office/powerpoint/2010/main" val="188891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899933"/>
            <a:ext cx="12192000" cy="4804314"/>
          </a:xfrm>
        </p:spPr>
        <p:txBody>
          <a:bodyPr>
            <a:noAutofit/>
          </a:bodyPr>
          <a:lstStyle/>
          <a:p>
            <a:r>
              <a:rPr lang="uk-UA" sz="3200" b="1" dirty="0" smtClean="0"/>
              <a:t/>
            </a:r>
            <a:br>
              <a:rPr lang="uk-UA" sz="3200" b="1" dirty="0" smtClean="0"/>
            </a:br>
            <a:r>
              <a:rPr lang="uk-UA" sz="3200" b="1" dirty="0"/>
              <a:t/>
            </a:r>
            <a:br>
              <a:rPr lang="uk-UA" sz="3200" b="1" dirty="0"/>
            </a:br>
            <a:r>
              <a:rPr lang="uk-UA" sz="3200" b="1" dirty="0" smtClean="0"/>
              <a:t/>
            </a:r>
            <a:br>
              <a:rPr lang="uk-UA" sz="3200" b="1" dirty="0" smtClean="0"/>
            </a:br>
            <a:r>
              <a:rPr lang="uk-UA" sz="3200" b="1" dirty="0"/>
              <a:t/>
            </a:r>
            <a:br>
              <a:rPr lang="uk-UA" sz="3200" b="1" dirty="0"/>
            </a:br>
            <a:r>
              <a:rPr lang="uk-UA" sz="3200" b="1" dirty="0" smtClean="0"/>
              <a:t/>
            </a:r>
            <a:br>
              <a:rPr lang="uk-UA" sz="3200" b="1" dirty="0" smtClean="0"/>
            </a:br>
            <a:r>
              <a:rPr lang="uk-UA" sz="3200" b="1" dirty="0"/>
              <a:t/>
            </a:r>
            <a:br>
              <a:rPr lang="uk-UA" sz="3200" b="1" dirty="0"/>
            </a:br>
            <a:r>
              <a:rPr lang="uk-UA" sz="3200" b="1" dirty="0" smtClean="0"/>
              <a:t/>
            </a:r>
            <a:br>
              <a:rPr lang="uk-UA" sz="3200" b="1" dirty="0" smtClean="0"/>
            </a:br>
            <a:r>
              <a:rPr lang="uk-UA" sz="3200" b="1" dirty="0"/>
              <a:t/>
            </a:r>
            <a:br>
              <a:rPr lang="uk-UA" sz="3200" b="1" dirty="0"/>
            </a:br>
            <a:r>
              <a:rPr lang="uk-UA" sz="3200" b="1" dirty="0" smtClean="0"/>
              <a:t/>
            </a:r>
            <a:br>
              <a:rPr lang="uk-UA" sz="3200" b="1" dirty="0" smtClean="0"/>
            </a:br>
            <a:r>
              <a:rPr lang="uk-UA" sz="3200" b="1" dirty="0"/>
              <a:t/>
            </a:r>
            <a:br>
              <a:rPr lang="uk-UA" sz="3200" b="1" dirty="0"/>
            </a:br>
            <a:r>
              <a:rPr lang="uk-UA" sz="2400" dirty="0" smtClean="0">
                <a:solidFill>
                  <a:schemeClr val="accent2">
                    <a:lumMod val="75000"/>
                  </a:schemeClr>
                </a:solidFill>
              </a:rPr>
              <a:t>Анкета </a:t>
            </a:r>
            <a:r>
              <a:rPr lang="uk-UA" sz="2400" dirty="0" err="1" smtClean="0">
                <a:solidFill>
                  <a:schemeClr val="accent2">
                    <a:lumMod val="75000"/>
                  </a:schemeClr>
                </a:solidFill>
              </a:rPr>
              <a:t>Поліанни</a:t>
            </a:r>
            <a:r>
              <a:rPr lang="uk-UA" sz="2400" dirty="0" smtClean="0">
                <a:solidFill>
                  <a:schemeClr val="accent2">
                    <a:lumMod val="75000"/>
                  </a:schemeClr>
                </a:solidFill>
              </a:rPr>
              <a:t/>
            </a:r>
            <a:br>
              <a:rPr lang="uk-UA" sz="2400" dirty="0" smtClean="0">
                <a:solidFill>
                  <a:schemeClr val="accent2">
                    <a:lumMod val="75000"/>
                  </a:schemeClr>
                </a:solidFill>
              </a:rPr>
            </a:br>
            <a:r>
              <a:rPr lang="uk-UA" sz="2400" b="1" dirty="0" smtClean="0"/>
              <a:t/>
            </a:r>
            <a:br>
              <a:rPr lang="uk-UA" sz="2400" b="1" dirty="0" smtClean="0"/>
            </a:br>
            <a:r>
              <a:rPr lang="uk-UA" sz="2400" b="1" dirty="0" smtClean="0"/>
              <a:t>    </a:t>
            </a:r>
            <a:r>
              <a:rPr lang="uk-UA" sz="2400" b="1" dirty="0">
                <a:solidFill>
                  <a:srgbClr val="002060"/>
                </a:solidFill>
              </a:rPr>
              <a:t>Героїня.</a:t>
            </a:r>
            <a:r>
              <a:rPr lang="uk-UA" sz="2400" b="1" dirty="0"/>
              <a:t> (</a:t>
            </a:r>
            <a:r>
              <a:rPr lang="uk-UA" sz="2400" b="1" dirty="0" err="1"/>
              <a:t>Полліанна</a:t>
            </a:r>
            <a:r>
              <a:rPr lang="uk-UA" sz="2400" b="1" dirty="0"/>
              <a:t> </a:t>
            </a:r>
            <a:r>
              <a:rPr lang="uk-UA" sz="2400" b="1" dirty="0" err="1"/>
              <a:t>Вітьєр</a:t>
            </a:r>
            <a:r>
              <a:rPr lang="uk-UA" sz="2400" b="1" dirty="0"/>
              <a:t>).</a:t>
            </a:r>
            <a:br>
              <a:rPr lang="uk-UA" sz="2400" b="1" dirty="0"/>
            </a:br>
            <a:r>
              <a:rPr lang="uk-UA" sz="2400" b="1" dirty="0"/>
              <a:t>    </a:t>
            </a:r>
            <a:r>
              <a:rPr lang="uk-UA" sz="2400" b="1" dirty="0">
                <a:solidFill>
                  <a:srgbClr val="002060"/>
                </a:solidFill>
              </a:rPr>
              <a:t>Вік.</a:t>
            </a:r>
            <a:r>
              <a:rPr lang="uk-UA" sz="2400" b="1" dirty="0"/>
              <a:t> (11 років).</a:t>
            </a:r>
            <a:br>
              <a:rPr lang="uk-UA" sz="2400" b="1" dirty="0"/>
            </a:br>
            <a:r>
              <a:rPr lang="uk-UA" sz="2400" b="1" dirty="0"/>
              <a:t>    </a:t>
            </a:r>
            <a:r>
              <a:rPr lang="uk-UA" sz="2400" b="1" dirty="0">
                <a:solidFill>
                  <a:srgbClr val="C00000"/>
                </a:solidFill>
              </a:rPr>
              <a:t>Зовнішність. </a:t>
            </a:r>
            <a:r>
              <a:rPr lang="uk-UA" sz="2400" b="1" dirty="0"/>
              <a:t>(Худорлява дівчинка з двома грубенькими світло – жовтими косами. Миле веснянкувате личко).</a:t>
            </a:r>
            <a:br>
              <a:rPr lang="uk-UA" sz="2400" b="1" dirty="0"/>
            </a:br>
            <a:r>
              <a:rPr lang="uk-UA" sz="2400" b="1" dirty="0">
                <a:solidFill>
                  <a:srgbClr val="C00000"/>
                </a:solidFill>
              </a:rPr>
              <a:t>    Родина. </a:t>
            </a:r>
            <a:r>
              <a:rPr lang="uk-UA" sz="2400" b="1" dirty="0"/>
              <a:t>(Сирота. Батьки Джон і </a:t>
            </a:r>
            <a:r>
              <a:rPr lang="uk-UA" sz="2400" b="1" dirty="0" err="1"/>
              <a:t>Дженні</a:t>
            </a:r>
            <a:r>
              <a:rPr lang="uk-UA" sz="2400" b="1" dirty="0"/>
              <a:t> </a:t>
            </a:r>
            <a:r>
              <a:rPr lang="uk-UA" sz="2400" b="1" dirty="0" err="1"/>
              <a:t>Вітьєри</a:t>
            </a:r>
            <a:r>
              <a:rPr lang="uk-UA" sz="2400" b="1" dirty="0"/>
              <a:t> померли. Є тітка </a:t>
            </a:r>
            <a:r>
              <a:rPr lang="uk-UA" sz="2400" b="1" dirty="0" err="1"/>
              <a:t>Поллі</a:t>
            </a:r>
            <a:r>
              <a:rPr lang="uk-UA" sz="2400" b="1" dirty="0"/>
              <a:t>, яку дівчинка ніколи не бачила).</a:t>
            </a:r>
            <a:br>
              <a:rPr lang="uk-UA" sz="2400" b="1" dirty="0"/>
            </a:br>
            <a:r>
              <a:rPr lang="uk-UA" sz="2400" b="1" dirty="0">
                <a:solidFill>
                  <a:srgbClr val="0070C0"/>
                </a:solidFill>
              </a:rPr>
              <a:t>    Де живе?</a:t>
            </a:r>
            <a:r>
              <a:rPr lang="uk-UA" sz="2400" b="1" dirty="0"/>
              <a:t> (З батьками жила на заході США, потім переїхала до тітки в </a:t>
            </a:r>
            <a:r>
              <a:rPr lang="uk-UA" sz="2400" b="1" dirty="0" err="1"/>
              <a:t>Белдінґсвіль</a:t>
            </a:r>
            <a:r>
              <a:rPr lang="uk-UA" sz="2400" b="1" dirty="0"/>
              <a:t> (штат </a:t>
            </a:r>
            <a:r>
              <a:rPr lang="uk-UA" sz="2400" b="1" dirty="0" err="1"/>
              <a:t>Вермонт</a:t>
            </a:r>
            <a:r>
              <a:rPr lang="uk-UA" sz="2400" b="1" dirty="0"/>
              <a:t>).</a:t>
            </a:r>
            <a:br>
              <a:rPr lang="uk-UA" sz="2400" b="1" dirty="0"/>
            </a:br>
            <a:r>
              <a:rPr lang="uk-UA" sz="2400" b="1" dirty="0"/>
              <a:t>    </a:t>
            </a:r>
            <a:r>
              <a:rPr lang="uk-UA" sz="2400" b="1" dirty="0">
                <a:solidFill>
                  <a:srgbClr val="0070C0"/>
                </a:solidFill>
              </a:rPr>
              <a:t>Освіта. </a:t>
            </a:r>
            <a:r>
              <a:rPr lang="uk-UA" sz="2400" b="1" dirty="0"/>
              <a:t>(Початкову освіту здобула вдома: навчав батько; після переїзду до тітки </a:t>
            </a:r>
            <a:r>
              <a:rPr lang="uk-UA" sz="2400" b="1" dirty="0" err="1"/>
              <a:t>Поллі</a:t>
            </a:r>
            <a:r>
              <a:rPr lang="uk-UA" sz="2400" b="1" dirty="0"/>
              <a:t> вступила до місцевої школи).</a:t>
            </a:r>
            <a:br>
              <a:rPr lang="uk-UA" sz="2400" b="1" dirty="0"/>
            </a:br>
            <a:r>
              <a:rPr lang="uk-UA" sz="2400" b="1" dirty="0"/>
              <a:t>    Захоплення. (Радість від життя).</a:t>
            </a:r>
            <a:br>
              <a:rPr lang="uk-UA" sz="2400" b="1" dirty="0"/>
            </a:br>
            <a:r>
              <a:rPr lang="uk-UA" sz="2400" b="1" dirty="0"/>
              <a:t>    </a:t>
            </a:r>
            <a:r>
              <a:rPr lang="uk-UA" sz="2400" b="1" dirty="0">
                <a:solidFill>
                  <a:srgbClr val="FF0000"/>
                </a:solidFill>
              </a:rPr>
              <a:t>Друзі </a:t>
            </a:r>
            <a:r>
              <a:rPr lang="uk-UA" sz="2400" b="1" dirty="0" err="1">
                <a:solidFill>
                  <a:srgbClr val="FF0000"/>
                </a:solidFill>
              </a:rPr>
              <a:t>Поліанни</a:t>
            </a:r>
            <a:r>
              <a:rPr lang="uk-UA" sz="2400" b="1" dirty="0">
                <a:solidFill>
                  <a:srgbClr val="FF0000"/>
                </a:solidFill>
              </a:rPr>
              <a:t>:</a:t>
            </a:r>
            <a:r>
              <a:rPr lang="uk-UA" sz="2400" b="1" dirty="0"/>
              <a:t> </a:t>
            </a:r>
            <a:r>
              <a:rPr lang="uk-UA" sz="2400" b="1" dirty="0" err="1"/>
              <a:t>Ненсі</a:t>
            </a:r>
            <a:r>
              <a:rPr lang="uk-UA" sz="2400" b="1" dirty="0"/>
              <a:t>, </a:t>
            </a:r>
            <a:r>
              <a:rPr lang="uk-UA" sz="2400" b="1" dirty="0" err="1"/>
              <a:t>Тімоті</a:t>
            </a:r>
            <a:r>
              <a:rPr lang="uk-UA" sz="2400" b="1" dirty="0"/>
              <a:t>, Том, місіс </a:t>
            </a:r>
            <a:r>
              <a:rPr lang="uk-UA" sz="2400" b="1" dirty="0" err="1"/>
              <a:t>Сноу</a:t>
            </a:r>
            <a:r>
              <a:rPr lang="uk-UA" sz="2400" b="1" dirty="0"/>
              <a:t>, Джон </a:t>
            </a:r>
            <a:r>
              <a:rPr lang="uk-UA" sz="2400" b="1" dirty="0" err="1"/>
              <a:t>Пендлтон</a:t>
            </a:r>
            <a:r>
              <a:rPr lang="uk-UA" sz="2400" b="1" dirty="0"/>
              <a:t>, </a:t>
            </a:r>
            <a:r>
              <a:rPr lang="uk-UA" sz="2400" b="1" dirty="0" err="1"/>
              <a:t>Джиммі</a:t>
            </a:r>
            <a:r>
              <a:rPr lang="uk-UA" sz="2400" b="1" dirty="0"/>
              <a:t> </a:t>
            </a:r>
            <a:r>
              <a:rPr lang="uk-UA" sz="2400" b="1" dirty="0" err="1"/>
              <a:t>Бін</a:t>
            </a:r>
            <a:r>
              <a:rPr lang="uk-UA" sz="2400" b="1" dirty="0"/>
              <a:t>, Томас </a:t>
            </a:r>
            <a:r>
              <a:rPr lang="uk-UA" sz="2400" b="1" dirty="0" err="1"/>
              <a:t>Чилтон</a:t>
            </a:r>
            <a:r>
              <a:rPr lang="uk-UA" sz="2400" b="1" dirty="0"/>
              <a:t>, Пол Форд, вдова </a:t>
            </a:r>
            <a:r>
              <a:rPr lang="uk-UA" sz="2400" b="1" dirty="0" err="1"/>
              <a:t>Бентон</a:t>
            </a:r>
            <a:r>
              <a:rPr lang="uk-UA" sz="2400" b="1" dirty="0"/>
              <a:t>, місіс </a:t>
            </a:r>
            <a:r>
              <a:rPr lang="uk-UA" sz="2400" b="1" dirty="0" err="1"/>
              <a:t>Тарбел</a:t>
            </a:r>
            <a:r>
              <a:rPr lang="uk-UA" sz="2400" b="1" dirty="0"/>
              <a:t>, тітка </a:t>
            </a:r>
            <a:r>
              <a:rPr lang="uk-UA" sz="2400" b="1" dirty="0" err="1" smtClean="0"/>
              <a:t>Поллі</a:t>
            </a:r>
            <a:r>
              <a:rPr lang="uk-UA" sz="2400" b="1" dirty="0" smtClean="0"/>
              <a:t>.</a:t>
            </a:r>
            <a:endParaRPr lang="uk-UA" sz="2400" b="1" dirty="0"/>
          </a:p>
        </p:txBody>
      </p:sp>
      <p:sp>
        <p:nvSpPr>
          <p:cNvPr id="3" name="Подзаголовок 2"/>
          <p:cNvSpPr>
            <a:spLocks noGrp="1"/>
          </p:cNvSpPr>
          <p:nvPr>
            <p:ph type="subTitle" idx="1"/>
          </p:nvPr>
        </p:nvSpPr>
        <p:spPr>
          <a:xfrm>
            <a:off x="0" y="8389620"/>
            <a:ext cx="10359390" cy="55880"/>
          </a:xfrm>
        </p:spPr>
        <p:txBody>
          <a:bodyPr>
            <a:normAutofit fontScale="25000" lnSpcReduction="20000"/>
          </a:bodyPr>
          <a:lstStyle/>
          <a:p>
            <a:endParaRPr lang="uk-UA" dirty="0"/>
          </a:p>
        </p:txBody>
      </p:sp>
      <p:pic>
        <p:nvPicPr>
          <p:cNvPr id="4" name="Рисунок 3"/>
          <p:cNvPicPr>
            <a:picLocks noChangeAspect="1"/>
          </p:cNvPicPr>
          <p:nvPr/>
        </p:nvPicPr>
        <p:blipFill>
          <a:blip r:embed="rId2"/>
          <a:stretch>
            <a:fillRect/>
          </a:stretch>
        </p:blipFill>
        <p:spPr>
          <a:xfrm>
            <a:off x="0" y="3900667"/>
            <a:ext cx="3055716" cy="4201933"/>
          </a:xfrm>
          <a:prstGeom prst="rect">
            <a:avLst/>
          </a:prstGeom>
        </p:spPr>
      </p:pic>
      <p:pic>
        <p:nvPicPr>
          <p:cNvPr id="5" name="Рисунок 4"/>
          <p:cNvPicPr>
            <a:picLocks noChangeAspect="1"/>
          </p:cNvPicPr>
          <p:nvPr/>
        </p:nvPicPr>
        <p:blipFill>
          <a:blip r:embed="rId3"/>
          <a:stretch>
            <a:fillRect/>
          </a:stretch>
        </p:blipFill>
        <p:spPr>
          <a:xfrm>
            <a:off x="3316654" y="3900666"/>
            <a:ext cx="2971776" cy="4201934"/>
          </a:xfrm>
          <a:prstGeom prst="rect">
            <a:avLst/>
          </a:prstGeom>
        </p:spPr>
      </p:pic>
      <p:pic>
        <p:nvPicPr>
          <p:cNvPr id="6" name="Рисунок 5"/>
          <p:cNvPicPr>
            <a:picLocks noChangeAspect="1"/>
          </p:cNvPicPr>
          <p:nvPr/>
        </p:nvPicPr>
        <p:blipFill>
          <a:blip r:embed="rId4"/>
          <a:stretch>
            <a:fillRect/>
          </a:stretch>
        </p:blipFill>
        <p:spPr>
          <a:xfrm>
            <a:off x="6473168" y="3900666"/>
            <a:ext cx="2751855" cy="4201934"/>
          </a:xfrm>
          <a:prstGeom prst="rect">
            <a:avLst/>
          </a:prstGeom>
        </p:spPr>
      </p:pic>
      <p:pic>
        <p:nvPicPr>
          <p:cNvPr id="7" name="Рисунок 6"/>
          <p:cNvPicPr>
            <a:picLocks noChangeAspect="1"/>
          </p:cNvPicPr>
          <p:nvPr/>
        </p:nvPicPr>
        <p:blipFill>
          <a:blip r:embed="rId5"/>
          <a:stretch>
            <a:fillRect/>
          </a:stretch>
        </p:blipFill>
        <p:spPr>
          <a:xfrm>
            <a:off x="9447861" y="3900666"/>
            <a:ext cx="2728973" cy="4201934"/>
          </a:xfrm>
          <a:prstGeom prst="rect">
            <a:avLst/>
          </a:prstGeom>
        </p:spPr>
      </p:pic>
    </p:spTree>
    <p:extLst>
      <p:ext uri="{BB962C8B-B14F-4D97-AF65-F5344CB8AC3E}">
        <p14:creationId xmlns:p14="http://schemas.microsoft.com/office/powerpoint/2010/main" val="1121037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217421"/>
            <a:ext cx="9144000" cy="45719"/>
          </a:xfrm>
        </p:spPr>
        <p:txBody>
          <a:bodyPr>
            <a:normAutofit fontScale="90000"/>
          </a:bodyPr>
          <a:lstStyle/>
          <a:p>
            <a:r>
              <a:rPr lang="ru-RU" b="1" dirty="0" err="1">
                <a:solidFill>
                  <a:schemeClr val="accent2">
                    <a:lumMod val="75000"/>
                  </a:schemeClr>
                </a:solidFill>
              </a:rPr>
              <a:t>Художні</a:t>
            </a:r>
            <a:r>
              <a:rPr lang="ru-RU" b="1" dirty="0">
                <a:solidFill>
                  <a:schemeClr val="accent2">
                    <a:lumMod val="75000"/>
                  </a:schemeClr>
                </a:solidFill>
              </a:rPr>
              <a:t> </a:t>
            </a:r>
            <a:r>
              <a:rPr lang="ru-RU" b="1" dirty="0" err="1">
                <a:solidFill>
                  <a:schemeClr val="accent2">
                    <a:lumMod val="75000"/>
                  </a:schemeClr>
                </a:solidFill>
              </a:rPr>
              <a:t>засоби</a:t>
            </a:r>
            <a:r>
              <a:rPr lang="ru-RU" b="1" dirty="0">
                <a:solidFill>
                  <a:schemeClr val="accent2">
                    <a:lumMod val="75000"/>
                  </a:schemeClr>
                </a:solidFill>
              </a:rPr>
              <a:t> </a:t>
            </a:r>
            <a:r>
              <a:rPr lang="ru-RU" b="1" dirty="0" err="1">
                <a:solidFill>
                  <a:schemeClr val="accent2">
                    <a:lumMod val="75000"/>
                  </a:schemeClr>
                </a:solidFill>
              </a:rPr>
              <a:t>розкриття</a:t>
            </a:r>
            <a:r>
              <a:rPr lang="ru-RU" b="1" dirty="0">
                <a:solidFill>
                  <a:schemeClr val="accent2">
                    <a:lumMod val="75000"/>
                  </a:schemeClr>
                </a:solidFill>
              </a:rPr>
              <a:t> образу </a:t>
            </a:r>
            <a:r>
              <a:rPr lang="ru-RU" b="1" dirty="0" err="1">
                <a:solidFill>
                  <a:schemeClr val="accent2">
                    <a:lumMod val="75000"/>
                  </a:schemeClr>
                </a:solidFill>
              </a:rPr>
              <a:t>Полліанни</a:t>
            </a:r>
            <a:r>
              <a:rPr lang="ru-RU" b="1" dirty="0">
                <a:solidFill>
                  <a:schemeClr val="accent2">
                    <a:lumMod val="75000"/>
                  </a:schemeClr>
                </a:solidFill>
              </a:rPr>
              <a:t>.</a:t>
            </a:r>
            <a:br>
              <a:rPr lang="ru-RU" b="1" dirty="0">
                <a:solidFill>
                  <a:schemeClr val="accent2">
                    <a:lumMod val="75000"/>
                  </a:schemeClr>
                </a:solidFill>
              </a:rPr>
            </a:br>
            <a:endParaRPr lang="uk-UA" b="1" dirty="0">
              <a:solidFill>
                <a:schemeClr val="accent2">
                  <a:lumMod val="75000"/>
                </a:schemeClr>
              </a:solidFill>
            </a:endParaRPr>
          </a:p>
        </p:txBody>
      </p:sp>
      <p:sp>
        <p:nvSpPr>
          <p:cNvPr id="3" name="Подзаголовок 2"/>
          <p:cNvSpPr>
            <a:spLocks noGrp="1"/>
          </p:cNvSpPr>
          <p:nvPr>
            <p:ph type="subTitle" idx="1"/>
          </p:nvPr>
        </p:nvSpPr>
        <p:spPr>
          <a:xfrm>
            <a:off x="0" y="1394460"/>
            <a:ext cx="12192000" cy="1897380"/>
          </a:xfrm>
        </p:spPr>
        <p:txBody>
          <a:bodyPr>
            <a:normAutofit/>
          </a:bodyPr>
          <a:lstStyle/>
          <a:p>
            <a:r>
              <a:rPr lang="uk-UA" b="1" dirty="0">
                <a:solidFill>
                  <a:srgbClr val="FF0000"/>
                </a:solidFill>
              </a:rPr>
              <a:t>В одному зі своїх листів Елеонор Портер писала: </a:t>
            </a:r>
            <a:r>
              <a:rPr lang="uk-UA" b="1" dirty="0"/>
              <a:t>«У кожної людини повинно бути попереду щось таке, що дає їй снагу жити. Ми всі повинні знайти свій смисл життя – великий він чи малий. Окрім того, кожний несе в собі добре світло, треба тільки вміти відкрити свою душу і подарувати це світло людям...».</a:t>
            </a:r>
            <a:endParaRPr lang="ru-RU" b="1" dirty="0"/>
          </a:p>
          <a:p>
            <a:endParaRPr lang="uk-UA" b="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83230"/>
            <a:ext cx="3632199" cy="387477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235" y="2977514"/>
            <a:ext cx="4240530" cy="387477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2977514"/>
            <a:ext cx="3505200" cy="3880485"/>
          </a:xfrm>
          <a:prstGeom prst="rect">
            <a:avLst/>
          </a:prstGeom>
        </p:spPr>
      </p:pic>
    </p:spTree>
    <p:extLst>
      <p:ext uri="{BB962C8B-B14F-4D97-AF65-F5344CB8AC3E}">
        <p14:creationId xmlns:p14="http://schemas.microsoft.com/office/powerpoint/2010/main" val="149827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873" y="81024"/>
            <a:ext cx="11748304" cy="6863786"/>
          </a:xfrm>
        </p:spPr>
        <p:txBody>
          <a:bodyPr>
            <a:normAutofit fontScale="90000"/>
          </a:bodyPr>
          <a:lstStyle/>
          <a:p>
            <a:r>
              <a:rPr lang="uk-UA" sz="1800" dirty="0"/>
              <a:t/>
            </a:r>
            <a:br>
              <a:rPr lang="uk-UA" sz="1800" dirty="0"/>
            </a:br>
            <a:r>
              <a:rPr lang="uk-UA" sz="1800" dirty="0" smtClean="0"/>
              <a:t/>
            </a:r>
            <a:br>
              <a:rPr lang="uk-UA" sz="1800" dirty="0" smtClean="0"/>
            </a:br>
            <a:r>
              <a:rPr lang="uk-UA" sz="1800" dirty="0"/>
              <a:t/>
            </a:r>
            <a:br>
              <a:rPr lang="uk-UA" sz="1800" dirty="0"/>
            </a:br>
            <a:r>
              <a:rPr lang="uk-UA" sz="1800" dirty="0" smtClean="0"/>
              <a:t/>
            </a:r>
            <a:br>
              <a:rPr lang="uk-UA" sz="1800" dirty="0" smtClean="0"/>
            </a:br>
            <a:r>
              <a:rPr lang="uk-UA" sz="1800" dirty="0"/>
              <a:t/>
            </a:r>
            <a:br>
              <a:rPr lang="uk-UA" sz="1800" dirty="0"/>
            </a:br>
            <a:r>
              <a:rPr lang="uk-UA" sz="1800" dirty="0" smtClean="0"/>
              <a:t/>
            </a:r>
            <a:br>
              <a:rPr lang="uk-UA" sz="1800" dirty="0" smtClean="0"/>
            </a:br>
            <a:r>
              <a:rPr lang="uk-UA" sz="1800" dirty="0"/>
              <a:t/>
            </a:r>
            <a:br>
              <a:rPr lang="uk-UA" sz="1800" dirty="0"/>
            </a:br>
            <a:r>
              <a:rPr lang="uk-UA" sz="4000" b="1" i="1" dirty="0" smtClean="0">
                <a:solidFill>
                  <a:srgbClr val="C00000"/>
                </a:solidFill>
              </a:rPr>
              <a:t>Риси характеру  </a:t>
            </a:r>
            <a:r>
              <a:rPr lang="uk-UA" sz="4000" b="1" i="1" dirty="0" err="1" smtClean="0">
                <a:solidFill>
                  <a:srgbClr val="C00000"/>
                </a:solidFill>
              </a:rPr>
              <a:t>Полліанни</a:t>
            </a:r>
            <a:r>
              <a:rPr lang="uk-UA" sz="2200" b="1" dirty="0"/>
              <a:t/>
            </a:r>
            <a:br>
              <a:rPr lang="uk-UA" sz="2200" b="1" dirty="0"/>
            </a:br>
            <a:r>
              <a:rPr lang="uk-UA" sz="2200" b="1" dirty="0"/>
              <a:t>	Добра, співчутлива, милосердна, весела, діяльна, балакуча, кмітлива, спритна, любить природу, все красиве, товариська, спостережлива, чутлива, життєрадісна, мужня</a:t>
            </a:r>
            <a:br>
              <a:rPr lang="uk-UA" sz="2200" b="1" dirty="0"/>
            </a:br>
            <a:r>
              <a:rPr lang="uk-UA" sz="2200" b="1" dirty="0"/>
              <a:t/>
            </a:r>
            <a:br>
              <a:rPr lang="uk-UA" sz="2200" b="1" dirty="0"/>
            </a:br>
            <a:r>
              <a:rPr lang="uk-UA" sz="3600" b="1" dirty="0">
                <a:solidFill>
                  <a:srgbClr val="002060"/>
                </a:solidFill>
              </a:rPr>
              <a:t>Вчинки, які розкривають вдачу героя</a:t>
            </a:r>
            <a:br>
              <a:rPr lang="uk-UA" sz="3600" b="1" dirty="0">
                <a:solidFill>
                  <a:srgbClr val="002060"/>
                </a:solidFill>
              </a:rPr>
            </a:br>
            <a:r>
              <a:rPr lang="uk-UA" sz="2200" b="1" dirty="0"/>
              <a:t>	Бачить в усьому радість, намагається навіть у скрутній, тяжкій ситуації знайти, з чого порадіти. Коли їй у подарунок прислали замість ляльки милиці, батько допоміг зрозуміти, чому можна порадіти: тому, що їй це не потрібне. Виконувала всі завдання тітоньки </a:t>
            </a:r>
            <a:r>
              <a:rPr lang="uk-UA" sz="2200" b="1" dirty="0" err="1"/>
              <a:t>Поллі</a:t>
            </a:r>
            <a:r>
              <a:rPr lang="uk-UA" sz="2200" b="1" dirty="0"/>
              <a:t>, охоче допомагала </a:t>
            </a:r>
            <a:r>
              <a:rPr lang="uk-UA" sz="2200" b="1" dirty="0" err="1"/>
              <a:t>Ненсі</a:t>
            </a:r>
            <a:r>
              <a:rPr lang="uk-UA" sz="2200" b="1" dirty="0"/>
              <a:t> й Томові, доглядала безпритульних тварин, допомогла одужати місіс </a:t>
            </a:r>
            <a:r>
              <a:rPr lang="uk-UA" sz="2200" b="1" dirty="0" err="1"/>
              <a:t>Сноу</a:t>
            </a:r>
            <a:r>
              <a:rPr lang="uk-UA" sz="2200" b="1" dirty="0"/>
              <a:t> та Джону </a:t>
            </a:r>
            <a:r>
              <a:rPr lang="uk-UA" sz="2200" b="1" dirty="0" err="1"/>
              <a:t>Пендлтону</a:t>
            </a:r>
            <a:r>
              <a:rPr lang="uk-UA" sz="2200" b="1" dirty="0"/>
              <a:t>, улаштувала </a:t>
            </a:r>
            <a:r>
              <a:rPr lang="uk-UA" sz="2200" b="1" dirty="0" err="1"/>
              <a:t>Джиммі</a:t>
            </a:r>
            <a:r>
              <a:rPr lang="uk-UA" sz="2200" b="1" dirty="0"/>
              <a:t> </a:t>
            </a:r>
            <a:r>
              <a:rPr lang="uk-UA" sz="2200" b="1" dirty="0" err="1"/>
              <a:t>Біна</a:t>
            </a:r>
            <a:r>
              <a:rPr lang="uk-UA" sz="2200" b="1" dirty="0"/>
              <a:t> </a:t>
            </a:r>
            <a:r>
              <a:rPr lang="uk-UA" sz="3600" b="1" dirty="0" smtClean="0">
                <a:solidFill>
                  <a:srgbClr val="00B0F0"/>
                </a:solidFill>
              </a:rPr>
              <a:t>Ставлення </a:t>
            </a:r>
            <a:r>
              <a:rPr lang="uk-UA" sz="3600" b="1" dirty="0">
                <a:solidFill>
                  <a:srgbClr val="00B0F0"/>
                </a:solidFill>
              </a:rPr>
              <a:t>героя до інших людей.</a:t>
            </a:r>
            <a:br>
              <a:rPr lang="uk-UA" sz="3600" b="1" dirty="0">
                <a:solidFill>
                  <a:srgbClr val="00B0F0"/>
                </a:solidFill>
              </a:rPr>
            </a:br>
            <a:r>
              <a:rPr lang="uk-UA" sz="2200" b="1" dirty="0"/>
              <a:t>	</a:t>
            </a:r>
            <a:r>
              <a:rPr lang="uk-UA" sz="2200" b="1" dirty="0" smtClean="0"/>
              <a:t>Намагається </a:t>
            </a:r>
            <a:r>
              <a:rPr lang="uk-UA" sz="2200" b="1" dirty="0"/>
              <a:t>всім допомогти, побачити радісні моменти життя. </a:t>
            </a:r>
            <a:r>
              <a:rPr lang="uk-UA" sz="2200" b="1" dirty="0" err="1"/>
              <a:t>Ненсі</a:t>
            </a:r>
            <a:r>
              <a:rPr lang="uk-UA" sz="2200" b="1" dirty="0"/>
              <a:t> завдяки їй полюбила своє ім’я; тітка </a:t>
            </a:r>
            <a:r>
              <a:rPr lang="uk-UA" sz="2200" b="1" dirty="0" err="1"/>
              <a:t>Поллі</a:t>
            </a:r>
            <a:r>
              <a:rPr lang="uk-UA" sz="2200" b="1" dirty="0"/>
              <a:t> стала не такою суворою, знайшла своє щастя”, як і лікар </a:t>
            </a:r>
            <a:r>
              <a:rPr lang="uk-UA" sz="2200" b="1" dirty="0" err="1"/>
              <a:t>Чилтон</a:t>
            </a:r>
            <a:r>
              <a:rPr lang="uk-UA" sz="2200" b="1" dirty="0"/>
              <a:t>, Джон </a:t>
            </a:r>
            <a:r>
              <a:rPr lang="uk-UA" sz="2200" b="1" dirty="0" err="1"/>
              <a:t>Пендлтон</a:t>
            </a:r>
            <a:r>
              <a:rPr lang="uk-UA" sz="2200" b="1" dirty="0"/>
              <a:t>, </a:t>
            </a:r>
            <a:r>
              <a:rPr lang="uk-UA" sz="2200" b="1" dirty="0" err="1"/>
              <a:t>Джиммі</a:t>
            </a:r>
            <a:r>
              <a:rPr lang="uk-UA" sz="2200" b="1" dirty="0"/>
              <a:t>, місіс </a:t>
            </a:r>
            <a:r>
              <a:rPr lang="uk-UA" sz="2200" b="1" dirty="0" err="1"/>
              <a:t>Сноу</a:t>
            </a:r>
            <a:r>
              <a:rPr lang="uk-UA" sz="2200" b="1" dirty="0"/>
              <a:t> та багато інших</a:t>
            </a:r>
            <a:br>
              <a:rPr lang="uk-UA" sz="2200" b="1" dirty="0"/>
            </a:br>
            <a:r>
              <a:rPr lang="uk-UA" sz="2200" b="1" dirty="0"/>
              <a:t/>
            </a:r>
            <a:br>
              <a:rPr lang="uk-UA" sz="2200" b="1" dirty="0"/>
            </a:br>
            <a:r>
              <a:rPr lang="uk-UA" sz="3600" b="1" dirty="0">
                <a:solidFill>
                  <a:schemeClr val="accent2">
                    <a:lumMod val="75000"/>
                  </a:schemeClr>
                </a:solidFill>
              </a:rPr>
              <a:t>Ставлення автора до героя</a:t>
            </a:r>
            <a:br>
              <a:rPr lang="uk-UA" sz="3600" b="1" dirty="0">
                <a:solidFill>
                  <a:schemeClr val="accent2">
                    <a:lumMod val="75000"/>
                  </a:schemeClr>
                </a:solidFill>
              </a:rPr>
            </a:br>
            <a:r>
              <a:rPr lang="uk-UA" sz="2200" b="1" dirty="0"/>
              <a:t>	Усіма художніми засобами автор показує симпатію до героя, доброзичливе ставлення до нього. Автор співчуває дитині, оточує її мудрими досвідченими дорослими, які з любов’ю та душевним теплом допомагають порадами чи справою</a:t>
            </a:r>
            <a:br>
              <a:rPr lang="uk-UA" sz="2200" b="1" dirty="0"/>
            </a:br>
            <a:r>
              <a:rPr lang="uk-UA" sz="2200" b="1" dirty="0"/>
              <a:t/>
            </a:r>
            <a:br>
              <a:rPr lang="uk-UA" sz="2200" b="1" dirty="0"/>
            </a:br>
            <a:r>
              <a:rPr lang="uk-UA" sz="3600" b="1" dirty="0">
                <a:solidFill>
                  <a:schemeClr val="accent6">
                    <a:lumMod val="75000"/>
                  </a:schemeClr>
                </a:solidFill>
              </a:rPr>
              <a:t>Ставлення читача</a:t>
            </a:r>
            <a:br>
              <a:rPr lang="uk-UA" sz="3600" b="1" dirty="0">
                <a:solidFill>
                  <a:schemeClr val="accent6">
                    <a:lumMod val="75000"/>
                  </a:schemeClr>
                </a:solidFill>
              </a:rPr>
            </a:br>
            <a:r>
              <a:rPr lang="uk-UA" sz="2200" b="1" dirty="0"/>
              <a:t>	Читач незмінно симпатизує персонажеві, разом з автором сумує в складні моменти випробувань чи страждань і щиро радіє, коли відбуваються хороші події чи щасливі зміни в </a:t>
            </a:r>
            <a:r>
              <a:rPr lang="uk-UA" sz="2200" b="1" dirty="0" smtClean="0"/>
              <a:t>дитячій</a:t>
            </a:r>
            <a:endParaRPr lang="uk-UA" sz="2200" b="1" dirty="0"/>
          </a:p>
        </p:txBody>
      </p:sp>
      <p:sp>
        <p:nvSpPr>
          <p:cNvPr id="3" name="Подзаголовок 2"/>
          <p:cNvSpPr>
            <a:spLocks noGrp="1"/>
          </p:cNvSpPr>
          <p:nvPr>
            <p:ph type="subTitle" idx="1"/>
          </p:nvPr>
        </p:nvSpPr>
        <p:spPr>
          <a:xfrm>
            <a:off x="1524000" y="6944810"/>
            <a:ext cx="9144000" cy="138896"/>
          </a:xfrm>
        </p:spPr>
        <p:txBody>
          <a:bodyPr>
            <a:normAutofit fontScale="25000" lnSpcReduction="20000"/>
          </a:bodyPr>
          <a:lstStyle/>
          <a:p>
            <a:endParaRPr lang="uk-UA" dirty="0"/>
          </a:p>
        </p:txBody>
      </p:sp>
    </p:spTree>
    <p:extLst>
      <p:ext uri="{BB962C8B-B14F-4D97-AF65-F5344CB8AC3E}">
        <p14:creationId xmlns:p14="http://schemas.microsoft.com/office/powerpoint/2010/main" val="148082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uk-UA"/>
          </a:p>
        </p:txBody>
      </p:sp>
      <p:sp>
        <p:nvSpPr>
          <p:cNvPr id="3" name="Подзаголовок 2"/>
          <p:cNvSpPr>
            <a:spLocks noGrp="1"/>
          </p:cNvSpPr>
          <p:nvPr>
            <p:ph type="subTitle" idx="1"/>
          </p:nvPr>
        </p:nvSpPr>
        <p:spPr/>
        <p:txBody>
          <a:bodyPr/>
          <a:lstStyle/>
          <a:p>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7023893"/>
          </a:xfrm>
          <a:prstGeom prst="rect">
            <a:avLst/>
          </a:prstGeom>
        </p:spPr>
      </p:pic>
    </p:spTree>
    <p:extLst>
      <p:ext uri="{BB962C8B-B14F-4D97-AF65-F5344CB8AC3E}">
        <p14:creationId xmlns:p14="http://schemas.microsoft.com/office/powerpoint/2010/main" val="99950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0" y="-1524000"/>
            <a:ext cx="12293600" cy="8255000"/>
          </a:xfrm>
          <a:prstGeom prst="rect">
            <a:avLst/>
          </a:prstGeom>
        </p:spPr>
      </p:pic>
      <p:sp>
        <p:nvSpPr>
          <p:cNvPr id="2" name="Заголовок 1"/>
          <p:cNvSpPr>
            <a:spLocks noGrp="1"/>
          </p:cNvSpPr>
          <p:nvPr>
            <p:ph type="ctrTitle"/>
          </p:nvPr>
        </p:nvSpPr>
        <p:spPr>
          <a:xfrm flipH="1" flipV="1">
            <a:off x="6172196" y="6731000"/>
            <a:ext cx="2813369" cy="431800"/>
          </a:xfrm>
        </p:spPr>
        <p:txBody>
          <a:bodyPr>
            <a:normAutofit fontScale="90000"/>
          </a:bodyPr>
          <a:lstStyle/>
          <a:p>
            <a:endParaRPr lang="uk-UA" dirty="0"/>
          </a:p>
        </p:txBody>
      </p:sp>
      <p:sp>
        <p:nvSpPr>
          <p:cNvPr id="3" name="Подзаголовок 2"/>
          <p:cNvSpPr>
            <a:spLocks noGrp="1"/>
          </p:cNvSpPr>
          <p:nvPr>
            <p:ph type="subTitle" idx="1"/>
          </p:nvPr>
        </p:nvSpPr>
        <p:spPr>
          <a:xfrm>
            <a:off x="1524000" y="6591300"/>
            <a:ext cx="9144000" cy="139700"/>
          </a:xfrm>
        </p:spPr>
        <p:txBody>
          <a:bodyPr>
            <a:normAutofit fontScale="25000" lnSpcReduction="20000"/>
          </a:bodyPr>
          <a:lstStyle/>
          <a:p>
            <a:pPr algn="r"/>
            <a:endParaRPr lang="uk-UA" dirty="0"/>
          </a:p>
          <a:p>
            <a:pPr algn="r"/>
            <a:endParaRPr lang="uk-UA" dirty="0"/>
          </a:p>
        </p:txBody>
      </p:sp>
    </p:spTree>
    <p:extLst>
      <p:ext uri="{BB962C8B-B14F-4D97-AF65-F5344CB8AC3E}">
        <p14:creationId xmlns:p14="http://schemas.microsoft.com/office/powerpoint/2010/main" val="114545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V="1">
            <a:off x="1130300" y="-304800"/>
            <a:ext cx="9144000" cy="106363"/>
          </a:xfrm>
        </p:spPr>
        <p:txBody>
          <a:bodyPr>
            <a:normAutofit fontScale="90000"/>
          </a:bodyPr>
          <a:lstStyle/>
          <a:p>
            <a:endParaRPr lang="uk-UA" dirty="0"/>
          </a:p>
        </p:txBody>
      </p:sp>
      <p:sp>
        <p:nvSpPr>
          <p:cNvPr id="3" name="Подзаголовок 2"/>
          <p:cNvSpPr>
            <a:spLocks noGrp="1"/>
          </p:cNvSpPr>
          <p:nvPr>
            <p:ph type="subTitle" idx="1"/>
          </p:nvPr>
        </p:nvSpPr>
        <p:spPr>
          <a:xfrm>
            <a:off x="0" y="2725738"/>
            <a:ext cx="12192000" cy="4132262"/>
          </a:xfrm>
        </p:spPr>
        <p:txBody>
          <a:bodyPr>
            <a:normAutofit fontScale="92500" lnSpcReduction="10000"/>
          </a:bodyPr>
          <a:lstStyle/>
          <a:p>
            <a:r>
              <a:rPr lang="uk-UA" sz="3400" b="1" dirty="0">
                <a:solidFill>
                  <a:srgbClr val="FF0000"/>
                </a:solidFill>
              </a:rPr>
              <a:t>Радість - це таке почуття, яке піднімає настрій, змушує посміхатися і відчувати себе щасливим.</a:t>
            </a:r>
          </a:p>
          <a:p>
            <a:r>
              <a:rPr lang="uk-UA" sz="3400" b="1" dirty="0">
                <a:solidFill>
                  <a:srgbClr val="002060"/>
                </a:solidFill>
              </a:rPr>
              <a:t>Для кожної людини радість - це щось своє.</a:t>
            </a:r>
            <a:r>
              <a:rPr lang="uk-UA" sz="3400" b="1" dirty="0"/>
              <a:t> </a:t>
            </a:r>
            <a:r>
              <a:rPr lang="uk-UA" sz="3400" b="1" dirty="0">
                <a:solidFill>
                  <a:srgbClr val="FFC000"/>
                </a:solidFill>
              </a:rPr>
              <a:t>Для мами і тата - це здоровий і щасливий дитина. </a:t>
            </a:r>
            <a:r>
              <a:rPr lang="uk-UA" sz="3400" b="1" dirty="0">
                <a:solidFill>
                  <a:schemeClr val="accent2">
                    <a:lumMod val="75000"/>
                  </a:schemeClr>
                </a:solidFill>
              </a:rPr>
              <a:t>Для малюка - це нова іграшка. </a:t>
            </a:r>
            <a:r>
              <a:rPr lang="uk-UA" sz="3400" b="1" dirty="0">
                <a:solidFill>
                  <a:srgbClr val="00B050"/>
                </a:solidFill>
              </a:rPr>
              <a:t>Для бабусі і дідусі - це посмішка близької людини.</a:t>
            </a:r>
            <a:r>
              <a:rPr lang="uk-UA" sz="3400" b="1" dirty="0"/>
              <a:t> </a:t>
            </a:r>
            <a:r>
              <a:rPr lang="uk-UA" sz="3400" b="1" dirty="0">
                <a:solidFill>
                  <a:schemeClr val="accent6">
                    <a:lumMod val="50000"/>
                  </a:schemeClr>
                </a:solidFill>
              </a:rPr>
              <a:t>Радість - це те почуття, яке хочуть відчувати все люди на планеті. </a:t>
            </a:r>
            <a:r>
              <a:rPr lang="uk-UA" sz="3400" b="1" dirty="0">
                <a:solidFill>
                  <a:srgbClr val="C00000"/>
                </a:solidFill>
              </a:rPr>
              <a:t>З людиною, яка вміє радіти, легко спілкуватися і дружити.</a:t>
            </a:r>
          </a:p>
          <a:p>
            <a:r>
              <a:rPr lang="uk-UA" sz="3400" b="1" dirty="0">
                <a:solidFill>
                  <a:srgbClr val="7030A0"/>
                </a:solidFill>
              </a:rPr>
              <a:t>Люди повинні дарувати радість і гарний настрій один одному, і тоді все навколо будуть щасливими.</a:t>
            </a:r>
          </a:p>
          <a:p>
            <a:endParaRPr lang="uk-UA" b="1" dirty="0">
              <a:solidFill>
                <a:srgbClr val="7030A0"/>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9041" y="0"/>
            <a:ext cx="2579687" cy="2776538"/>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2899" y="0"/>
            <a:ext cx="2959101" cy="2725738"/>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857500" cy="2725738"/>
          </a:xfrm>
          <a:prstGeom prst="rect">
            <a:avLst/>
          </a:prstGeom>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1671" y="0"/>
            <a:ext cx="2643199" cy="2827338"/>
          </a:xfrm>
          <a:prstGeom prst="rect">
            <a:avLst/>
          </a:prstGeom>
        </p:spPr>
      </p:pic>
    </p:spTree>
    <p:extLst>
      <p:ext uri="{BB962C8B-B14F-4D97-AF65-F5344CB8AC3E}">
        <p14:creationId xmlns:p14="http://schemas.microsoft.com/office/powerpoint/2010/main" val="43702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9094738" y="-92075"/>
            <a:ext cx="3097261" cy="3602038"/>
          </a:xfrm>
          <a:prstGeom prst="rect">
            <a:avLst/>
          </a:prstGeom>
        </p:spPr>
      </p:pic>
      <p:pic>
        <p:nvPicPr>
          <p:cNvPr id="6" name="Рисунок 5"/>
          <p:cNvPicPr>
            <a:picLocks noChangeAspect="1"/>
          </p:cNvPicPr>
          <p:nvPr/>
        </p:nvPicPr>
        <p:blipFill>
          <a:blip r:embed="rId4"/>
          <a:stretch>
            <a:fillRect/>
          </a:stretch>
        </p:blipFill>
        <p:spPr>
          <a:xfrm>
            <a:off x="0" y="92075"/>
            <a:ext cx="2921000" cy="3417888"/>
          </a:xfrm>
          <a:prstGeom prst="rect">
            <a:avLst/>
          </a:prstGeom>
        </p:spPr>
      </p:pic>
      <p:sp>
        <p:nvSpPr>
          <p:cNvPr id="2" name="Заголовок 1"/>
          <p:cNvSpPr>
            <a:spLocks noGrp="1"/>
          </p:cNvSpPr>
          <p:nvPr>
            <p:ph type="ctrTitle"/>
          </p:nvPr>
        </p:nvSpPr>
        <p:spPr>
          <a:xfrm>
            <a:off x="92075" y="0"/>
            <a:ext cx="3036888" cy="3509963"/>
          </a:xfrm>
        </p:spPr>
        <p:txBody>
          <a:bodyPr/>
          <a:lstStyle/>
          <a:p>
            <a:endParaRPr lang="uk-UA" dirty="0"/>
          </a:p>
        </p:txBody>
      </p:sp>
      <p:pic>
        <p:nvPicPr>
          <p:cNvPr id="8" name="Рисунок 7"/>
          <p:cNvPicPr>
            <a:picLocks noChangeAspect="1"/>
          </p:cNvPicPr>
          <p:nvPr/>
        </p:nvPicPr>
        <p:blipFill>
          <a:blip r:embed="rId5"/>
          <a:stretch>
            <a:fillRect/>
          </a:stretch>
        </p:blipFill>
        <p:spPr>
          <a:xfrm>
            <a:off x="0" y="3786188"/>
            <a:ext cx="3746500" cy="3071812"/>
          </a:xfrm>
          <a:prstGeom prst="rect">
            <a:avLst/>
          </a:prstGeom>
        </p:spPr>
      </p:pic>
      <p:pic>
        <p:nvPicPr>
          <p:cNvPr id="9" name="Рисунок 8"/>
          <p:cNvPicPr>
            <a:picLocks noChangeAspect="1"/>
          </p:cNvPicPr>
          <p:nvPr/>
        </p:nvPicPr>
        <p:blipFill>
          <a:blip r:embed="rId6"/>
          <a:stretch>
            <a:fillRect/>
          </a:stretch>
        </p:blipFill>
        <p:spPr>
          <a:xfrm>
            <a:off x="4165302" y="3786188"/>
            <a:ext cx="4241799" cy="3071812"/>
          </a:xfrm>
          <a:prstGeom prst="rect">
            <a:avLst/>
          </a:prstGeom>
        </p:spPr>
      </p:pic>
      <p:sp>
        <p:nvSpPr>
          <p:cNvPr id="3" name="Подзаголовок 2"/>
          <p:cNvSpPr>
            <a:spLocks noGrp="1"/>
          </p:cNvSpPr>
          <p:nvPr>
            <p:ph type="subTitle" idx="1"/>
          </p:nvPr>
        </p:nvSpPr>
        <p:spPr>
          <a:xfrm flipV="1">
            <a:off x="460077" y="6858000"/>
            <a:ext cx="7947024" cy="152400"/>
          </a:xfrm>
        </p:spPr>
        <p:txBody>
          <a:bodyPr>
            <a:normAutofit fontScale="25000" lnSpcReduction="20000"/>
          </a:bodyPr>
          <a:lstStyle/>
          <a:p>
            <a:endParaRPr lang="uk-UA"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2107384874"/>
              </p:ext>
            </p:extLst>
          </p:nvPr>
        </p:nvGraphicFramePr>
        <p:xfrm>
          <a:off x="92075" y="92075"/>
          <a:ext cx="3036888" cy="438150"/>
        </p:xfrm>
        <a:graphic>
          <a:graphicData uri="http://schemas.openxmlformats.org/presentationml/2006/ole">
            <mc:AlternateContent xmlns:mc="http://schemas.openxmlformats.org/markup-compatibility/2006">
              <mc:Choice xmlns:v="urn:schemas-microsoft-com:vml" Requires="v">
                <p:oleObj spid="_x0000_s1030" name="Об’єкт оболонки Пакувальника" showAsIcon="1" r:id="rId7" imgW="3037680" imgH="437760" progId="Package">
                  <p:embed/>
                </p:oleObj>
              </mc:Choice>
              <mc:Fallback>
                <p:oleObj name="Об’єкт оболонки Пакувальника" showAsIcon="1" r:id="rId7" imgW="3037680" imgH="437760" progId="Package">
                  <p:embed/>
                  <p:pic>
                    <p:nvPicPr>
                      <p:cNvPr id="0" name=""/>
                      <p:cNvPicPr/>
                      <p:nvPr/>
                    </p:nvPicPr>
                    <p:blipFill>
                      <a:blip r:embed="rId8"/>
                      <a:stretch>
                        <a:fillRect/>
                      </a:stretch>
                    </p:blipFill>
                    <p:spPr>
                      <a:xfrm>
                        <a:off x="92075" y="92075"/>
                        <a:ext cx="3036888" cy="438150"/>
                      </a:xfrm>
                      <a:prstGeom prst="rect">
                        <a:avLst/>
                      </a:prstGeom>
                    </p:spPr>
                  </p:pic>
                </p:oleObj>
              </mc:Fallback>
            </mc:AlternateContent>
          </a:graphicData>
        </a:graphic>
      </p:graphicFrame>
      <p:pic>
        <p:nvPicPr>
          <p:cNvPr id="7" name="Рисунок 6"/>
          <p:cNvPicPr>
            <a:picLocks noChangeAspect="1"/>
          </p:cNvPicPr>
          <p:nvPr/>
        </p:nvPicPr>
        <p:blipFill>
          <a:blip r:embed="rId9"/>
          <a:stretch>
            <a:fillRect/>
          </a:stretch>
        </p:blipFill>
        <p:spPr>
          <a:xfrm>
            <a:off x="6182320" y="92075"/>
            <a:ext cx="2803229" cy="3417888"/>
          </a:xfrm>
          <a:prstGeom prst="rect">
            <a:avLst/>
          </a:prstGeom>
        </p:spPr>
      </p:pic>
      <p:pic>
        <p:nvPicPr>
          <p:cNvPr id="10" name="Рисунок 9"/>
          <p:cNvPicPr>
            <a:picLocks noChangeAspect="1"/>
          </p:cNvPicPr>
          <p:nvPr/>
        </p:nvPicPr>
        <p:blipFill>
          <a:blip r:embed="rId10"/>
          <a:stretch>
            <a:fillRect/>
          </a:stretch>
        </p:blipFill>
        <p:spPr>
          <a:xfrm>
            <a:off x="8610600" y="3786188"/>
            <a:ext cx="3581399" cy="3148012"/>
          </a:xfrm>
          <a:prstGeom prst="rect">
            <a:avLst/>
          </a:prstGeom>
        </p:spPr>
      </p:pic>
      <p:pic>
        <p:nvPicPr>
          <p:cNvPr id="11" name="Рисунок 10"/>
          <p:cNvPicPr>
            <a:picLocks noChangeAspect="1"/>
          </p:cNvPicPr>
          <p:nvPr/>
        </p:nvPicPr>
        <p:blipFill>
          <a:blip r:embed="rId11"/>
          <a:stretch>
            <a:fillRect/>
          </a:stretch>
        </p:blipFill>
        <p:spPr>
          <a:xfrm>
            <a:off x="3030190" y="92075"/>
            <a:ext cx="3042940" cy="3417888"/>
          </a:xfrm>
          <a:prstGeom prst="rect">
            <a:avLst/>
          </a:prstGeom>
        </p:spPr>
      </p:pic>
    </p:spTree>
    <p:extLst>
      <p:ext uri="{BB962C8B-B14F-4D97-AF65-F5344CB8AC3E}">
        <p14:creationId xmlns:p14="http://schemas.microsoft.com/office/powerpoint/2010/main" val="2876004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198</Words>
  <Application>Microsoft Office PowerPoint</Application>
  <PresentationFormat>Широкоэкранный</PresentationFormat>
  <Paragraphs>25</Paragraphs>
  <Slides>9</Slides>
  <Notes>1</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4" baseType="lpstr">
      <vt:lpstr>Arial</vt:lpstr>
      <vt:lpstr>Calibri</vt:lpstr>
      <vt:lpstr>Calibri Light</vt:lpstr>
      <vt:lpstr>Тема Office</vt:lpstr>
      <vt:lpstr>Об’єкт оболонки Пакувальника</vt:lpstr>
      <vt:lpstr> Ідея радості життя і відкриття світу у романі  Елеанор Портер «Поліанна»</vt:lpstr>
      <vt:lpstr>«Кожен з нас несе в собі добре світло, тільки треба вміти відкрити свою душу й подарувати його людям» (Е. Портер) </vt:lpstr>
      <vt:lpstr>          Анкета Поліанни      Героїня. (Полліанна Вітьєр).     Вік. (11 років).     Зовнішність. (Худорлява дівчинка з двома грубенькими світло – жовтими косами. Миле веснянкувате личко).     Родина. (Сирота. Батьки Джон і Дженні Вітьєри померли. Є тітка Поллі, яку дівчинка ніколи не бачила).     Де живе? (З батьками жила на заході США, потім переїхала до тітки в Белдінґсвіль (штат Вермонт).     Освіта. (Початкову освіту здобула вдома: навчав батько; після переїзду до тітки Поллі вступила до місцевої школи).     Захоплення. (Радість від життя).     Друзі Поліанни: Ненсі, Тімоті, Том, місіс Сноу, Джон Пендлтон, Джиммі Бін, Томас Чилтон, Пол Форд, вдова Бентон, місіс Тарбел, тітка Поллі.</vt:lpstr>
      <vt:lpstr>Художні засоби розкриття образу Полліанни. </vt:lpstr>
      <vt:lpstr>       Риси характеру  Полліанни  Добра, співчутлива, милосердна, весела, діяльна, балакуча, кмітлива, спритна, любить природу, все красиве, товариська, спостережлива, чутлива, життєрадісна, мужня  Вчинки, які розкривають вдачу героя  Бачить в усьому радість, намагається навіть у скрутній, тяжкій ситуації знайти, з чого порадіти. Коли їй у подарунок прислали замість ляльки милиці, батько допоміг зрозуміти, чому можна порадіти: тому, що їй це не потрібне. Виконувала всі завдання тітоньки Поллі, охоче допомагала Ненсі й Томові, доглядала безпритульних тварин, допомогла одужати місіс Сноу та Джону Пендлтону, улаштувала Джиммі Біна Ставлення героя до інших людей.  Намагається всім допомогти, побачити радісні моменти життя. Ненсі завдяки їй полюбила своє ім’я; тітка Поллі стала не такою суворою, знайшла своє щастя”, як і лікар Чилтон, Джон Пендлтон, Джиммі, місіс Сноу та багато інших  Ставлення автора до героя  Усіма художніми засобами автор показує симпатію до героя, доброзичливе ставлення до нього. Автор співчуває дитині, оточує її мудрими досвідченими дорослими, які з любов’ю та душевним теплом допомагають порадами чи справою  Ставлення читача  Читач незмінно симпатизує персонажеві, разом з автором сумує в складні моменти випробувань чи страждань і щиро радіє, коли відбуваються хороші події чи щасливі зміни в дитячій</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Ідея радості життя і відкриття світу у романі  Елеанор Портер «Поліанна»</dc:title>
  <dc:creator>Люда</dc:creator>
  <cp:lastModifiedBy>Люда</cp:lastModifiedBy>
  <cp:revision>15</cp:revision>
  <dcterms:created xsi:type="dcterms:W3CDTF">2023-01-05T19:40:27Z</dcterms:created>
  <dcterms:modified xsi:type="dcterms:W3CDTF">2023-01-08T22:09:44Z</dcterms:modified>
</cp:coreProperties>
</file>