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8" r:id="rId3"/>
    <p:sldId id="287" r:id="rId4"/>
    <p:sldId id="282" r:id="rId5"/>
    <p:sldId id="305" r:id="rId6"/>
    <p:sldId id="309" r:id="rId7"/>
    <p:sldId id="310" r:id="rId8"/>
    <p:sldId id="312" r:id="rId9"/>
    <p:sldId id="313" r:id="rId10"/>
    <p:sldId id="314" r:id="rId11"/>
    <p:sldId id="316" r:id="rId12"/>
    <p:sldId id="31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4D0C"/>
    <a:srgbClr val="8E3108"/>
    <a:srgbClr val="C1430B"/>
    <a:srgbClr val="FF6600"/>
    <a:srgbClr val="6CF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5382" autoAdjust="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BB348-3794-4433-98ED-112AB542EBEC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809EA-507D-486B-B4FE-D283C2B39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37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809EA-507D-486B-B4FE-D283C2B39BB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9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71CF14-07C3-455C-BC09-CBB78901DF5B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D4254-261F-4BC6-86C8-04A7725F49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7E4E07-B14B-499C-9E25-533461550C37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A1D83-38D7-42F1-B470-9DA39D7207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1CF3B3-1474-4D4C-A704-B8AAF6D8CBEA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1D785-11C7-4584-89D3-47A4E61647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34816E-EFE3-4609-A03E-132AA6EEE07C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A4657-6372-4508-BA95-BE4F905249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3B6708-58CC-4468-99FC-E05AAE9C8951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13A50-59EB-43AC-B139-539ED01391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7E887-88B2-4424-9BE8-646885B71442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7ED76-AC4B-44CA-A973-A9236710B6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53056D-B695-421A-9D1B-7907E697A6F4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61452-D8E2-4171-AD16-BA39B32512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D64C-5520-41BA-BA9E-768C9428A3FA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1B040-CAD4-4D25-86A2-FD1E51F16D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85CEB3-C20C-4576-AAF8-30DCF000D306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C4424-856B-4CEF-B999-7DD661AA6A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28C5E-12C5-4965-9DEB-57AEE1F24D88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74E2A-18AF-469C-950F-54D2925B2E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46989-77E8-4436-9EF9-96F0BC87C5E8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8E5BA-7278-46D5-A60B-0B9C5AFFD5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37CA133-EACE-437B-A25F-8373D3D9FBAE}" type="datetimeFigureOut">
              <a:rPr lang="ru-RU" smtClean="0"/>
              <a:pPr>
                <a:defRPr/>
              </a:pPr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EFBB24B-68BF-449C-8D71-B6D17B999B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9663"/>
            <a:ext cx="3357563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289424"/>
            <a:ext cx="201136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05338"/>
            <a:ext cx="7486650" cy="1752600"/>
          </a:xfrm>
        </p:spPr>
        <p:txBody>
          <a:bodyPr>
            <a:normAutofit/>
          </a:bodyPr>
          <a:lstStyle/>
          <a:p>
            <a:pPr algn="r" eaLnBrk="1" hangingPunct="1"/>
            <a:r>
              <a:rPr lang="uk-UA" sz="2600" dirty="0" smtClean="0">
                <a:solidFill>
                  <a:srgbClr val="898989"/>
                </a:solidFill>
              </a:rPr>
              <a:t>	</a:t>
            </a:r>
          </a:p>
          <a:p>
            <a:pPr algn="r" eaLnBrk="1" hangingPunct="1"/>
            <a:endParaRPr lang="ru-RU" sz="3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16632"/>
            <a:ext cx="6929486" cy="5976664"/>
          </a:xfrm>
        </p:spPr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Впровадження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здоров’язберігаючих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технологій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під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час </a:t>
            </a:r>
            <a:r>
              <a:rPr lang="ru-RU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освітнього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процесу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 </a:t>
            </a:r>
            <a:r>
              <a:rPr lang="ru-RU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умовах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спеціальної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школи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</a:t>
            </a:r>
            <a:r>
              <a:rPr lang="ru-RU" sz="22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З </a:t>
            </a:r>
            <a:r>
              <a:rPr lang="ru-RU" sz="2200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досвіду</a:t>
            </a:r>
            <a:r>
              <a:rPr lang="ru-RU" sz="22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200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роботи</a:t>
            </a:r>
            <a:r>
              <a:rPr lang="ru-RU" sz="22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 за </a:t>
            </a:r>
            <a:br>
              <a:rPr lang="ru-RU" sz="22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200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2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  2019-2022 </a:t>
            </a:r>
            <a:r>
              <a:rPr lang="ru-RU" sz="2200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н.р</a:t>
            </a:r>
            <a:r>
              <a:rPr lang="ru-RU" sz="22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r>
              <a:rPr lang="ru-RU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5813"/>
            <a:ext cx="19240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488832" cy="922114"/>
          </a:xfrm>
        </p:spPr>
        <p:txBody>
          <a:bodyPr>
            <a:noAutofit/>
          </a:bodyPr>
          <a:lstStyle/>
          <a:p>
            <a:r>
              <a:rPr lang="ru-RU" sz="3200" b="1" dirty="0" err="1"/>
              <a:t>Створення</a:t>
            </a:r>
            <a:r>
              <a:rPr lang="ru-RU" sz="3200" b="1" dirty="0"/>
              <a:t> умов,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сприяють</a:t>
            </a:r>
            <a:r>
              <a:rPr lang="ru-RU" sz="3200" b="1" dirty="0"/>
              <a:t> </a:t>
            </a:r>
            <a:r>
              <a:rPr lang="ru-RU" sz="3200" b="1" dirty="0" err="1" smtClean="0"/>
              <a:t>збереженню</a:t>
            </a:r>
            <a:r>
              <a:rPr lang="ru-RU" sz="3200" b="1" dirty="0" smtClean="0"/>
              <a:t> і </a:t>
            </a:r>
            <a:r>
              <a:rPr lang="ru-RU" sz="3200" b="1" dirty="0" err="1"/>
              <a:t>зміцненню</a:t>
            </a:r>
            <a:r>
              <a:rPr lang="ru-RU" sz="3200" b="1" dirty="0"/>
              <a:t> </a:t>
            </a:r>
            <a:r>
              <a:rPr lang="ru-RU" sz="3200" b="1" dirty="0" err="1"/>
              <a:t>здоров'я</a:t>
            </a:r>
            <a:r>
              <a:rPr lang="ru-RU" sz="3200" b="1" dirty="0"/>
              <a:t> </a:t>
            </a:r>
            <a:r>
              <a:rPr lang="ru-RU" sz="3200" b="1" dirty="0" err="1"/>
              <a:t>дітей</a:t>
            </a:r>
            <a:r>
              <a:rPr lang="ru-RU" sz="3200" b="1" dirty="0"/>
              <a:t> 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Презентации\ФОТО ПРЕЗЕНТАЦІЯ\IMG_20200221_1506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8"/>
          <a:stretch/>
        </p:blipFill>
        <p:spPr bwMode="auto">
          <a:xfrm>
            <a:off x="432048" y="1264866"/>
            <a:ext cx="3779912" cy="251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Презентации\ФОТО ПРЕЗЕНТАЦІЯ\IMG_20200221_1429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25253" r="11651" b="4982"/>
          <a:stretch/>
        </p:blipFill>
        <p:spPr bwMode="auto">
          <a:xfrm>
            <a:off x="4274159" y="1916832"/>
            <a:ext cx="3896170" cy="47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Презентации\ФОТО ПРЕЗЕНТАЦІЯ\IMG_20200221_1429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4074850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60270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552728" cy="1138138"/>
          </a:xfrm>
        </p:spPr>
        <p:txBody>
          <a:bodyPr>
            <a:noAutofit/>
          </a:bodyPr>
          <a:lstStyle/>
          <a:p>
            <a:r>
              <a:rPr lang="uk-UA" sz="3200" dirty="0" smtClean="0"/>
              <a:t> </a:t>
            </a:r>
            <a:r>
              <a:rPr lang="ru-RU" sz="3200" dirty="0" err="1" smtClean="0"/>
              <a:t>Зняття</a:t>
            </a:r>
            <a:r>
              <a:rPr lang="ru-RU" sz="3200" dirty="0" smtClean="0"/>
              <a:t> </a:t>
            </a:r>
            <a:r>
              <a:rPr lang="ru-RU" sz="3200" dirty="0" err="1" smtClean="0"/>
              <a:t>нервово-емоційної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напруги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F:\Презентации\ФОТО ПРЕЗЕНТАЦІЯ\IMG_20200221_1524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0"/>
          <a:stretch/>
        </p:blipFill>
        <p:spPr bwMode="auto">
          <a:xfrm>
            <a:off x="3995936" y="1196752"/>
            <a:ext cx="428396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Презентации\ФОТО ПРЕЗЕНТАЦІЯ\IMG_20200221_1516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0" t="8966" r="9232" b="32635"/>
          <a:stretch/>
        </p:blipFill>
        <p:spPr bwMode="auto">
          <a:xfrm>
            <a:off x="467544" y="3645024"/>
            <a:ext cx="4937761" cy="266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Презентации\ФОТО ПРЕЗЕНТАЦІЯ\IMG_20200201_1609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9" t="19652" r="24063"/>
          <a:stretch/>
        </p:blipFill>
        <p:spPr bwMode="auto">
          <a:xfrm>
            <a:off x="1259632" y="1196752"/>
            <a:ext cx="2090058" cy="258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Презентации\ФОТО ПРЕЗЕНТАЦІЯ\IMG_20200221_14254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7" t="15592" r="18757" b="18741"/>
          <a:stretch/>
        </p:blipFill>
        <p:spPr bwMode="auto">
          <a:xfrm>
            <a:off x="5355891" y="4005064"/>
            <a:ext cx="3056590" cy="23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24073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FF0000"/>
                </a:solidFill>
              </a:rPr>
              <a:t>Дякую за увагу!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5125" name="Picture 5" descr="F:\Презентации\ФОТО ПРЕЗЕНТАЦІЯ\IMG_20200221_14525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0745" y="731838"/>
            <a:ext cx="4485310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94269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Стрелка вниз 49"/>
          <p:cNvSpPr/>
          <p:nvPr/>
        </p:nvSpPr>
        <p:spPr>
          <a:xfrm rot="1849015">
            <a:off x="3219627" y="4715429"/>
            <a:ext cx="476248" cy="708363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 rot="19312709">
            <a:off x="4952783" y="4713997"/>
            <a:ext cx="471154" cy="70211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85728"/>
            <a:ext cx="7929618" cy="954107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Внутрішньошкільні</a:t>
            </a:r>
            <a:r>
              <a:rPr lang="ru-RU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фактори</a:t>
            </a:r>
            <a:r>
              <a:rPr lang="ru-RU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що</a:t>
            </a:r>
            <a:r>
              <a:rPr lang="ru-RU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впливають</a:t>
            </a:r>
            <a:r>
              <a:rPr lang="ru-RU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lang="ru-RU" sz="28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здоров'я</a:t>
            </a:r>
            <a:r>
              <a:rPr lang="ru-RU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учнів</a:t>
            </a:r>
            <a:endParaRPr lang="ru-RU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57500" y="1428750"/>
            <a:ext cx="2786063" cy="15001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 err="1">
                <a:solidFill>
                  <a:srgbClr val="002060"/>
                </a:solidFill>
                <a:latin typeface="Arial" charset="0"/>
              </a:rPr>
              <a:t>взаємини</a:t>
            </a:r>
            <a:r>
              <a:rPr lang="ru-RU" sz="1600" b="1" i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Arial" charset="0"/>
              </a:rPr>
              <a:t>з</a:t>
            </a:r>
            <a:r>
              <a:rPr lang="ru-RU" sz="1600" b="1" i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Arial" charset="0"/>
              </a:rPr>
              <a:t>однокласниками</a:t>
            </a:r>
            <a:r>
              <a:rPr lang="ru-RU" sz="1600" b="1" i="1" dirty="0">
                <a:solidFill>
                  <a:srgbClr val="002060"/>
                </a:solidFill>
                <a:latin typeface="Arial" charset="0"/>
              </a:rPr>
              <a:t> 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 err="1">
                <a:solidFill>
                  <a:srgbClr val="002060"/>
                </a:solidFill>
                <a:latin typeface="Arial" charset="0"/>
              </a:rPr>
              <a:t>ставлення</a:t>
            </a:r>
            <a:r>
              <a:rPr lang="ru-RU" sz="1600" b="1" i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Arial" charset="0"/>
              </a:rPr>
              <a:t>вчителів</a:t>
            </a:r>
            <a:r>
              <a:rPr lang="ru-RU" sz="1600" b="1" i="1" dirty="0">
                <a:solidFill>
                  <a:srgbClr val="002060"/>
                </a:solidFill>
                <a:latin typeface="Arial" charset="0"/>
              </a:rPr>
              <a:t> 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 err="1">
                <a:solidFill>
                  <a:srgbClr val="002060"/>
                </a:solidFill>
                <a:latin typeface="Arial" charset="0"/>
              </a:rPr>
              <a:t>здоров'я</a:t>
            </a:r>
            <a:r>
              <a:rPr lang="ru-RU" sz="1600" b="1" i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Arial" charset="0"/>
              </a:rPr>
              <a:t>вчителів</a:t>
            </a:r>
            <a:endParaRPr lang="ru-RU" sz="1600" b="1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14313" y="2143125"/>
            <a:ext cx="2286000" cy="32146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rgbClr val="002060"/>
                </a:solidFill>
                <a:latin typeface="Arial" charset="0"/>
              </a:rPr>
              <a:t>вид </a:t>
            </a:r>
            <a:r>
              <a:rPr lang="ru-RU" sz="1600" b="1" i="1" dirty="0" err="1">
                <a:solidFill>
                  <a:srgbClr val="002060"/>
                </a:solidFill>
                <a:latin typeface="Arial" charset="0"/>
              </a:rPr>
              <a:t>навчальної</a:t>
            </a:r>
            <a:r>
              <a:rPr lang="ru-RU" sz="1600" b="1" i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Arial" charset="0"/>
              </a:rPr>
              <a:t>діяльності</a:t>
            </a:r>
            <a:endParaRPr lang="ru-RU" sz="1600" b="1" i="1" dirty="0">
              <a:solidFill>
                <a:srgbClr val="002060"/>
              </a:solidFill>
              <a:latin typeface="Arial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 err="1">
                <a:solidFill>
                  <a:srgbClr val="002060"/>
                </a:solidFill>
                <a:latin typeface="Arial" charset="0"/>
              </a:rPr>
              <a:t>технології</a:t>
            </a:r>
            <a:r>
              <a:rPr lang="en-US" sz="1600" b="1" i="1" dirty="0">
                <a:solidFill>
                  <a:srgbClr val="002060"/>
                </a:solidFill>
                <a:latin typeface="Arial" charset="0"/>
              </a:rPr>
              <a:t>,</a:t>
            </a:r>
            <a:r>
              <a:rPr lang="ru-RU" sz="1600" b="1" i="1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Arial" charset="0"/>
              </a:rPr>
              <a:t>стиль </a:t>
            </a:r>
            <a:r>
              <a:rPr lang="ru-RU" sz="1600" b="1" i="1" dirty="0" err="1">
                <a:solidFill>
                  <a:srgbClr val="002060"/>
                </a:solidFill>
                <a:latin typeface="Arial" charset="0"/>
              </a:rPr>
              <a:t>викладання</a:t>
            </a:r>
            <a:endParaRPr lang="ru-RU" sz="1600" b="1" i="1" dirty="0">
              <a:solidFill>
                <a:srgbClr val="002060"/>
              </a:solidFill>
              <a:latin typeface="Arial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 err="1">
                <a:solidFill>
                  <a:srgbClr val="002060"/>
                </a:solidFill>
                <a:latin typeface="Arial" charset="0"/>
              </a:rPr>
              <a:t>відмітка</a:t>
            </a:r>
            <a:r>
              <a:rPr lang="ru-RU" sz="1600" b="1" i="1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Arial" charset="0"/>
              </a:rPr>
              <a:t>оцінка</a:t>
            </a:r>
            <a:r>
              <a:rPr lang="ru-RU" sz="1600" b="1" i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Arial" charset="0"/>
              </a:rPr>
              <a:t>знань</a:t>
            </a:r>
            <a:endParaRPr lang="ru-RU" sz="1600" b="1" i="1" dirty="0">
              <a:solidFill>
                <a:srgbClr val="002060"/>
              </a:solidFill>
              <a:latin typeface="Arial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 err="1">
                <a:solidFill>
                  <a:srgbClr val="002060"/>
                </a:solidFill>
                <a:latin typeface="Arial" charset="0"/>
              </a:rPr>
              <a:t>обсяг</a:t>
            </a:r>
            <a:r>
              <a:rPr lang="ru-RU" sz="1600" b="1" i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Arial" charset="0"/>
              </a:rPr>
              <a:t>домашніх</a:t>
            </a:r>
            <a:r>
              <a:rPr lang="ru-RU" sz="1600" b="1" i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Arial" charset="0"/>
              </a:rPr>
              <a:t>завдань</a:t>
            </a:r>
            <a:endParaRPr lang="ru-RU" sz="1600" b="1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72188" y="2214563"/>
            <a:ext cx="2786062" cy="3429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rgbClr val="002060"/>
                </a:solidFill>
                <a:latin typeface="Arial" charset="0"/>
              </a:rPr>
              <a:t>режим дня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 err="1">
                <a:solidFill>
                  <a:srgbClr val="002060"/>
                </a:solidFill>
                <a:latin typeface="Arial" charset="0"/>
              </a:rPr>
              <a:t>розклад</a:t>
            </a:r>
            <a:r>
              <a:rPr lang="ru-RU" sz="1600" b="1" i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Arial" charset="0"/>
              </a:rPr>
              <a:t>навчальних</a:t>
            </a:r>
            <a:r>
              <a:rPr lang="ru-RU" sz="1600" b="1" i="1" dirty="0">
                <a:solidFill>
                  <a:srgbClr val="002060"/>
                </a:solidFill>
                <a:latin typeface="Arial" charset="0"/>
              </a:rPr>
              <a:t> занять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 err="1">
                <a:solidFill>
                  <a:srgbClr val="002060"/>
                </a:solidFill>
                <a:latin typeface="Arial" charset="0"/>
              </a:rPr>
              <a:t>харчування</a:t>
            </a:r>
            <a:endParaRPr lang="ru-RU" sz="1600" b="1" i="1" dirty="0">
              <a:solidFill>
                <a:srgbClr val="002060"/>
              </a:solidFill>
              <a:latin typeface="Arial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 err="1">
                <a:solidFill>
                  <a:srgbClr val="002060"/>
                </a:solidFill>
                <a:latin typeface="Arial" charset="0"/>
              </a:rPr>
              <a:t>санітарно-гігієнічні</a:t>
            </a:r>
            <a:r>
              <a:rPr lang="ru-RU" sz="1600" b="1" i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Arial" charset="0"/>
              </a:rPr>
              <a:t>умови</a:t>
            </a:r>
            <a:r>
              <a:rPr lang="ru-RU" sz="1600" b="1" i="1" dirty="0">
                <a:solidFill>
                  <a:srgbClr val="002060"/>
                </a:solidFill>
                <a:latin typeface="Arial" charset="0"/>
              </a:rPr>
              <a:t>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rgbClr val="002060"/>
                </a:solidFill>
                <a:latin typeface="Arial" charset="0"/>
              </a:rPr>
              <a:t>режим </a:t>
            </a:r>
            <a:r>
              <a:rPr lang="ru-RU" sz="1600" b="1" i="1" dirty="0" err="1">
                <a:solidFill>
                  <a:srgbClr val="002060"/>
                </a:solidFill>
                <a:latin typeface="Arial" charset="0"/>
              </a:rPr>
              <a:t>змін</a:t>
            </a:r>
            <a:endParaRPr lang="ru-RU" sz="1600" b="1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14313" y="1428750"/>
            <a:ext cx="2286000" cy="500063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dirty="0" err="1">
                <a:solidFill>
                  <a:srgbClr val="002060"/>
                </a:solidFill>
                <a:latin typeface="Arial" charset="0"/>
              </a:rPr>
              <a:t>Організація</a:t>
            </a:r>
            <a:r>
              <a:rPr lang="ru-RU" sz="1600" b="1" i="1" dirty="0">
                <a:solidFill>
                  <a:srgbClr val="002060"/>
                </a:solidFill>
                <a:latin typeface="Arial" charset="0"/>
              </a:rPr>
              <a:t> занять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072188" y="1500188"/>
            <a:ext cx="2714625" cy="7143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latin typeface="Arial" charset="0"/>
              </a:rPr>
              <a:t>Режим </a:t>
            </a:r>
            <a:r>
              <a:rPr lang="ru-RU" sz="1600" b="1" i="1" dirty="0" err="1">
                <a:solidFill>
                  <a:srgbClr val="002060"/>
                </a:solidFill>
                <a:latin typeface="Arial" charset="0"/>
              </a:rPr>
              <a:t>функціонування</a:t>
            </a:r>
            <a:r>
              <a:rPr lang="ru-RU" sz="1600" b="1" i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Arial" charset="0"/>
              </a:rPr>
              <a:t>школи</a:t>
            </a:r>
            <a:endParaRPr lang="ru-RU" sz="1600" b="1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286116" y="3786190"/>
            <a:ext cx="2143140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здоров'я</a:t>
            </a:r>
            <a:r>
              <a:rPr lang="ru-RU" sz="2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 школяра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42875" y="5500688"/>
            <a:ext cx="3857625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1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rgbClr val="002060"/>
                </a:solidFill>
                <a:latin typeface="Arial" charset="0"/>
              </a:rPr>
              <a:t>уроки </a:t>
            </a:r>
            <a:r>
              <a:rPr lang="ru-RU" b="1" i="1" dirty="0" err="1">
                <a:solidFill>
                  <a:srgbClr val="002060"/>
                </a:solidFill>
                <a:latin typeface="Arial" charset="0"/>
              </a:rPr>
              <a:t>фізкультури</a:t>
            </a:r>
            <a:endParaRPr lang="ru-RU" b="1" i="1" dirty="0">
              <a:solidFill>
                <a:srgbClr val="002060"/>
              </a:solidFill>
              <a:latin typeface="Arial" charset="0"/>
            </a:endParaRPr>
          </a:p>
          <a:p>
            <a:pPr lvl="1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i="1" dirty="0" err="1">
                <a:solidFill>
                  <a:srgbClr val="002060"/>
                </a:solidFill>
                <a:latin typeface="Arial" charset="0"/>
              </a:rPr>
              <a:t>спортивні</a:t>
            </a:r>
            <a:r>
              <a:rPr lang="ru-RU" b="1" i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Arial" charset="0"/>
              </a:rPr>
              <a:t>секції</a:t>
            </a:r>
            <a:r>
              <a:rPr lang="ru-RU" b="1" i="1" dirty="0">
                <a:solidFill>
                  <a:srgbClr val="002060"/>
                </a:solidFill>
                <a:latin typeface="Arial" charset="0"/>
              </a:rPr>
              <a:t> та </a:t>
            </a:r>
            <a:r>
              <a:rPr lang="ru-RU" b="1" i="1" dirty="0" err="1">
                <a:solidFill>
                  <a:srgbClr val="002060"/>
                </a:solidFill>
                <a:latin typeface="Arial" charset="0"/>
              </a:rPr>
              <a:t>гуртки</a:t>
            </a:r>
            <a:endParaRPr lang="ru-RU" b="1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286375" y="5786438"/>
            <a:ext cx="3571875" cy="7143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rgbClr val="002060"/>
                </a:solidFill>
                <a:latin typeface="Arial" charset="0"/>
              </a:rPr>
              <a:t>дозвілля</a:t>
            </a:r>
            <a:endParaRPr lang="ru-RU" b="1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46" name="Стрелка вниз 45"/>
          <p:cNvSpPr/>
          <p:nvPr/>
        </p:nvSpPr>
        <p:spPr>
          <a:xfrm rot="10800000">
            <a:off x="4071934" y="3000372"/>
            <a:ext cx="476248" cy="47624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 rot="5400000">
            <a:off x="2619364" y="3810000"/>
            <a:ext cx="476248" cy="57150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 rot="16200000">
            <a:off x="5584041" y="3845719"/>
            <a:ext cx="476248" cy="50006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142875" y="785813"/>
            <a:ext cx="8715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uk-UA" sz="3600" b="1" i="1">
                <a:solidFill>
                  <a:srgbClr val="002060"/>
                </a:solidFill>
                <a:cs typeface="Arial" charset="0"/>
              </a:rPr>
              <a:t>Поняття </a:t>
            </a:r>
          </a:p>
          <a:p>
            <a:pPr algn="ctr"/>
            <a:r>
              <a:rPr lang="uk-UA" sz="3600" b="1" i="1">
                <a:solidFill>
                  <a:srgbClr val="FF0000"/>
                </a:solidFill>
                <a:cs typeface="Arial" charset="0"/>
              </a:rPr>
              <a:t>“здоров’язбережувальні  технології” </a:t>
            </a:r>
          </a:p>
          <a:p>
            <a:pPr algn="ctr"/>
            <a:r>
              <a:rPr lang="uk-UA" sz="3600" b="1" i="1">
                <a:solidFill>
                  <a:srgbClr val="002060"/>
                </a:solidFill>
                <a:cs typeface="Arial" charset="0"/>
              </a:rPr>
              <a:t>об’єднує в собі всі напрями діяльності загальноосвітнього закладу щодо формування, збереження та зміцнення здоров’я учнів.</a:t>
            </a:r>
            <a:endParaRPr lang="ru-RU" sz="3600" i="1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643938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1"/>
          <p:cNvSpPr>
            <a:spLocks noChangeArrowheads="1"/>
          </p:cNvSpPr>
          <p:nvPr/>
        </p:nvSpPr>
        <p:spPr bwMode="auto">
          <a:xfrm>
            <a:off x="1357313" y="357188"/>
            <a:ext cx="67865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FF0000"/>
                </a:solidFill>
              </a:rPr>
              <a:t>ЗАХОДИ ЗДОРОВ</a:t>
            </a:r>
            <a:r>
              <a:rPr lang="en-US" sz="2800" b="1">
                <a:solidFill>
                  <a:srgbClr val="FF0000"/>
                </a:solidFill>
              </a:rPr>
              <a:t>’</a:t>
            </a:r>
            <a:r>
              <a:rPr lang="uk-UA" sz="2800" b="1">
                <a:solidFill>
                  <a:srgbClr val="FF0000"/>
                </a:solidFill>
              </a:rPr>
              <a:t>ЯЗБЕРЕЖУВАЛЬНОГО ВИХОВАННЯ</a:t>
            </a:r>
            <a:endParaRPr lang="ru-RU" sz="2800" b="1">
              <a:solidFill>
                <a:srgbClr val="FF0000"/>
              </a:solidFill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214313" y="1785938"/>
            <a:ext cx="2357437" cy="114300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Профілактика </a:t>
            </a:r>
          </a:p>
          <a:p>
            <a:pPr algn="ctr">
              <a:defRPr/>
            </a:pPr>
            <a:r>
              <a:rPr lang="uk-UA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правопорушень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3000375" y="3929063"/>
            <a:ext cx="3214688" cy="928687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</a:rPr>
              <a:t>Утвердження здорового</a:t>
            </a:r>
          </a:p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</a:rPr>
              <a:t> способу життя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3071813" y="1857375"/>
            <a:ext cx="3000375" cy="1571625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Система </a:t>
            </a:r>
          </a:p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виховання </a:t>
            </a:r>
          </a:p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здорового </a:t>
            </a:r>
          </a:p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способу життя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6572250" y="3286125"/>
            <a:ext cx="2071688" cy="321468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Бесіди, лекції лікарів,</a:t>
            </a:r>
          </a:p>
          <a:p>
            <a:pPr algn="ctr">
              <a:defRPr/>
            </a:pPr>
            <a:r>
              <a:rPr lang="uk-UA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участь в акціях, перегляд </a:t>
            </a:r>
          </a:p>
          <a:p>
            <a:pPr algn="ctr">
              <a:defRPr/>
            </a:pPr>
            <a:r>
              <a:rPr lang="uk-UA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фільмів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6500813" y="1928813"/>
            <a:ext cx="2071687" cy="1000125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Профілактика </a:t>
            </a:r>
          </a:p>
          <a:p>
            <a:pPr algn="ctr">
              <a:defRPr/>
            </a:pPr>
            <a:r>
              <a:rPr lang="uk-UA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шкідливих звичок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142875" y="3357563"/>
            <a:ext cx="2571750" cy="3286125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Зустрічі з представниками </a:t>
            </a:r>
          </a:p>
          <a:p>
            <a:pPr algn="ctr">
              <a:defRPr/>
            </a:pPr>
            <a:r>
              <a:rPr lang="uk-UA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правоохоронних органів,</a:t>
            </a:r>
          </a:p>
          <a:p>
            <a:pPr algn="ctr">
              <a:defRPr/>
            </a:pPr>
            <a:r>
              <a:rPr lang="uk-UA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залучення учнів до</a:t>
            </a:r>
          </a:p>
          <a:p>
            <a:pPr algn="ctr">
              <a:defRPr/>
            </a:pPr>
            <a:r>
              <a:rPr lang="uk-UA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цікавих справ, гурткової </a:t>
            </a:r>
          </a:p>
          <a:p>
            <a:pPr algn="ctr">
              <a:defRPr/>
            </a:pPr>
            <a:r>
              <a:rPr lang="uk-UA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роботи, бібліотеки,</a:t>
            </a:r>
          </a:p>
          <a:p>
            <a:pPr algn="ctr">
              <a:defRPr/>
            </a:pPr>
            <a:r>
              <a:rPr lang="uk-UA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індивідуальна робота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928938" y="5072063"/>
            <a:ext cx="3357562" cy="1500187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Залучення до </a:t>
            </a:r>
          </a:p>
          <a:p>
            <a:pPr algn="ctr">
              <a:defRPr/>
            </a:pPr>
            <a:r>
              <a:rPr lang="uk-UA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спортивних змагань, </a:t>
            </a:r>
          </a:p>
          <a:p>
            <a:pPr algn="ctr">
              <a:defRPr/>
            </a:pPr>
            <a:r>
              <a:rPr lang="uk-UA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туризму, занять у </a:t>
            </a:r>
          </a:p>
          <a:p>
            <a:pPr algn="ctr">
              <a:defRPr/>
            </a:pPr>
            <a:r>
              <a:rPr lang="uk-UA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uk-UA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портивних </a:t>
            </a:r>
            <a:r>
              <a:rPr lang="uk-UA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секціях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2643188" y="2428875"/>
            <a:ext cx="357187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15063" y="2428875"/>
            <a:ext cx="214312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321175" y="3679825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</p:cNvCxnSpPr>
          <p:nvPr/>
        </p:nvCxnSpPr>
        <p:spPr>
          <a:xfrm rot="5400000">
            <a:off x="1196182" y="3090069"/>
            <a:ext cx="357187" cy="34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" idx="2"/>
            <a:endCxn id="6" idx="0"/>
          </p:cNvCxnSpPr>
          <p:nvPr/>
        </p:nvCxnSpPr>
        <p:spPr>
          <a:xfrm rot="16200000" flipH="1">
            <a:off x="7394575" y="3071813"/>
            <a:ext cx="357187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2"/>
            <a:endCxn id="10" idx="0"/>
          </p:cNvCxnSpPr>
          <p:nvPr/>
        </p:nvCxnSpPr>
        <p:spPr>
          <a:xfrm rot="5400000">
            <a:off x="4500563" y="4965700"/>
            <a:ext cx="21431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7632848" cy="4536504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tx1"/>
                </a:solidFill>
              </a:rPr>
              <a:t>• Створення комфортних умов навчання (розклад уроків, перерв, режимні моменти).</a:t>
            </a:r>
          </a:p>
          <a:p>
            <a:r>
              <a:rPr lang="uk-UA" sz="2000" b="1" dirty="0" smtClean="0">
                <a:solidFill>
                  <a:schemeClr val="tx1"/>
                </a:solidFill>
              </a:rPr>
              <a:t>• Загальний контроль фізкультурно-оздоровчої роботи.</a:t>
            </a:r>
          </a:p>
          <a:p>
            <a:r>
              <a:rPr lang="uk-UA" sz="2000" b="1" dirty="0" smtClean="0">
                <a:solidFill>
                  <a:schemeClr val="tx1"/>
                </a:solidFill>
              </a:rPr>
              <a:t>• Контроль харчування.</a:t>
            </a:r>
          </a:p>
          <a:p>
            <a:r>
              <a:rPr lang="uk-UA" sz="2000" b="1" dirty="0" smtClean="0">
                <a:solidFill>
                  <a:schemeClr val="tx1"/>
                </a:solidFill>
              </a:rPr>
              <a:t>• Контроль дотримання санітарно-гігієнічних умов приміщення школи.</a:t>
            </a:r>
          </a:p>
          <a:p>
            <a:r>
              <a:rPr lang="uk-UA" sz="2000" b="1" dirty="0" smtClean="0">
                <a:solidFill>
                  <a:schemeClr val="tx1"/>
                </a:solidFill>
              </a:rPr>
              <a:t>• Оздоровлення учнів протягом року.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• </a:t>
            </a:r>
            <a:r>
              <a:rPr lang="ru-RU" sz="2000" b="1" dirty="0" err="1" smtClean="0">
                <a:solidFill>
                  <a:schemeClr val="tx1"/>
                </a:solidFill>
              </a:rPr>
              <a:t>Естетичне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оформлення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інтер’єру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школи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• </a:t>
            </a:r>
            <a:r>
              <a:rPr lang="ru-RU" sz="2000" b="1" dirty="0" err="1" smtClean="0">
                <a:solidFill>
                  <a:schemeClr val="tx1"/>
                </a:solidFill>
              </a:rPr>
              <a:t>Проведення</a:t>
            </a:r>
            <a:r>
              <a:rPr lang="ru-RU" sz="2000" b="1" dirty="0" smtClean="0">
                <a:solidFill>
                  <a:schemeClr val="tx1"/>
                </a:solidFill>
              </a:rPr>
              <a:t> круглого столу </a:t>
            </a:r>
            <a:r>
              <a:rPr lang="ru-RU" sz="2000" b="1" dirty="0" err="1" smtClean="0">
                <a:solidFill>
                  <a:schemeClr val="tx1"/>
                </a:solidFill>
              </a:rPr>
              <a:t>з</a:t>
            </a:r>
            <a:r>
              <a:rPr lang="ru-RU" sz="2000" b="1" dirty="0" smtClean="0">
                <a:solidFill>
                  <a:schemeClr val="tx1"/>
                </a:solidFill>
              </a:rPr>
              <a:t> проблем </a:t>
            </a:r>
            <a:r>
              <a:rPr lang="ru-RU" sz="2000" b="1" dirty="0" err="1" smtClean="0">
                <a:solidFill>
                  <a:schemeClr val="tx1"/>
                </a:solidFill>
              </a:rPr>
              <a:t>упровадження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здоров’язбережувальних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технологій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• </a:t>
            </a:r>
            <a:r>
              <a:rPr lang="ru-RU" sz="2000" b="1" dirty="0" err="1" smtClean="0">
                <a:solidFill>
                  <a:schemeClr val="tx1"/>
                </a:solidFill>
              </a:rPr>
              <a:t>Проведення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педагогічних</a:t>
            </a:r>
            <a:r>
              <a:rPr lang="ru-RU" sz="2000" b="1" dirty="0" smtClean="0">
                <a:solidFill>
                  <a:schemeClr val="tx1"/>
                </a:solidFill>
              </a:rPr>
              <a:t> рад.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• </a:t>
            </a:r>
            <a:r>
              <a:rPr lang="ru-RU" sz="2000" b="1" dirty="0" err="1" smtClean="0">
                <a:solidFill>
                  <a:schemeClr val="tx1"/>
                </a:solidFill>
              </a:rPr>
              <a:t>Спільна</a:t>
            </a:r>
            <a:r>
              <a:rPr lang="ru-RU" sz="2000" b="1" dirty="0" smtClean="0">
                <a:solidFill>
                  <a:schemeClr val="tx1"/>
                </a:solidFill>
              </a:rPr>
              <a:t> робота з батьками.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Заходи дирекції школи з упровадження </a:t>
            </a:r>
            <a:r>
              <a:rPr lang="uk-UA" sz="3200" b="1" dirty="0" err="1" smtClean="0">
                <a:solidFill>
                  <a:srgbClr val="FF0000"/>
                </a:solidFill>
              </a:rPr>
              <a:t>здоров’язбережувальних</a:t>
            </a:r>
            <a:r>
              <a:rPr lang="uk-UA" sz="3200" b="1" dirty="0" smtClean="0">
                <a:solidFill>
                  <a:srgbClr val="FF0000"/>
                </a:solidFill>
              </a:rPr>
              <a:t> технологій: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552728" cy="922114"/>
          </a:xfrm>
        </p:spPr>
        <p:txBody>
          <a:bodyPr>
            <a:noAutofit/>
          </a:bodyPr>
          <a:lstStyle/>
          <a:p>
            <a:r>
              <a:rPr lang="uk-UA" sz="3200" dirty="0" smtClean="0"/>
              <a:t>Фізкультурно-оздоровча позакласна робота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F:\Презентации\ФОТО ПРЕЗЕНТАЦІЯ\IMG_20200221_144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5153">
            <a:off x="-191364" y="1296600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Презентации\ФОТО ПРЕЗЕНТАЦІЯ\IMG_20200221_1441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r="21067"/>
          <a:stretch/>
        </p:blipFill>
        <p:spPr bwMode="auto">
          <a:xfrm>
            <a:off x="3153983" y="1196752"/>
            <a:ext cx="3608804" cy="268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Презентации\ФОТО ПРЕЗЕНТАЦІЯ\IMG_20200221_1442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77800"/>
            <a:ext cx="2616097" cy="348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Презентации\ФОТО ПРЕЗЕНТАЦІЯ\IMG_20200221_15002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0" r="16727"/>
          <a:stretch/>
        </p:blipFill>
        <p:spPr bwMode="auto">
          <a:xfrm>
            <a:off x="1259632" y="3429000"/>
            <a:ext cx="3866930" cy="313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4462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552728" cy="922114"/>
          </a:xfrm>
        </p:spPr>
        <p:txBody>
          <a:bodyPr>
            <a:noAutofit/>
          </a:bodyPr>
          <a:lstStyle/>
          <a:p>
            <a:r>
              <a:rPr lang="uk-UA" sz="3200" dirty="0" smtClean="0"/>
              <a:t>Уроки фізкультури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Презентации\ФОТО ПРЕЗЕНТАЦІЯ\IMG_20200221_1446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457200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Презентации\ФОТО ПРЕЗЕНТАЦІЯ\IMG_20200221_1449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528393" cy="264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Презентации\ФОТО ПРЕЗЕНТАЦІЯ\IMG_20200221_1448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7" t="15981" r="8445"/>
          <a:stretch/>
        </p:blipFill>
        <p:spPr bwMode="auto">
          <a:xfrm>
            <a:off x="5560254" y="908720"/>
            <a:ext cx="2704011" cy="21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Презентации\ФОТО ПРЕЗЕНТАЦІЯ\IMG_20200221_14595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7" t="11660" r="11660"/>
          <a:stretch/>
        </p:blipFill>
        <p:spPr bwMode="auto">
          <a:xfrm>
            <a:off x="2051720" y="4005064"/>
            <a:ext cx="2926079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37570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:\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840760" cy="850106"/>
          </a:xfrm>
        </p:spPr>
        <p:txBody>
          <a:bodyPr>
            <a:noAutofit/>
          </a:bodyPr>
          <a:lstStyle/>
          <a:p>
            <a:r>
              <a:rPr lang="uk-UA" sz="3200" dirty="0" smtClean="0"/>
              <a:t> </a:t>
            </a:r>
            <a:r>
              <a:rPr lang="ru-RU" sz="3200" dirty="0" err="1"/>
              <a:t>Формування</a:t>
            </a:r>
            <a:r>
              <a:rPr lang="ru-RU" sz="3200" dirty="0"/>
              <a:t> у </a:t>
            </a:r>
            <a:r>
              <a:rPr lang="ru-RU" sz="3200" dirty="0" err="1"/>
              <a:t>школярів</a:t>
            </a:r>
            <a:r>
              <a:rPr lang="ru-RU" sz="3200" dirty="0"/>
              <a:t> та </a:t>
            </a:r>
            <a:r>
              <a:rPr lang="ru-RU" sz="3200" dirty="0" err="1"/>
              <a:t>батьків</a:t>
            </a:r>
            <a:r>
              <a:rPr lang="ru-RU" sz="3200" dirty="0"/>
              <a:t> </a:t>
            </a:r>
            <a:r>
              <a:rPr lang="ru-RU" sz="3200" dirty="0" err="1"/>
              <a:t>уявлень</a:t>
            </a:r>
            <a:r>
              <a:rPr lang="ru-RU" sz="3200" dirty="0"/>
              <a:t> про здоровий </a:t>
            </a:r>
            <a:r>
              <a:rPr lang="ru-RU" sz="3200" dirty="0" err="1"/>
              <a:t>спосіб</a:t>
            </a:r>
            <a:r>
              <a:rPr lang="ru-RU" sz="3200" dirty="0"/>
              <a:t> </a:t>
            </a:r>
            <a:r>
              <a:rPr lang="ru-RU" sz="3200" dirty="0" err="1"/>
              <a:t>життя</a:t>
            </a:r>
            <a:r>
              <a:rPr lang="ru-RU" sz="3200" dirty="0"/>
              <a:t>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0" name="Picture 4" descr="F:\Презентации\ФОТО ПРЕЗЕНТАЦІЯ\IMG_20200113_16491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36" y="16288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Презентации\ФОТО ПРЕЗЕНТАЦІЯ\IMG_20200221_1523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37" y="1844824"/>
            <a:ext cx="3239852" cy="242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Презентации\ФОТО ПРЕЗЕНТАЦІЯ\IMG_20200221_1419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3"/>
          <a:stretch/>
        </p:blipFill>
        <p:spPr bwMode="auto">
          <a:xfrm>
            <a:off x="4355976" y="3984171"/>
            <a:ext cx="4355975" cy="246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24078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2507</TotalTime>
  <Words>244</Words>
  <Application>Microsoft Office PowerPoint</Application>
  <PresentationFormat>Экран (4:3)</PresentationFormat>
  <Paragraphs>66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  Впровадження здоров’язберігаючих технологій під час освітнього процесу в умовах  спеціальної школи               З досвіду роботи за                       2019-2022 н.р.   </vt:lpstr>
      <vt:lpstr>Презентация PowerPoint</vt:lpstr>
      <vt:lpstr>Презентация PowerPoint</vt:lpstr>
      <vt:lpstr>Презентация PowerPoint</vt:lpstr>
      <vt:lpstr>Презентация PowerPoint</vt:lpstr>
      <vt:lpstr>Заходи дирекції школи з упровадження здоров’язбережувальних технологій:</vt:lpstr>
      <vt:lpstr>Фізкультурно-оздоровча позакласна робота</vt:lpstr>
      <vt:lpstr>Уроки фізкультури</vt:lpstr>
      <vt:lpstr> Формування у школярів та батьків уявлень про здоровий спосіб життя. </vt:lpstr>
      <vt:lpstr>Створення умов, що сприяють збереженню і зміцненню здоров'я дітей  </vt:lpstr>
      <vt:lpstr> Зняття нервово-емоційної напруги</vt:lpstr>
      <vt:lpstr>Дякую за увагу!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</dc:title>
  <dc:creator>Tomas</dc:creator>
  <cp:lastModifiedBy>svitlana</cp:lastModifiedBy>
  <cp:revision>210</cp:revision>
  <dcterms:modified xsi:type="dcterms:W3CDTF">2023-02-26T14:36:58Z</dcterms:modified>
</cp:coreProperties>
</file>