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7" r:id="rId12"/>
    <p:sldId id="269" r:id="rId13"/>
    <p:sldId id="27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649D8-76AB-490D-AB95-E0BD682B74A7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2C21-4DBE-4967-A3DB-665C24133E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6000" dirty="0" smtClean="0"/>
              <a:t>Спортивна гра Регбі-5</a:t>
            </a:r>
            <a:endParaRPr lang="ru-RU" sz="6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Для навчання в школі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848872" cy="5324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Вільний удар. </a:t>
            </a:r>
            <a:r>
              <a:rPr lang="uk-UA" sz="2000" dirty="0"/>
              <a:t>Призначається в наступних випадках:</a:t>
            </a:r>
          </a:p>
          <a:p>
            <a:pPr>
              <a:buFontTx/>
              <a:buChar char="-"/>
            </a:pPr>
            <a:r>
              <a:rPr lang="uk-UA" sz="2000" dirty="0"/>
              <a:t>Виходу м'яча в аут;</a:t>
            </a:r>
          </a:p>
          <a:p>
            <a:pPr>
              <a:buFontTx/>
              <a:buChar char="-"/>
            </a:pPr>
            <a:r>
              <a:rPr lang="uk-UA" sz="2000" dirty="0"/>
              <a:t>Ігри вперед;</a:t>
            </a:r>
          </a:p>
          <a:p>
            <a:pPr>
              <a:buFontTx/>
              <a:buChar char="-"/>
            </a:pPr>
            <a:r>
              <a:rPr lang="uk-UA" sz="2000" dirty="0"/>
              <a:t>Порушення правил поводження зі стрічкою.</a:t>
            </a:r>
          </a:p>
          <a:p>
            <a:r>
              <a:rPr lang="uk-UA" sz="2000" dirty="0"/>
              <a:t>   </a:t>
            </a:r>
            <a:r>
              <a:rPr lang="uk-UA" sz="2000" dirty="0" smtClean="0"/>
              <a:t>Команда </a:t>
            </a:r>
            <a:r>
              <a:rPr lang="uk-UA" sz="2000" dirty="0"/>
              <a:t>суперників повинна залишатися в 5 м від того місця де розігрується вільний чи штрафний удар. Гравці команди суперника не можуть бігти вперед, поки м'яч не буде розіграний</a:t>
            </a:r>
            <a:r>
              <a:rPr lang="uk-UA" sz="2000" dirty="0" smtClean="0"/>
              <a:t>.</a:t>
            </a:r>
          </a:p>
          <a:p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Розігрування ауту- </a:t>
            </a:r>
            <a:r>
              <a:rPr lang="uk-UA" sz="2000" dirty="0" smtClean="0"/>
              <a:t>м'яч слід віднести перпендикулярно від лінії ауту в ігрове поле на 2 метри, в тому місці, де м'яч або гравець з </a:t>
            </a:r>
            <a:r>
              <a:rPr lang="uk-UA" sz="2000" dirty="0" err="1" smtClean="0"/>
              <a:t>м'ячем</a:t>
            </a:r>
            <a:r>
              <a:rPr lang="uk-UA" sz="2000" dirty="0" smtClean="0"/>
              <a:t> торкнувся бічної лінії, або покриття за бічної лінії. Для ведення м'яча в гру після ауту в регбі-5 призначається вільний удар.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Штрафний удар</a:t>
            </a:r>
            <a:r>
              <a:rPr lang="uk-UA" sz="2000" dirty="0" smtClean="0"/>
              <a:t>. Призначається в разі грубого порушення правил: повторне порушення правил гри в регбі-5, удар суперника, неспортивну поведінку під час гри</a:t>
            </a:r>
            <a:endParaRPr lang="uk-UA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801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3425" y="764704"/>
            <a:ext cx="7848872" cy="5324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Гра вперед </a:t>
            </a:r>
            <a:r>
              <a:rPr lang="uk-UA" sz="2000" dirty="0"/>
              <a:t>. Гра вперед відбувається, тоді коли гравець втрачає м'яч в результаті невдалої спроби прийняти пас , упускає м'яч вперед під час руху або передає пас вперед. </a:t>
            </a:r>
          </a:p>
          <a:p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Розіграш штрафного ,  вільний удар.</a:t>
            </a:r>
            <a:r>
              <a:rPr lang="uk-UA" sz="2000" dirty="0"/>
              <a:t> Це дотик ногою по лежачому на землі м'ячу з метою розіграти (зрушити його). У разі порушень правил правою штрафного або вільного </a:t>
            </a:r>
            <a:r>
              <a:rPr lang="uk-UA" sz="2000" dirty="0" err="1"/>
              <a:t>ударуд</a:t>
            </a:r>
            <a:r>
              <a:rPr lang="uk-UA" sz="2000" dirty="0"/>
              <a:t>  дається команді, що не порушила правил.. Штрафний або вільний удар призначається в точці порушення. Якщо порушення було зроблено в заліковому полі, то розіграш штрафного або вільного удару переноситься сторону центру поля на відстані 5 м від лінії залікового поля навпроти місця порушення.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Спроба.</a:t>
            </a:r>
            <a:r>
              <a:rPr lang="uk-UA" sz="2000" dirty="0"/>
              <a:t> Спроба зараховується при першому приземлені </a:t>
            </a:r>
            <a:r>
              <a:rPr lang="uk-UA" sz="2000" dirty="0" smtClean="0"/>
              <a:t>м'яча </a:t>
            </a:r>
            <a:r>
              <a:rPr lang="uk-UA" sz="2000" dirty="0"/>
              <a:t>гравцем нападу в заліковому полі </a:t>
            </a:r>
            <a:r>
              <a:rPr lang="uk-UA" sz="2000" dirty="0" smtClean="0"/>
              <a:t>суперника. </a:t>
            </a:r>
            <a:r>
              <a:rPr lang="uk-UA" sz="2000" dirty="0"/>
              <a:t>Гравець фіксує </a:t>
            </a:r>
            <a:r>
              <a:rPr lang="uk-UA" sz="2000" dirty="0" smtClean="0"/>
              <a:t>м'яч </a:t>
            </a:r>
            <a:r>
              <a:rPr lang="uk-UA" sz="2000" dirty="0"/>
              <a:t>руками з тиском вниз до покриття в заліковій зоні. В цьому випадку команді нараховується 5 </a:t>
            </a:r>
            <a:r>
              <a:rPr lang="uk-UA" sz="2000" dirty="0" smtClean="0"/>
              <a:t>очок.</a:t>
            </a:r>
          </a:p>
        </p:txBody>
      </p:sp>
    </p:spTree>
    <p:extLst>
      <p:ext uri="{BB962C8B-B14F-4D97-AF65-F5344CB8AC3E}">
        <p14:creationId xmlns:p14="http://schemas.microsoft.com/office/powerpoint/2010/main" val="1511229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848872" cy="5262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b="1" dirty="0"/>
              <a:t> </a:t>
            </a:r>
            <a:r>
              <a:rPr lang="uk-UA" b="1" dirty="0" smtClean="0"/>
              <a:t>                                                                                                                                                          </a:t>
            </a:r>
          </a:p>
          <a:p>
            <a:endParaRPr lang="uk-UA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Дія </a:t>
            </a:r>
            <a:r>
              <a:rPr lang="uk-UA" sz="2000" b="1" dirty="0"/>
              <a:t>гравця без стрічки</a:t>
            </a:r>
            <a:r>
              <a:rPr lang="uk-UA" sz="2000" dirty="0"/>
              <a:t>. Гравець, що втратив стрічку, повинен, по можливості, відразу зупинитися до гравця, який здійснив «тег» (зрив стрічки) і протягом 3 секунд віддати пас товаришеві по команді. Гравець без стрічки, перш ніж знову приєднатися до гри, повинен отримати свою стрічку з рук суперника , прикріпити її на пояс  і тільки після цих дій приєднатися до своєї команди. Якщо тег відбувається в безпосередній близькості від залікового поля, то гравець без стрічки має право на один крок для здійснення спроби.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Дія гравця, який зірвав стрічку.</a:t>
            </a:r>
            <a:r>
              <a:rPr lang="uk-UA" sz="2000" dirty="0"/>
              <a:t> якщо гравцеві вдалося зірвати стрічку, то він повинен негайно підняти руку зі стрічкою і голосно крикнути «тег».. Після чого відступити на 1м в сторону залікового поля суперника, щоб нагадати регбісту без стрічки можливість для пасу. Після пасу гравець, який зірвав стрічку, повертає її супернику, після чого отримує право повернутися в гру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93492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0"/>
            <a:ext cx="8136904" cy="5847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dirty="0" smtClean="0"/>
              <a:t>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uk-U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Поза </a:t>
            </a:r>
            <a:r>
              <a:rPr lang="uk-UA" sz="2000" b="1" dirty="0"/>
              <a:t>грою. </a:t>
            </a:r>
            <a:r>
              <a:rPr lang="uk-UA" sz="2000" dirty="0"/>
              <a:t>Положення поза грою виникає в момент «тег». Лінія поза грою проходить через центр м'яча. команда, гравець якої здійснив «тег», повинна відступити в сторону свого залікового поля, щоб опинитися позаду м'яча. Якщо гравець, що </a:t>
            </a:r>
            <a:r>
              <a:rPr lang="uk-UA" sz="2000" dirty="0" smtClean="0"/>
              <a:t>знаходиться </a:t>
            </a:r>
            <a:r>
              <a:rPr lang="uk-UA" sz="2000" dirty="0"/>
              <a:t>поза грою, перехоплює м'яч, перешкоджає або заважає гравцю без стрічки дати пас своїм товаришам по команді то право на вільний пас отримує команда, що не допустила </a:t>
            </a:r>
            <a:r>
              <a:rPr lang="uk-UA" sz="2000" dirty="0" smtClean="0"/>
              <a:t>порушення.</a:t>
            </a:r>
          </a:p>
          <a:p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/>
              <a:t>Порушення правил у нападі</a:t>
            </a:r>
            <a:r>
              <a:rPr lang="uk-UA" sz="2000" dirty="0"/>
              <a:t>. Суддя призначає штрафний удар , якщо порушення правил відбувається в наступних обставинах:</a:t>
            </a:r>
          </a:p>
          <a:p>
            <a:r>
              <a:rPr lang="uk-UA" sz="2000" dirty="0"/>
              <a:t>-гравець з </a:t>
            </a:r>
            <a:r>
              <a:rPr lang="uk-UA" sz="2000" dirty="0" err="1" smtClean="0"/>
              <a:t>м'ячем</a:t>
            </a:r>
            <a:r>
              <a:rPr lang="uk-UA" sz="2000" dirty="0" smtClean="0"/>
              <a:t>, </a:t>
            </a:r>
            <a:r>
              <a:rPr lang="uk-UA" sz="2000" dirty="0"/>
              <a:t>не повинен для пресування </a:t>
            </a:r>
            <a:r>
              <a:rPr lang="uk-UA" sz="2000" dirty="0" smtClean="0"/>
              <a:t>вперед </a:t>
            </a:r>
            <a:r>
              <a:rPr lang="uk-UA" sz="2000" dirty="0"/>
              <a:t>входити в контакт із захисником;</a:t>
            </a:r>
          </a:p>
          <a:p>
            <a:r>
              <a:rPr lang="uk-UA" sz="2000" dirty="0"/>
              <a:t>-гравець з </a:t>
            </a:r>
            <a:r>
              <a:rPr lang="uk-UA" sz="2000" dirty="0" err="1" smtClean="0"/>
              <a:t>м'ячем</a:t>
            </a:r>
            <a:r>
              <a:rPr lang="uk-UA" sz="2000" dirty="0" smtClean="0"/>
              <a:t>, </a:t>
            </a:r>
            <a:r>
              <a:rPr lang="uk-UA" sz="2000" dirty="0"/>
              <a:t>не </a:t>
            </a:r>
            <a:r>
              <a:rPr lang="uk-UA" sz="2000" dirty="0" smtClean="0"/>
              <a:t>повинен намагатися </a:t>
            </a:r>
            <a:r>
              <a:rPr lang="uk-UA" sz="2000" dirty="0"/>
              <a:t>відштовхувати захисника в його спробах зірвати стрічку;</a:t>
            </a:r>
          </a:p>
          <a:p>
            <a:pPr marL="285750" indent="-285750">
              <a:buFontTx/>
              <a:buChar char="-"/>
            </a:pPr>
            <a:r>
              <a:rPr lang="uk-UA" sz="2000" dirty="0" smtClean="0"/>
              <a:t>Гравець </a:t>
            </a:r>
            <a:r>
              <a:rPr lang="uk-UA" sz="2000" dirty="0"/>
              <a:t>з </a:t>
            </a:r>
            <a:r>
              <a:rPr lang="uk-UA" sz="2000" dirty="0" err="1" smtClean="0"/>
              <a:t>м'ячем</a:t>
            </a:r>
            <a:r>
              <a:rPr lang="uk-UA" sz="2000" dirty="0" smtClean="0"/>
              <a:t> </a:t>
            </a:r>
            <a:r>
              <a:rPr lang="uk-UA" sz="2000" dirty="0"/>
              <a:t>не повинен захищати свою стрічку руками, ліктями, </a:t>
            </a:r>
            <a:r>
              <a:rPr lang="uk-UA" sz="2000" dirty="0" err="1" smtClean="0"/>
              <a:t>м'ячем</a:t>
            </a:r>
            <a:r>
              <a:rPr lang="uk-UA" sz="2000" dirty="0" smtClean="0"/>
              <a:t> </a:t>
            </a:r>
            <a:r>
              <a:rPr lang="uk-UA" sz="2000" dirty="0"/>
              <a:t>і </a:t>
            </a:r>
            <a:r>
              <a:rPr lang="uk-UA" sz="2000" dirty="0" err="1" smtClean="0"/>
              <a:t>т.д</a:t>
            </a:r>
            <a:r>
              <a:rPr lang="uk-UA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812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82067"/>
            <a:ext cx="8208912" cy="4708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000" b="1" dirty="0"/>
              <a:t>Порушення правил  у захисті</a:t>
            </a:r>
            <a:r>
              <a:rPr lang="uk-UA" sz="2000" dirty="0"/>
              <a:t>. Суддя призначає штрафний удар, якщо порушення правил відбувається за таких обставин:</a:t>
            </a:r>
          </a:p>
          <a:p>
            <a:pPr marL="285750" lvl="0" indent="-285750">
              <a:buFontTx/>
              <a:buChar char="-"/>
            </a:pPr>
            <a:r>
              <a:rPr lang="uk-UA" sz="2000" dirty="0"/>
              <a:t>захисник утримав гравця нападу;</a:t>
            </a:r>
          </a:p>
          <a:p>
            <a:pPr marL="285750" indent="-285750">
              <a:buFontTx/>
              <a:buChar char="-"/>
            </a:pPr>
            <a:r>
              <a:rPr lang="uk-UA" sz="2000" dirty="0"/>
              <a:t>захист кричить «тег» – не зірвавши стрічку в насправді;</a:t>
            </a:r>
          </a:p>
          <a:p>
            <a:pPr marL="285750" indent="-285750">
              <a:buFontTx/>
              <a:buChar char="-"/>
            </a:pPr>
            <a:r>
              <a:rPr lang="uk-UA" sz="2000" dirty="0"/>
              <a:t>захисник кинув зірвану з противника стрічку на землю;</a:t>
            </a:r>
          </a:p>
          <a:p>
            <a:pPr marL="285750" indent="-285750">
              <a:buFontTx/>
              <a:buChar char="-"/>
            </a:pPr>
            <a:r>
              <a:rPr lang="uk-UA" sz="2000" dirty="0"/>
              <a:t> захисник заважає розіграти вільний або штрафний удар і не </a:t>
            </a:r>
            <a:r>
              <a:rPr lang="uk-UA" sz="2000" dirty="0" err="1"/>
              <a:t>відійшо</a:t>
            </a:r>
            <a:r>
              <a:rPr lang="uk-UA" sz="2000" dirty="0"/>
              <a:t> </a:t>
            </a:r>
            <a:r>
              <a:rPr lang="uk-UA" sz="2000" dirty="0" err="1"/>
              <a:t>вна</a:t>
            </a:r>
            <a:r>
              <a:rPr lang="uk-UA" sz="2000" dirty="0"/>
              <a:t> відстань 5 м відточки розіграшу.</a:t>
            </a:r>
          </a:p>
          <a:p>
            <a:endParaRPr lang="uk-UA" sz="2000" dirty="0"/>
          </a:p>
          <a:p>
            <a:r>
              <a:rPr lang="uk-UA" sz="2000" b="1" dirty="0"/>
              <a:t>Особливі порушення. </a:t>
            </a:r>
            <a:r>
              <a:rPr lang="uk-UA" sz="2000" dirty="0"/>
              <a:t>Гравець буде покараний видаленням на 2 хв, якщо він:</a:t>
            </a:r>
          </a:p>
          <a:p>
            <a:r>
              <a:rPr lang="uk-UA" sz="2000" dirty="0"/>
              <a:t>Не дотримується правил гри:</a:t>
            </a:r>
          </a:p>
          <a:p>
            <a:r>
              <a:rPr lang="uk-UA" sz="2000" dirty="0"/>
              <a:t>Веде грубу гру, проявляючи не коректну поведінку.</a:t>
            </a:r>
          </a:p>
          <a:p>
            <a:r>
              <a:rPr lang="uk-UA" sz="2000" dirty="0"/>
              <a:t>За рішенням судді гравець може бути видалений до кінця матчу, без права заміни</a:t>
            </a:r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74882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b="1" i="1" dirty="0" smtClean="0"/>
              <a:t>Екіпірування гравців і спортивне спорядження для гри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Спортивний одяг, що підходить для </a:t>
            </a:r>
            <a:r>
              <a:rPr lang="uk-UA" dirty="0" smtClean="0"/>
              <a:t>занять </a:t>
            </a:r>
            <a:r>
              <a:rPr lang="uk-UA" dirty="0" smtClean="0"/>
              <a:t>регбі відповідають погоднім умовам. Пояс, що надягається на талію гравця, дві стрічки, що кріпляться по бокам до поясу за допомогою наліпки. Пояс одягають на форму, а стрічки прикріпленні так , щоб їх можна було легко зірвати. Стрічки команд мають бути різного кольору.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Спортивне обладнання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err="1" smtClean="0"/>
              <a:t>Регбійний</a:t>
            </a:r>
            <a:r>
              <a:rPr lang="uk-UA" dirty="0" smtClean="0"/>
              <a:t> м'яч. Для розмітки – фішки або маркери. Використання різнокольорових маркерів застосовується для швидкої орієнтації і розпізнання розмітки на ігровому майданчику.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Команда: кількість гравців і склад команди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 регбі-5 грають команди з рівною кількістю гравців, але ця кількість може змінюватися в залежності від  розмірів поля, команди і кількості запасних гравців.</a:t>
            </a:r>
          </a:p>
          <a:p>
            <a:r>
              <a:rPr lang="uk-UA" dirty="0" smtClean="0"/>
              <a:t>Можливі склади команд:</a:t>
            </a:r>
          </a:p>
          <a:p>
            <a:pPr>
              <a:buFontTx/>
              <a:buChar char="-"/>
            </a:pPr>
            <a:r>
              <a:rPr lang="uk-UA" dirty="0"/>
              <a:t>т</a:t>
            </a:r>
            <a:r>
              <a:rPr lang="uk-UA" dirty="0" smtClean="0"/>
              <a:t>ільки хлопці;</a:t>
            </a:r>
          </a:p>
          <a:p>
            <a:pPr>
              <a:buFontTx/>
              <a:buChar char="-"/>
            </a:pPr>
            <a:r>
              <a:rPr lang="uk-UA" dirty="0"/>
              <a:t>т</a:t>
            </a:r>
            <a:r>
              <a:rPr lang="uk-UA" dirty="0" smtClean="0"/>
              <a:t>ільки дівчата</a:t>
            </a:r>
          </a:p>
          <a:p>
            <a:pPr>
              <a:buFontTx/>
              <a:buChar char="-"/>
            </a:pPr>
            <a:r>
              <a:rPr lang="uk-UA" dirty="0" smtClean="0"/>
              <a:t>змішаний склад (хлопці і дівчата)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Поле і розмітка 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Для гри підходять стандартні шкільні поля. </a:t>
            </a:r>
            <a:r>
              <a:rPr lang="uk-UA" dirty="0"/>
              <a:t>і</a:t>
            </a:r>
            <a:r>
              <a:rPr lang="uk-UA" dirty="0" smtClean="0"/>
              <a:t>грове покриття поля має бути безпечним. Ігри можна проводити на траві, штучному газоні, піску, спортивному залі.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Тривалість гри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Тривалість гри попередньо обговорюється перед початком матчу. Гра ділиться на два тайми. Кожен тайм триває не більше 20-ти хвилин з 5-ти хвилиною перервою між ними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Заміна 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Кожна сторона має домовитися про кількість замін. Заміну можна робити тоді, коли </a:t>
            </a:r>
            <a:r>
              <a:rPr lang="uk-UA" dirty="0" smtClean="0"/>
              <a:t>м'яч </a:t>
            </a:r>
            <a:r>
              <a:rPr lang="uk-UA" dirty="0" smtClean="0"/>
              <a:t>поза грою або в </a:t>
            </a:r>
            <a:r>
              <a:rPr lang="uk-UA" dirty="0" smtClean="0"/>
              <a:t>перерві. </a:t>
            </a:r>
            <a:r>
              <a:rPr lang="uk-UA" dirty="0" smtClean="0"/>
              <a:t>Про кількість замін потрібно повідомити суддю.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Визначення </a:t>
            </a:r>
            <a:endParaRPr lang="ru-RU" b="1" i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uk-UA" b="1" i="1" dirty="0" smtClean="0"/>
              <a:t>Тег </a:t>
            </a:r>
            <a:r>
              <a:rPr lang="uk-UA" dirty="0" smtClean="0"/>
              <a:t>– зривання стрічки з поясу суперника.</a:t>
            </a:r>
          </a:p>
          <a:p>
            <a:r>
              <a:rPr lang="uk-UA" b="1" dirty="0" smtClean="0"/>
              <a:t>Аут </a:t>
            </a:r>
            <a:r>
              <a:rPr lang="uk-UA" dirty="0" smtClean="0"/>
              <a:t>– це положення, коли м'яч або гравець з </a:t>
            </a:r>
            <a:r>
              <a:rPr lang="uk-UA" dirty="0" err="1" smtClean="0"/>
              <a:t>м'ячем</a:t>
            </a:r>
            <a:r>
              <a:rPr lang="uk-UA" dirty="0" smtClean="0"/>
              <a:t> торкається або виходить за бічну лінію;</a:t>
            </a:r>
          </a:p>
          <a:p>
            <a:r>
              <a:rPr lang="uk-UA" b="1" dirty="0" smtClean="0"/>
              <a:t>Лінія ауту</a:t>
            </a:r>
            <a:r>
              <a:rPr lang="uk-UA" dirty="0" smtClean="0"/>
              <a:t>. Бічна лінія – суцільна лінія, яка не є частиною ігрового поля;</a:t>
            </a:r>
          </a:p>
          <a:p>
            <a:r>
              <a:rPr lang="uk-UA" b="1" dirty="0" smtClean="0"/>
              <a:t>Залікове поле </a:t>
            </a:r>
            <a:r>
              <a:rPr lang="uk-UA" dirty="0" smtClean="0"/>
              <a:t>– це частина ігрового простору за лицьовою лінією, в яку м'яч може бути приземлено гравцем, будь-якої команди.</a:t>
            </a:r>
          </a:p>
          <a:p>
            <a:r>
              <a:rPr lang="uk-UA" b="1" dirty="0" smtClean="0"/>
              <a:t>Лінія залікового поля </a:t>
            </a:r>
            <a:r>
              <a:rPr lang="uk-UA" dirty="0" smtClean="0"/>
              <a:t>–лінія, за яку потрібно приземлити м'яч.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 smtClean="0"/>
              <a:t>Правила гри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uk-UA" sz="2900" b="1" dirty="0" smtClean="0"/>
              <a:t>Початок гри.</a:t>
            </a:r>
            <a:r>
              <a:rPr lang="uk-UA" sz="2900" dirty="0" smtClean="0"/>
              <a:t> Гра починають з вільного удару з центру поля на початку кожного тайму матчу, а також після того, як одна з команд приземлила м'яч в заліковому полі. Право тієї чи іншої команди почати гру вільним ударом призначають капітани команд в жеребкуванні, безпосередньо перед стартом гри. У момент розіграшу вільного удару  гравці суперника знаходяться на відстані не менше 5 м від розігруючого гравця, і починають рух вперед тільки тоді, як він розіграв м'яч. </a:t>
            </a:r>
          </a:p>
          <a:p>
            <a:endParaRPr lang="uk-UA" sz="2900" dirty="0" smtClean="0"/>
          </a:p>
          <a:p>
            <a:r>
              <a:rPr lang="uk-UA" sz="2900" b="1" dirty="0" smtClean="0"/>
              <a:t>Пас. Передача м'яча</a:t>
            </a:r>
            <a:r>
              <a:rPr lang="uk-UA" sz="2900" dirty="0" smtClean="0"/>
              <a:t>. Націлена передача м'яча від одного гравця іншому гравцеві тієї ж команди. Дозволені бічні передачі (паралельні лінії залікового поля) і передачі назад. Всі передачі здійснюються у вигляді кидка. В регбі-5 заборонено передавати м'яч з рук в руки. Передачі м'яча вперед заборонені. У разі порушень цих прави суддя призначає вільний удар.</a:t>
            </a:r>
          </a:p>
          <a:p>
            <a:endParaRPr lang="uk-UA" sz="2900" dirty="0"/>
          </a:p>
          <a:p>
            <a:endParaRPr lang="uk-UA" sz="2900" dirty="0" smtClean="0"/>
          </a:p>
          <a:p>
            <a:endParaRPr lang="uk-UA" sz="2900" dirty="0"/>
          </a:p>
          <a:p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021249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1142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Спортивна гра Регбі-5</vt:lpstr>
      <vt:lpstr>Екіпірування гравців і спортивне спорядження для гри</vt:lpstr>
      <vt:lpstr>Спортивне обладнання</vt:lpstr>
      <vt:lpstr>Команда: кількість гравців і склад команди</vt:lpstr>
      <vt:lpstr>Поле і розмітка </vt:lpstr>
      <vt:lpstr>Тривалість гри</vt:lpstr>
      <vt:lpstr>Заміна </vt:lpstr>
      <vt:lpstr>Визначення </vt:lpstr>
      <vt:lpstr>Правила гри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27</cp:revision>
  <dcterms:created xsi:type="dcterms:W3CDTF">2023-01-20T20:30:21Z</dcterms:created>
  <dcterms:modified xsi:type="dcterms:W3CDTF">2023-01-22T12:36:54Z</dcterms:modified>
</cp:coreProperties>
</file>