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9" r:id="rId2"/>
    <p:sldId id="303" r:id="rId3"/>
    <p:sldId id="305" r:id="rId4"/>
    <p:sldId id="281" r:id="rId5"/>
    <p:sldId id="306" r:id="rId6"/>
    <p:sldId id="328" r:id="rId7"/>
    <p:sldId id="287" r:id="rId8"/>
    <p:sldId id="327" r:id="rId9"/>
    <p:sldId id="289" r:id="rId10"/>
    <p:sldId id="329" r:id="rId11"/>
    <p:sldId id="332" r:id="rId12"/>
    <p:sldId id="285" r:id="rId13"/>
    <p:sldId id="272" r:id="rId14"/>
    <p:sldId id="273" r:id="rId15"/>
    <p:sldId id="292" r:id="rId16"/>
    <p:sldId id="326" r:id="rId17"/>
    <p:sldId id="29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5126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0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23941-C03F-4DCA-9119-0C8197F18216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7F250-1607-4579-B882-3F7FFAF47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6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7F250-1607-4579-B882-3F7FFAF4781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0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уза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611560" y="764704"/>
            <a:ext cx="2476229" cy="5328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9A743B2-AFD1-43D6-81A6-3E3BF94D7E55}"/>
              </a:ext>
            </a:extLst>
          </p:cNvPr>
          <p:cNvSpPr/>
          <p:nvPr userDrawn="1"/>
        </p:nvSpPr>
        <p:spPr bwMode="auto">
          <a:xfrm>
            <a:off x="457201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2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6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C:\Documents and Settings\Ирина Алексеевна\Мои документы\Мои рисунки\Акрополь стилизов. 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157857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1" descr="C:\Documents and Settings\Ирина Алексеевна\Мои документы\Мои рисунки\Акрополь стилизов. 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548680"/>
            <a:ext cx="245556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6165304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Олифирова</a:t>
            </a:r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 </a:t>
            </a:r>
            <a:r>
              <a:rPr lang="ru-RU" sz="1100" b="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Т.И. </a:t>
            </a:r>
            <a:endParaRPr lang="ru-RU" sz="1100" b="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http://img0.liveinternet.ru/images/attach/b/4/104/210/104210872_large_olivka03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96336" y="5733256"/>
            <a:ext cx="1008112" cy="60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4CA9-8262-4F91-88D9-C9A29CAD7B06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51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img0.liveinternet.ru/images/attach/c/5/85/673/85673188_1333712327_GreekMinoraur.jpg" TargetMode="External"/><Relationship Id="rId3" Type="http://schemas.openxmlformats.org/officeDocument/2006/relationships/hyperlink" Target="NULL" TargetMode="External"/><Relationship Id="rId7" Type="http://schemas.openxmlformats.org/officeDocument/2006/relationships/hyperlink" Target="http://vkarp.com/wp-content/uploads/2011/02/afina3jpg.jpg" TargetMode="External"/><Relationship Id="rId12" Type="http://schemas.openxmlformats.org/officeDocument/2006/relationships/hyperlink" Target="https://fabriory.com.ua/sites/default/files/styles/large/public/18-148_0.jpg?itok=kUitJxk1" TargetMode="External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NULL" TargetMode="External"/><Relationship Id="rId11" Type="http://schemas.openxmlformats.org/officeDocument/2006/relationships/hyperlink" Target="http://rushist.com/images/mythology/afina-fidij.jpg" TargetMode="External"/><Relationship Id="rId5" Type="http://schemas.openxmlformats.org/officeDocument/2006/relationships/hyperlink" Target="NULL" TargetMode="External"/><Relationship Id="rId10" Type="http://schemas.openxmlformats.org/officeDocument/2006/relationships/hyperlink" Target="http://rushist.com/images/mythology-2/apollo-seated.jpg" TargetMode="External"/><Relationship Id="rId4" Type="http://schemas.openxmlformats.org/officeDocument/2006/relationships/hyperlink" Target="http://theori.ucoz.com/Legends/kerinejskaja_lan.jpg" TargetMode="External"/><Relationship Id="rId9" Type="http://schemas.openxmlformats.org/officeDocument/2006/relationships/hyperlink" Target="https://upload.wikimedia.org/wikipedia/commons/0/0e/Polyphemus.gi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465949"/>
            <a:ext cx="8170004" cy="5904657"/>
          </a:xfrm>
          <a:prstGeom prst="rect">
            <a:avLst/>
          </a:prstGeom>
        </p:spPr>
      </p:pic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3096343"/>
          </a:xfrm>
        </p:spPr>
        <p:txBody>
          <a:bodyPr>
            <a:noAutofit/>
          </a:bodyPr>
          <a:lstStyle/>
          <a:p>
            <a:r>
              <a:rPr lang="ru-RU" sz="8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Міфи</a:t>
            </a:r>
            <a:r>
              <a:rPr lang="ru-RU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8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</a:t>
            </a:r>
            <a:r>
              <a:rPr lang="ru-RU" sz="8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авньої</a:t>
            </a:r>
            <a:r>
              <a:rPr lang="ru-RU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8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Греції</a:t>
            </a:r>
            <a:endParaRPr lang="ru-RU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32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Users\user\Documents\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404664"/>
            <a:ext cx="2448272" cy="3615909"/>
          </a:xfrm>
          <a:prstGeom prst="rect">
            <a:avLst/>
          </a:prstGeom>
          <a:noFill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923922"/>
            <a:ext cx="2521219" cy="451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67544" y="4183310"/>
            <a:ext cx="2565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Афродіта - богиня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краси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любові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529059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Афіна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- богиня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мудрості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справедливої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​​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війни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95" y="1729388"/>
            <a:ext cx="2160240" cy="342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387" y="3006786"/>
            <a:ext cx="2257371" cy="343591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811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899" t="5222" r="10154"/>
          <a:stretch/>
        </p:blipFill>
        <p:spPr>
          <a:xfrm>
            <a:off x="3059832" y="577197"/>
            <a:ext cx="1996225" cy="4982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3" y="836297"/>
            <a:ext cx="3168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Гефест - бог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вогню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ковальського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ремесла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r="11119"/>
          <a:stretch/>
        </p:blipFill>
        <p:spPr bwMode="auto">
          <a:xfrm>
            <a:off x="539553" y="2348880"/>
            <a:ext cx="2808311" cy="385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4976" r="5410" b="5055"/>
          <a:stretch/>
        </p:blipFill>
        <p:spPr bwMode="auto">
          <a:xfrm>
            <a:off x="5220072" y="583334"/>
            <a:ext cx="2477461" cy="384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694" y="3429000"/>
            <a:ext cx="2088232" cy="294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56057" y="443491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Гермес </a:t>
            </a:r>
            <a:r>
              <a:rPr lang="ru-RU" sz="24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– </a:t>
            </a:r>
          </a:p>
          <a:p>
            <a:pPr lvl="0"/>
            <a:r>
              <a:rPr lang="ru-RU" sz="24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покровитель </a:t>
            </a:r>
          </a:p>
          <a:p>
            <a:pPr lvl="0"/>
            <a:r>
              <a:rPr lang="ru-RU" sz="24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мандрівників</a:t>
            </a:r>
            <a:r>
              <a:rPr lang="ru-RU" sz="2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, </a:t>
            </a:r>
            <a:endParaRPr lang="ru-RU" sz="24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79646">
                  <a:lumMod val="50000"/>
                </a:srgbClr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  <a:p>
            <a:pPr lvl="0"/>
            <a:r>
              <a:rPr lang="ru-RU" sz="24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торговців</a:t>
            </a:r>
            <a:r>
              <a:rPr lang="ru-RU" sz="24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 </a:t>
            </a:r>
            <a:r>
              <a:rPr lang="ru-RU" sz="2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і </a:t>
            </a:r>
            <a:endParaRPr lang="ru-RU" sz="24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79646">
                  <a:lumMod val="50000"/>
                </a:srgbClr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  <a:p>
            <a:pPr lvl="0"/>
            <a:r>
              <a:rPr lang="ru-RU" sz="24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шахраїв</a:t>
            </a:r>
            <a:endParaRPr lang="ru-RU" sz="24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79646">
                  <a:lumMod val="50000"/>
                </a:srgbClr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20688"/>
            <a:ext cx="2858259" cy="450852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20688"/>
            <a:ext cx="2950720" cy="4554107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265" y="1739717"/>
            <a:ext cx="3168352" cy="4761846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6084168" y="5157192"/>
            <a:ext cx="2689225" cy="7925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Артеміда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- богиня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полювання</a:t>
            </a:r>
            <a:endParaRPr lang="uk-UA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3265" y="908720"/>
            <a:ext cx="2888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Ніка - богиня,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уособлює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перемогу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5067141"/>
            <a:ext cx="27179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Гестія  - богиня-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покровителька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домашнього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вогнища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2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39552" y="476672"/>
            <a:ext cx="8167687" cy="5832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58946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давньогрецьких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міфів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населений не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тільки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богами.</a:t>
            </a:r>
          </a:p>
          <a:p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lang="uk-UA" sz="4000" dirty="0" smtClean="0"/>
          </a:p>
          <a:p>
            <a:endParaRPr lang="ru-RU" sz="2000" dirty="0" smtClean="0"/>
          </a:p>
          <a:p>
            <a:endParaRPr lang="ru-RU" sz="4000" dirty="0"/>
          </a:p>
          <a:p>
            <a:endParaRPr lang="ru-RU" sz="4000" dirty="0" smtClean="0"/>
          </a:p>
          <a:p>
            <a:pPr algn="r"/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Важливу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роль в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ньому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відіграють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герої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які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роблять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найрізноманітніші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подвиги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54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101" y="638468"/>
            <a:ext cx="3945227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11498"/>
            <a:ext cx="2603414" cy="3744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4845537"/>
            <a:ext cx="922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Тесей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116" y="2593426"/>
            <a:ext cx="2798795" cy="36724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7944" y="2564904"/>
            <a:ext cx="1078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Геракл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08304" y="649833"/>
            <a:ext cx="115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Персей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100" y="3573016"/>
            <a:ext cx="3066658" cy="26928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558725" y="3644384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Ясон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3530" y="523070"/>
            <a:ext cx="3902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Давньогрецькі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герої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333375"/>
            <a:ext cx="3535363" cy="460375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1800" dirty="0" smtClean="0"/>
          </a:p>
          <a:p>
            <a:endParaRPr lang="ru-RU" dirty="0" smtClean="0"/>
          </a:p>
          <a:p>
            <a:endParaRPr lang="ru-RU" sz="1200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212976"/>
            <a:ext cx="2952328" cy="308519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  <a:sp3d>
            <a:bevelT prst="angle"/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9672" y="1628800"/>
            <a:ext cx="4676222" cy="385561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836712"/>
            <a:ext cx="2645990" cy="330972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  <a:sp3d>
            <a:bevelT prst="angle"/>
          </a:sp3d>
        </p:spPr>
      </p:pic>
      <p:sp>
        <p:nvSpPr>
          <p:cNvPr id="3" name="Прямоугольник 2"/>
          <p:cNvSpPr/>
          <p:nvPr/>
        </p:nvSpPr>
        <p:spPr>
          <a:xfrm>
            <a:off x="2039595" y="5253586"/>
            <a:ext cx="1267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Кентавр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645024"/>
            <a:ext cx="1202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Циклоп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20272" y="3212976"/>
            <a:ext cx="1451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Мінотавр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9896" y="347514"/>
            <a:ext cx="4313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Фантастичні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істоти</a:t>
            </a:r>
          </a:p>
        </p:txBody>
      </p:sp>
    </p:spTree>
    <p:extLst>
      <p:ext uri="{BB962C8B-B14F-4D97-AF65-F5344CB8AC3E}">
        <p14:creationId xmlns:p14="http://schemas.microsoft.com/office/powerpoint/2010/main" val="313059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375" y="642919"/>
            <a:ext cx="6964363" cy="535785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Домашнє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Опрацювати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відповідний матеріал підручника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46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31032" y="476969"/>
            <a:ext cx="8712968" cy="4104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Інтернет-джерела</a:t>
            </a:r>
            <a:r>
              <a:rPr lang="uk-UA" sz="2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  <a:p>
            <a:endParaRPr lang="ru-RU" sz="900" dirty="0" smtClean="0"/>
          </a:p>
          <a:p>
            <a:r>
              <a:rPr lang="en-US" sz="1400" dirty="0" smtClean="0">
                <a:hlinkClick r:id="rId2" invalidUrl="http:///"/>
              </a:rPr>
              <a:t>http</a:t>
            </a:r>
            <a:r>
              <a:rPr lang="en-US" sz="1400" dirty="0" smtClean="0">
                <a:hlinkClick r:id="rId3" invalidUrl="http:///"/>
              </a:rPr>
              <a:t>://</a:t>
            </a:r>
            <a:r>
              <a:rPr lang="en-US" sz="1400" dirty="0" smtClean="0">
                <a:hlinkClick r:id="rId4"/>
              </a:rPr>
              <a:t>theori.ucoz.com/Legends/kerinejskaja_lan.jpg</a:t>
            </a:r>
            <a:r>
              <a:rPr lang="ru-RU" sz="1400" dirty="0" smtClean="0"/>
              <a:t> Геракл</a:t>
            </a:r>
          </a:p>
          <a:p>
            <a:r>
              <a:rPr lang="en-US" sz="1400" dirty="0" smtClean="0">
                <a:hlinkClick r:id="rId5" invalidUrl="http:///"/>
              </a:rPr>
              <a:t>http</a:t>
            </a:r>
            <a:r>
              <a:rPr lang="en-US" sz="1400" dirty="0" smtClean="0">
                <a:hlinkClick r:id="rId6" invalidUrl="http:///"/>
              </a:rPr>
              <a:t>://</a:t>
            </a:r>
            <a:r>
              <a:rPr lang="en-US" sz="1400" dirty="0" smtClean="0">
                <a:hlinkClick r:id="rId7"/>
              </a:rPr>
              <a:t>vkarp.com/wp-content/uploads/2011/02/afina3jpg.jpg</a:t>
            </a:r>
            <a:r>
              <a:rPr lang="ru-RU" sz="1400" dirty="0" smtClean="0"/>
              <a:t> Афина</a:t>
            </a:r>
          </a:p>
          <a:p>
            <a:r>
              <a:rPr lang="en-US" sz="1400" dirty="0" smtClean="0"/>
              <a:t>http</a:t>
            </a:r>
            <a:r>
              <a:rPr lang="en-US" sz="1400" dirty="0" smtClean="0"/>
              <a:t>://voyagesenduo.com/grece/crete/images/crete_image66.jpg </a:t>
            </a:r>
            <a:r>
              <a:rPr lang="ru-RU" sz="1400" dirty="0" smtClean="0"/>
              <a:t>Минотавр</a:t>
            </a:r>
          </a:p>
          <a:p>
            <a:r>
              <a:rPr lang="en-US" sz="1400" dirty="0" smtClean="0">
                <a:hlinkClick r:id="rId8"/>
              </a:rPr>
              <a:t>http://</a:t>
            </a:r>
            <a:r>
              <a:rPr lang="en-US" sz="1400" dirty="0" smtClean="0">
                <a:hlinkClick r:id="rId9"/>
              </a:rPr>
              <a:t>https ://upload.wikimedia.org/</a:t>
            </a:r>
            <a:r>
              <a:rPr lang="en-US" sz="1400" dirty="0" err="1" smtClean="0">
                <a:hlinkClick r:id="rId9"/>
              </a:rPr>
              <a:t>wikipedia</a:t>
            </a:r>
            <a:r>
              <a:rPr lang="en-US" sz="1400" dirty="0" smtClean="0">
                <a:hlinkClick r:id="rId9"/>
              </a:rPr>
              <a:t>/commons/0/0e/</a:t>
            </a:r>
            <a:r>
              <a:rPr lang="en-US" sz="1400" dirty="0" err="1" smtClean="0">
                <a:hlinkClick r:id="rId9"/>
              </a:rPr>
              <a:t>Polyphemus</a:t>
            </a:r>
            <a:r>
              <a:rPr lang="en-US" sz="1400" dirty="0" smtClean="0">
                <a:hlinkClick r:id="rId9"/>
              </a:rPr>
              <a:t>.</a:t>
            </a:r>
            <a:r>
              <a:rPr lang="ru-RU" sz="1400" dirty="0" smtClean="0">
                <a:hlinkClick r:id="rId9"/>
              </a:rPr>
              <a:t> </a:t>
            </a:r>
            <a:r>
              <a:rPr lang="en-US" sz="1400" dirty="0" smtClean="0">
                <a:hlinkClick r:id="rId9"/>
              </a:rPr>
              <a:t>gif</a:t>
            </a:r>
            <a:r>
              <a:rPr lang="ru-RU" sz="1400" dirty="0" smtClean="0"/>
              <a:t> циклоп</a:t>
            </a:r>
          </a:p>
          <a:p>
            <a:r>
              <a:rPr lang="en-US" sz="1400" dirty="0" smtClean="0"/>
              <a:t>https</a:t>
            </a:r>
            <a:r>
              <a:rPr lang="en-US" sz="1400" dirty="0"/>
              <a:t>://yandex.ua/images/search</a:t>
            </a:r>
          </a:p>
          <a:p>
            <a:r>
              <a:rPr lang="en-US" sz="1400" dirty="0" smtClean="0"/>
              <a:t>http</a:t>
            </a:r>
            <a:r>
              <a:rPr lang="en-US" sz="1400" dirty="0"/>
              <a:t>://900igr.net/datai/mkhk/Mifologija-Drevnej-Gretsii/0004-008-Samyj-populjarnyj-mif-ob-Aide-svjazan-s-pokhischeniem-im-Persefony.jpg</a:t>
            </a:r>
          </a:p>
          <a:p>
            <a:r>
              <a:rPr lang="ru-RU" sz="1400" dirty="0"/>
              <a:t>http://900igr.net/datai/mkhk/Mifologija-Drevnej-Gretsii/0009-013-Govard-Devid-Dzhonson.jpg</a:t>
            </a:r>
          </a:p>
          <a:p>
            <a:r>
              <a:rPr lang="ru-RU" sz="1400" dirty="0"/>
              <a:t>http://900igr.net/datai/mkhk/Mifologija-Drevnej-Gretsii/0014-019-Nepremennyj-sudja-pastusheskikh-muzykalnykh-sostjazanij.jpg  </a:t>
            </a:r>
            <a:r>
              <a:rPr lang="ru-RU" sz="1400" dirty="0" smtClean="0"/>
              <a:t>Врубель</a:t>
            </a:r>
          </a:p>
          <a:p>
            <a:r>
              <a:rPr lang="ru-RU" sz="1400" dirty="0" smtClean="0"/>
              <a:t>http</a:t>
            </a:r>
            <a:r>
              <a:rPr lang="ru-RU" sz="1400" dirty="0"/>
              <a:t>://www.settemuse.it/pittori_opere_V/van_baburen_dirck/van_baburen_dirck_504_prometheus_being_chained_by_vulcany.jpg Ван </a:t>
            </a:r>
            <a:r>
              <a:rPr lang="ru-RU" sz="1400" dirty="0" err="1" smtClean="0"/>
              <a:t>Бабюрен</a:t>
            </a:r>
            <a:endParaRPr lang="ru-RU" sz="1400" dirty="0"/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>
            <a:off x="251520" y="4581128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hlinkClick r:id="rId10"/>
              </a:rPr>
              <a:t>http://rushist.com/images/mythology-2/apollo-seated.jpg</a:t>
            </a:r>
            <a:endParaRPr lang="uk-UA" sz="1400" dirty="0" smtClean="0"/>
          </a:p>
          <a:p>
            <a:r>
              <a:rPr lang="en-US" sz="1400" dirty="0" smtClean="0">
                <a:hlinkClick r:id="rId11"/>
              </a:rPr>
              <a:t>http://rushist.com/images/mythology/afina-fidij.jpg</a:t>
            </a:r>
            <a:endParaRPr lang="uk-UA" sz="1400" dirty="0" smtClean="0"/>
          </a:p>
          <a:p>
            <a:r>
              <a:rPr lang="en-US" sz="1400" dirty="0" smtClean="0">
                <a:hlinkClick r:id="rId12"/>
              </a:rPr>
              <a:t>https://fabriory.com.ua/sites/default/files/styles/large/public/18-148_0.jpg?itok=kUitJxk1</a:t>
            </a:r>
            <a:endParaRPr lang="uk-UA" sz="1400" dirty="0" smtClean="0"/>
          </a:p>
          <a:p>
            <a:r>
              <a:rPr lang="ru-RU" sz="1400" dirty="0" err="1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оформлення</a:t>
            </a:r>
            <a:r>
              <a:rPr lang="ru-RU" sz="1400" dirty="0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презентації</a:t>
            </a:r>
            <a:r>
              <a:rPr lang="ru-RU" sz="1400" dirty="0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Оліфірова</a:t>
            </a:r>
            <a:r>
              <a:rPr lang="ru-RU" sz="1400" dirty="0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Тетяна</a:t>
            </a:r>
            <a:r>
              <a:rPr lang="ru-RU" sz="1400" dirty="0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Іванівна</a:t>
            </a:r>
            <a:r>
              <a:rPr lang="ru-RU" sz="1400" dirty="0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, ЗОШ № 14 м </a:t>
            </a:r>
            <a:r>
              <a:rPr lang="ru-RU" sz="1400" dirty="0" err="1" smtClean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Сєвєродонецька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6774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b="1" smtClean="0"/>
              <a:t> </a:t>
            </a:r>
            <a:r>
              <a:rPr lang="uk-UA" b="1" smtClean="0"/>
              <a:t>Мета уроку: 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1357299"/>
            <a:ext cx="7200900" cy="4879990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51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5100" dirty="0" smtClean="0">
                <a:latin typeface="Times New Roman" pitchFamily="18" charset="0"/>
                <a:cs typeface="Times New Roman" pitchFamily="18" charset="0"/>
              </a:rPr>
              <a:t>дати уявлення про релігійні вірування греків, визначити особливості формування культури Давньої Греції,  сформувати уявлення про давньогрецьку міфологію, описувати подвиги міфічних героїв;  </a:t>
            </a: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5100" dirty="0" smtClean="0">
                <a:latin typeface="Times New Roman" pitchFamily="18" charset="0"/>
                <a:cs typeface="Times New Roman" pitchFamily="18" charset="0"/>
              </a:rPr>
              <a:t>розвивати вміння аналізувати історичний матеріал;</a:t>
            </a: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5100" dirty="0" smtClean="0">
                <a:latin typeface="Times New Roman" pitchFamily="18" charset="0"/>
                <a:cs typeface="Times New Roman" pitchFamily="18" charset="0"/>
              </a:rPr>
              <a:t> вдосконалювати навички роботи з підручником та історичними текстами, вміти виділяти головне;розвивати навички роботи в групі;</a:t>
            </a: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5100" dirty="0" smtClean="0">
                <a:latin typeface="Times New Roman" pitchFamily="18" charset="0"/>
                <a:cs typeface="Times New Roman" pitchFamily="18" charset="0"/>
              </a:rPr>
              <a:t>розвивати вміння формулювати власну думку та вміти аргументувати;</a:t>
            </a: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5100" dirty="0" smtClean="0">
                <a:latin typeface="Times New Roman" pitchFamily="18" charset="0"/>
                <a:cs typeface="Times New Roman" pitchFamily="18" charset="0"/>
              </a:rPr>
              <a:t>виховувати інтерес до історії та загальнолюдських цінностей. </a:t>
            </a: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/>
            </a:r>
            <a:br>
              <a:rPr lang="ru-RU" dirty="0"/>
            </a:br>
            <a:endParaRPr lang="uk-UA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159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>
            <a:extLst>
              <a:ext uri="{FF2B5EF4-FFF2-40B4-BE49-F238E27FC236}">
                <a16:creationId xmlns:a16="http://schemas.microsoft.com/office/drawing/2014/main" xmlns="" id="{F4C9D7E3-231A-4BC0-A8E6-BA809771D8B6}"/>
              </a:ext>
            </a:extLst>
          </p:cNvPr>
          <p:cNvSpPr/>
          <p:nvPr/>
        </p:nvSpPr>
        <p:spPr>
          <a:xfrm>
            <a:off x="899592" y="2420888"/>
            <a:ext cx="7272808" cy="3240360"/>
          </a:xfrm>
          <a:prstGeom prst="rect">
            <a:avLst/>
          </a:prstGeom>
          <a:solidFill>
            <a:srgbClr val="FEB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t"/>
          <a:lstStyle/>
          <a:p>
            <a:pPr algn="ctr">
              <a:defRPr/>
            </a:pPr>
            <a:r>
              <a:rPr lang="ru-RU" sz="3600" b="1" i="1" dirty="0" err="1">
                <a:solidFill>
                  <a:srgbClr val="002060"/>
                </a:solidFill>
              </a:rPr>
              <a:t>Міфами</a:t>
            </a:r>
            <a:r>
              <a:rPr lang="ru-RU" sz="3600" b="1" i="1" dirty="0">
                <a:solidFill>
                  <a:srgbClr val="002060"/>
                </a:solidFill>
              </a:rPr>
              <a:t> в </a:t>
            </a:r>
            <a:r>
              <a:rPr lang="ru-RU" sz="3600" b="1" i="1" dirty="0" err="1">
                <a:solidFill>
                  <a:srgbClr val="002060"/>
                </a:solidFill>
              </a:rPr>
              <a:t>Давній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Греції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називали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перекази</a:t>
            </a:r>
            <a:r>
              <a:rPr lang="ru-RU" sz="3600" b="1" i="1" dirty="0">
                <a:solidFill>
                  <a:srgbClr val="002060"/>
                </a:solidFill>
              </a:rPr>
              <a:t> про </a:t>
            </a:r>
            <a:r>
              <a:rPr lang="ru-RU" sz="3600" b="1" i="1" dirty="0" err="1">
                <a:solidFill>
                  <a:srgbClr val="002060"/>
                </a:solidFill>
              </a:rPr>
              <a:t>походження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світу</a:t>
            </a:r>
            <a:r>
              <a:rPr lang="ru-RU" sz="3600" b="1" i="1" dirty="0">
                <a:solidFill>
                  <a:srgbClr val="002060"/>
                </a:solidFill>
              </a:rPr>
              <a:t>, </a:t>
            </a:r>
            <a:r>
              <a:rPr lang="ru-RU" sz="3600" b="1" i="1" dirty="0" err="1">
                <a:solidFill>
                  <a:srgbClr val="002060"/>
                </a:solidFill>
              </a:rPr>
              <a:t>життя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богів</a:t>
            </a:r>
            <a:r>
              <a:rPr lang="ru-RU" sz="3600" b="1" i="1" dirty="0">
                <a:solidFill>
                  <a:srgbClr val="002060"/>
                </a:solidFill>
              </a:rPr>
              <a:t> та </a:t>
            </a:r>
            <a:r>
              <a:rPr lang="ru-RU" sz="3600" b="1" i="1" dirty="0" err="1">
                <a:solidFill>
                  <a:srgbClr val="002060"/>
                </a:solidFill>
              </a:rPr>
              <a:t>випробування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героїв</a:t>
            </a:r>
            <a:r>
              <a:rPr lang="ru-RU" sz="3600" b="1" i="1" dirty="0">
                <a:solidFill>
                  <a:srgbClr val="002060"/>
                </a:solidFill>
              </a:rPr>
              <a:t>.</a:t>
            </a:r>
            <a:endParaRPr lang="en-GB" sz="3600" b="1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5" y="764704"/>
            <a:ext cx="7056784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60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63" t="-620" r="-2294" b="620"/>
          <a:stretch/>
        </p:blipFill>
        <p:spPr>
          <a:xfrm>
            <a:off x="467544" y="494750"/>
            <a:ext cx="4430857" cy="58326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E70D50-481A-4FBE-A214-E79D5640E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9" r="7764"/>
          <a:stretch/>
        </p:blipFill>
        <p:spPr>
          <a:xfrm>
            <a:off x="4355976" y="584838"/>
            <a:ext cx="4237149" cy="5652474"/>
          </a:xfrm>
          <a:prstGeom prst="rect">
            <a:avLst/>
          </a:prstGeom>
          <a:effectLst>
            <a:glow rad="228600">
              <a:srgbClr val="4472C4">
                <a:satMod val="175000"/>
                <a:alpha val="40000"/>
              </a:srgbClr>
            </a:glow>
          </a:effectLst>
        </p:spPr>
      </p:pic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157163" y="3971924"/>
            <a:ext cx="8258176" cy="2111375"/>
          </a:xfrm>
          <a:scene3d>
            <a:camera prst="perspectiveLeft"/>
            <a:lightRig rig="threePt" dir="t"/>
          </a:scene3d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темної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сяючою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безодні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pPr marL="0" indent="0" algn="r">
              <a:buNone/>
            </a:pP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їхніми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уявленнями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правили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світом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боги,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які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жили на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горі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Олімп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539552" y="692696"/>
            <a:ext cx="7990086" cy="1464717"/>
          </a:xfrm>
          <a:scene3d>
            <a:camera prst="perspectiveRight"/>
            <a:lightRig rig="threePt" dir="t"/>
          </a:scene3d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Стародавні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греки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вірили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весь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виник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з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неозорого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Хаосу 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B6E1E512-297D-437F-9C1B-E04A879C3D6A}"/>
              </a:ext>
            </a:extLst>
          </p:cNvPr>
          <p:cNvSpPr/>
          <p:nvPr/>
        </p:nvSpPr>
        <p:spPr>
          <a:xfrm>
            <a:off x="1747400" y="953358"/>
            <a:ext cx="5958917" cy="5267877"/>
          </a:xfrm>
          <a:prstGeom prst="roundRect">
            <a:avLst>
              <a:gd name="adj" fmla="val 0"/>
            </a:avLst>
          </a:prstGeom>
          <a:solidFill>
            <a:srgbClr val="4A8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anchor="ctr"/>
          <a:lstStyle/>
          <a:p>
            <a:pPr algn="just"/>
            <a:r>
              <a:rPr lang="uk-UA" sz="2000" dirty="0"/>
              <a:t>Спочатку був Хаос. Із Хаосу виникли богиня Землі Гея та бог Неба Уран.</a:t>
            </a:r>
          </a:p>
          <a:p>
            <a:pPr algn="just"/>
            <a:r>
              <a:rPr lang="uk-UA" sz="2000" dirty="0"/>
              <a:t>Вони породили 12 титанів. Один із них – Кронос – захопив владу свого батька.</a:t>
            </a:r>
          </a:p>
          <a:p>
            <a:pPr algn="just"/>
            <a:r>
              <a:rPr lang="uk-UA" sz="2000" dirty="0">
                <a:solidFill>
                  <a:schemeClr val="bg1"/>
                </a:solidFill>
              </a:rPr>
              <a:t>Після цього Кронос так боявся, що його сини або доньки вчинять із ним так само, що вирішив цю проблему, </a:t>
            </a:r>
            <a:r>
              <a:rPr lang="uk-UA" sz="2000" dirty="0" err="1" smtClean="0">
                <a:solidFill>
                  <a:schemeClr val="bg1"/>
                </a:solidFill>
              </a:rPr>
              <a:t>зжераючі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всіх своїх дітей, щойно вони народжувались.</a:t>
            </a:r>
          </a:p>
          <a:p>
            <a:pPr algn="just"/>
            <a:r>
              <a:rPr lang="uk-UA" sz="2000" dirty="0"/>
              <a:t>Звісно, що мати цих дітей – Рея – була не в захваті від такого підходу, тому вона вирішила врятувати наймолодшого сина Зевса.</a:t>
            </a:r>
          </a:p>
          <a:p>
            <a:pPr algn="just"/>
            <a:r>
              <a:rPr lang="uk-UA" sz="2000" dirty="0"/>
              <a:t>Подорослішавши, Зевс скинув батька з трону та захопив його владу.</a:t>
            </a:r>
          </a:p>
          <a:p>
            <a:pPr algn="just"/>
            <a:r>
              <a:rPr lang="uk-UA" sz="2000" dirty="0"/>
              <a:t>Разом із іншими богами та богинями він почав правити світом.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243" name="Title 20">
            <a:extLst>
              <a:ext uri="{FF2B5EF4-FFF2-40B4-BE49-F238E27FC236}">
                <a16:creationId xmlns:a16="http://schemas.microsoft.com/office/drawing/2014/main" xmlns="" id="{27E53381-5F03-4E0B-B66C-CF5C50C2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101" y="490601"/>
            <a:ext cx="6906451" cy="925512"/>
          </a:xfrm>
        </p:spPr>
        <p:txBody>
          <a:bodyPr>
            <a:prstTxWarp prst="textArchUp">
              <a:avLst/>
            </a:prstTxWarp>
          </a:bodyPr>
          <a:lstStyle/>
          <a:p>
            <a:pPr eaLnBrk="1" hangingPunct="1"/>
            <a:r>
              <a:rPr lang="uk-UA" alt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Давньогрецький міф про походження світу</a:t>
            </a:r>
            <a:endParaRPr lang="en-GB" alt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CF7435-C0CF-4223-95EF-C0B00D6DA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61" y="389562"/>
            <a:ext cx="2037029" cy="25237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8FB0F0-F10A-4260-A5FF-BDF5357AE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" y="3769567"/>
            <a:ext cx="1956008" cy="308843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FF128F68-662A-42C9-B442-A7F958D18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23" y="2275889"/>
            <a:ext cx="1565258" cy="26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75" t="1573" r="3326" b="2699"/>
          <a:stretch/>
        </p:blipFill>
        <p:spPr>
          <a:xfrm>
            <a:off x="539552" y="476672"/>
            <a:ext cx="3793410" cy="5852691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angle"/>
          </a:sp3d>
        </p:spPr>
      </p:pic>
      <p:sp>
        <p:nvSpPr>
          <p:cNvPr id="5" name="Прямоугольник 4"/>
          <p:cNvSpPr/>
          <p:nvPr/>
        </p:nvSpPr>
        <p:spPr>
          <a:xfrm>
            <a:off x="4625665" y="692696"/>
            <a:ext cx="3960440" cy="830997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Зевс - бог неба, грому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блискавок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відає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усім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світом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4452249" cy="389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8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1" y="548679"/>
            <a:ext cx="3475065" cy="547742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9" name="Прямоугольник 8"/>
          <p:cNvSpPr/>
          <p:nvPr/>
        </p:nvSpPr>
        <p:spPr>
          <a:xfrm>
            <a:off x="4572000" y="583566"/>
            <a:ext cx="3078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Підземним царством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правив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бог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Аїд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Содержимое 6" descr="maxresdefault.jpg"/>
          <p:cNvPicPr>
            <a:picLocks noChangeAspect="1"/>
          </p:cNvPicPr>
          <p:nvPr/>
        </p:nvPicPr>
        <p:blipFill rotWithShape="1">
          <a:blip r:embed="rId3"/>
          <a:srcRect l="21019" r="19736"/>
          <a:stretch/>
        </p:blipFill>
        <p:spPr>
          <a:xfrm>
            <a:off x="4355977" y="1772816"/>
            <a:ext cx="4104456" cy="42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5634" y="620688"/>
            <a:ext cx="2657149" cy="47368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  <p:sp>
        <p:nvSpPr>
          <p:cNvPr id="7" name="Прямоугольник 6"/>
          <p:cNvSpPr/>
          <p:nvPr/>
        </p:nvSpPr>
        <p:spPr>
          <a:xfrm>
            <a:off x="2123728" y="5617217"/>
            <a:ext cx="5753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Всі моря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були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віддані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богу Посейдону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b="4398"/>
          <a:stretch>
            <a:fillRect/>
          </a:stretch>
        </p:blipFill>
        <p:spPr bwMode="auto">
          <a:xfrm>
            <a:off x="611559" y="1124744"/>
            <a:ext cx="5244075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38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3032423" cy="5040560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11" name="Содержимое 3" descr="ger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48064" y="577558"/>
            <a:ext cx="3456384" cy="51845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55776" y="577255"/>
            <a:ext cx="38872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Гера - дружина Зевса,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покровителька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шлюбу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60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4B24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392</Words>
  <Application>Microsoft Office PowerPoint</Application>
  <PresentationFormat>Экран (4:3)</PresentationFormat>
  <Paragraphs>73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Міфи Давньої Греції</vt:lpstr>
      <vt:lpstr> Мета уроку: </vt:lpstr>
      <vt:lpstr>Презентация PowerPoint</vt:lpstr>
      <vt:lpstr>Презентация PowerPoint</vt:lpstr>
      <vt:lpstr>Давньогрецький міф про походження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Домашнє завдання 1.Опрацювати відповідний матеріал підручника    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Geo</cp:lastModifiedBy>
  <cp:revision>103</cp:revision>
  <dcterms:created xsi:type="dcterms:W3CDTF">2015-11-27T03:36:55Z</dcterms:created>
  <dcterms:modified xsi:type="dcterms:W3CDTF">2023-02-07T21:01:37Z</dcterms:modified>
</cp:coreProperties>
</file>