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59" r:id="rId6"/>
    <p:sldId id="261" r:id="rId7"/>
    <p:sldId id="271" r:id="rId8"/>
    <p:sldId id="272" r:id="rId9"/>
    <p:sldId id="260" r:id="rId10"/>
    <p:sldId id="267" r:id="rId11"/>
    <p:sldId id="268" r:id="rId12"/>
    <p:sldId id="269" r:id="rId13"/>
    <p:sldId id="270" r:id="rId14"/>
    <p:sldId id="263" r:id="rId15"/>
    <p:sldId id="262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754C-F486-4805-BD4E-7B0D06A44386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A06C1-B42D-4966-8CB2-1E61C63A96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028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A06C1-B42D-4966-8CB2-1E61C63A9634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9338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A06C1-B42D-4966-8CB2-1E61C63A9634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1085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988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090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8133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83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5397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214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570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057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292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5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305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FAA6-3DF1-4F69-8447-86BF0848208B}" type="datetimeFigureOut">
              <a:rPr lang="uk-UA" smtClean="0"/>
              <a:pPr/>
              <a:t>30.01.2023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ECF7E-3C2C-47CC-B608-9E03221FE7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2192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2977" y="102871"/>
            <a:ext cx="9144000" cy="605789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Павло  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Тичина-художник</a:t>
            </a:r>
            <a:endParaRPr lang="uk-UA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0" y="708660"/>
            <a:ext cx="5150734" cy="618202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240030" y="1076008"/>
            <a:ext cx="159007" cy="35417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289" y="708660"/>
            <a:ext cx="4796441" cy="4569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66076" y="5690360"/>
            <a:ext cx="655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Підготувала  вчитель </a:t>
            </a:r>
            <a:r>
              <a:rPr lang="uk-UA" b="1" dirty="0" err="1">
                <a:solidFill>
                  <a:srgbClr val="C00000"/>
                </a:solidFill>
              </a:rPr>
              <a:t>Пісківського</a:t>
            </a:r>
            <a:r>
              <a:rPr lang="uk-UA" b="1" dirty="0">
                <a:solidFill>
                  <a:srgbClr val="C00000"/>
                </a:solidFill>
              </a:rPr>
              <a:t> ЗЗСО І-</a:t>
            </a:r>
            <a:r>
              <a:rPr lang="uk-UA" b="1" dirty="0" err="1">
                <a:solidFill>
                  <a:srgbClr val="C00000"/>
                </a:solidFill>
              </a:rPr>
              <a:t>ІІІст</a:t>
            </a:r>
            <a:r>
              <a:rPr lang="uk-UA" b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rgbClr val="C00000"/>
                </a:solidFill>
              </a:rPr>
              <a:t> ім. П. Тичини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</a:rPr>
              <a:t>Ніна Іванівна Чуб</a:t>
            </a:r>
          </a:p>
          <a:p>
            <a:pPr algn="ctr"/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52248"/>
            <a:ext cx="10515600" cy="112877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11" y="0"/>
            <a:ext cx="6139453" cy="57897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11" y="5789778"/>
            <a:ext cx="6139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Велика Багачка. 17.ХІІ.1940. З коротким </a:t>
            </a:r>
            <a:r>
              <a:rPr lang="ru-RU" sz="2400" dirty="0" err="1" smtClean="0"/>
              <a:t>уточненням</a:t>
            </a:r>
            <a:r>
              <a:rPr lang="ru-RU" sz="2400" dirty="0" smtClean="0"/>
              <a:t>: "З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Лукинични</a:t>
            </a:r>
            <a:r>
              <a:rPr lang="ru-RU" sz="2400" dirty="0" smtClean="0"/>
              <a:t> Фененко</a:t>
            </a:r>
            <a:r>
              <a:rPr lang="ru-RU" dirty="0" smtClean="0"/>
              <a:t>"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68" y="0"/>
            <a:ext cx="5659821" cy="57897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64569" y="6020610"/>
            <a:ext cx="572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Дача </a:t>
            </a:r>
            <a:r>
              <a:rPr lang="ru-RU" sz="2400" dirty="0" err="1" smtClean="0"/>
              <a:t>артистів</a:t>
            </a:r>
            <a:r>
              <a:rPr lang="ru-RU" sz="2400" dirty="0" smtClean="0"/>
              <a:t> (без </a:t>
            </a:r>
            <a:r>
              <a:rPr lang="ru-RU" sz="2400" dirty="0" err="1" smtClean="0"/>
              <a:t>вікон</a:t>
            </a:r>
            <a:r>
              <a:rPr lang="ru-RU" sz="2400" dirty="0" smtClean="0"/>
              <a:t>). </a:t>
            </a:r>
            <a:r>
              <a:rPr lang="ru-RU" sz="2400" dirty="0" err="1" smtClean="0"/>
              <a:t>Святошин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Липень, [19]22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5573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630622"/>
            <a:ext cx="10515600" cy="365125"/>
          </a:xfrm>
        </p:spPr>
        <p:txBody>
          <a:bodyPr>
            <a:normAutofit fontScale="90000"/>
          </a:bodyPr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139930" cy="59717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971769"/>
            <a:ext cx="4792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err="1" smtClean="0"/>
              <a:t>Інтер'єр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помешканні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поета</a:t>
            </a:r>
            <a:r>
              <a:rPr lang="ru-RU" sz="2400" dirty="0" smtClean="0"/>
              <a:t>. Уфа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75" y="1"/>
            <a:ext cx="5549463" cy="597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32331" y="6292729"/>
            <a:ext cx="5391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 (</a:t>
            </a:r>
            <a:r>
              <a:rPr lang="ru-RU" sz="2400" dirty="0" err="1" smtClean="0"/>
              <a:t>Кузнечна</a:t>
            </a:r>
            <a:r>
              <a:rPr lang="ru-RU" sz="2400" dirty="0" smtClean="0"/>
              <a:t>, 107)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475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4981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659821" cy="54548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580992"/>
            <a:ext cx="5659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Кладовище</a:t>
            </a:r>
            <a:r>
              <a:rPr lang="ru-RU" sz="2400" dirty="0" smtClean="0"/>
              <a:t>. Внизу рукою </a:t>
            </a:r>
            <a:r>
              <a:rPr lang="ru-RU" sz="2400" dirty="0" err="1" smtClean="0"/>
              <a:t>поета</a:t>
            </a:r>
            <a:r>
              <a:rPr lang="ru-RU" sz="2400" dirty="0" smtClean="0"/>
              <a:t>: "</a:t>
            </a:r>
            <a:r>
              <a:rPr lang="ru-RU" sz="2400" dirty="0" err="1" smtClean="0"/>
              <a:t>с.Піски</a:t>
            </a:r>
            <a:r>
              <a:rPr lang="ru-RU" sz="2400" dirty="0" smtClean="0"/>
              <a:t>. Могила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. Коло </a:t>
            </a:r>
            <a:r>
              <a:rPr lang="ru-RU" sz="2400" dirty="0" err="1" smtClean="0"/>
              <a:t>каплички</a:t>
            </a:r>
            <a:r>
              <a:rPr lang="ru-RU" sz="2400" dirty="0" smtClean="0"/>
              <a:t> могила </a:t>
            </a:r>
            <a:r>
              <a:rPr lang="ru-RU" sz="2400" dirty="0" err="1" smtClean="0"/>
              <a:t>батькова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021" y="0"/>
            <a:ext cx="5468006" cy="5454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04897" y="5996490"/>
            <a:ext cx="3469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Натюрморт. Ірпінь [1930]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7002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4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517930" cy="5817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8538" y="6182602"/>
            <a:ext cx="307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Урядові дачі. Уфа.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23" y="0"/>
            <a:ext cx="6532176" cy="58174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15153" y="5817476"/>
            <a:ext cx="6621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Ваза з квітами. Гагри. Малюнок із авторською приміткою: "І олівці погані, і художник - теж. Не було гумки"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32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86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«Біле   і   чорне»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90" y="582930"/>
            <a:ext cx="11852910" cy="5434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	</a:t>
            </a:r>
            <a:r>
              <a:rPr lang="uk-UA" sz="1800" dirty="0" smtClean="0"/>
              <a:t>Зовнішність юнака — це риси двадцятирічного Павла Тичини, який навчався малюванню в Чернігівській духовній семінарії і був кращим учнем Михайла Жука. А образ «білого янгола» має портретну схожість із Поліною Коновал — донькою чернігівського поета і драматурга І.О. </a:t>
            </a:r>
            <a:r>
              <a:rPr lang="uk-UA" sz="1800" dirty="0" err="1" smtClean="0"/>
              <a:t>Вороньківського</a:t>
            </a:r>
            <a:r>
              <a:rPr lang="uk-UA" sz="1800" dirty="0" smtClean="0"/>
              <a:t>, яка була першим юнацьким коханням </a:t>
            </a:r>
            <a:r>
              <a:rPr lang="uk-UA" sz="1800" dirty="0" err="1" smtClean="0"/>
              <a:t>П.Тичини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Художник Михайло Жук знав історію нещасливого кохання своїх учнів і творчо використав їхні портретні риси, античний міф про Орфея і символізм квітів у зображенні свого погляду на суть гармонії всесвіту.</a:t>
            </a:r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У композиції «Білого і чорного» співіснують два світи. Білого янгола художник зобразив із молитовно складеними руками, у статичній позі: крила згорнуті й очі додолу. Але, усупереч загальній покорі образу, у ньому вбачаєш такі риси, які, здається, не повинні пасувати янголу. Це жорстокість, відчуженість, рішучість, може, навіть фанатичність.</a:t>
            </a:r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Поруч чорний янгол, як античний Орфей, граючи на музичних інструментах, може творити своєю чарівною грою в природі різні дива. Цей янгол виглядає добрішим, мудрішим, людяним. Мелодія його сопілки —це мелодія його душі, для якої неприродні зло, заздрощі, свавілля, хаос. Він дарує світ любові, добра і краси всім. Це образ творця, художника.</a:t>
            </a:r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Із передісторії. Павло Тичина в той час був учнем Жука. Михайло Іванович знав про ту історію кохання. Сестри Коновал Інна (він звав її Нюсею) і Поля були для поета першою любов’ю. Коли серед безлічі різновидів цього великого почуття можна було б виділити любов літературну, то саме така любов заволоділа двадцятилітнім чернігівським семінаристом, який прочитав свої перші вірші на поетичному вечорі в помешканні Івана Коновала (</a:t>
            </a:r>
            <a:r>
              <a:rPr lang="uk-UA" sz="1800" dirty="0" err="1" smtClean="0"/>
              <a:t>Вороньківського</a:t>
            </a:r>
            <a:r>
              <a:rPr lang="uk-UA" sz="1800" dirty="0" smtClean="0"/>
              <a:t>) й одразу натрапив на гостро-ніжних доньок Івана Омеляновича. Поля налітала на молодого поета, звинувачуючи його в наслідуванні, символізмі та ще в чомусь. Інна стала на захист юнака. Так і супроводжували відтоді вони його </a:t>
            </a:r>
            <a:r>
              <a:rPr lang="uk-UA" sz="1800" dirty="0" err="1" smtClean="0"/>
              <a:t>писання:одна</a:t>
            </a:r>
            <a:r>
              <a:rPr lang="uk-UA" sz="1800" dirty="0" smtClean="0"/>
              <a:t> — суворою вимогливістю, друга — ласкавою підтримкою, але поет — о незбагненність людської природи! — більше хилився до суворої, не міг викинути її з душі навіть після останньої між ними розмови, про яку ніхто не знав, окрім них двох.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xmlns="" val="3827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048" y="0"/>
            <a:ext cx="7018020" cy="5372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Історія одного шедевру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38" y="6126480"/>
            <a:ext cx="11047686" cy="638108"/>
          </a:xfrm>
        </p:spPr>
        <p:txBody>
          <a:bodyPr>
            <a:normAutofit fontScale="47500" lnSpcReduction="20000"/>
          </a:bodyPr>
          <a:lstStyle/>
          <a:p>
            <a:pPr marL="3200400" lvl="7" indent="0" algn="just">
              <a:buNone/>
            </a:pPr>
            <a:endParaRPr lang="uk-UA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7" y="537210"/>
            <a:ext cx="11905593" cy="54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6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388" y="-926274"/>
            <a:ext cx="7157213" cy="180504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/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/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Спогади </a:t>
            </a:r>
            <a:r>
              <a:rPr lang="uk-UA" sz="3600" b="1" dirty="0" smtClean="0">
                <a:solidFill>
                  <a:srgbClr val="FF0000"/>
                </a:solidFill>
              </a:rPr>
              <a:t>,   спогади ,   спогади</a:t>
            </a:r>
            <a:r>
              <a:rPr lang="uk-UA" sz="3600" dirty="0" smtClean="0">
                <a:solidFill>
                  <a:srgbClr val="FF0000"/>
                </a:solidFill>
              </a:rPr>
              <a:t>…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659710" y="5257797"/>
            <a:ext cx="167099" cy="223082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59" y="1576552"/>
            <a:ext cx="2924670" cy="5281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893"/>
            <a:ext cx="2735484" cy="528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53" y="1781503"/>
            <a:ext cx="2963917" cy="50764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84823" y="2279741"/>
            <a:ext cx="35286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Павло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неабиякий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хист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малювання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захоплювалися</a:t>
            </a:r>
            <a:r>
              <a:rPr lang="ru-RU" sz="2400" dirty="0" smtClean="0"/>
              <a:t> талантом Павла. Де б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– на уроках </a:t>
            </a:r>
            <a:r>
              <a:rPr lang="ru-RU" sz="2400" dirty="0" err="1" smtClean="0"/>
              <a:t>малювання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проходили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керівництвом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репетиціях</a:t>
            </a:r>
            <a:r>
              <a:rPr lang="ru-RU" sz="2400" dirty="0" smtClean="0"/>
              <a:t> оркестру </a:t>
            </a:r>
            <a:r>
              <a:rPr lang="ru-RU" sz="2400" dirty="0" err="1" smtClean="0"/>
              <a:t>чи</a:t>
            </a:r>
            <a:r>
              <a:rPr lang="ru-RU" sz="2400" dirty="0" smtClean="0"/>
              <a:t> хору – </a:t>
            </a:r>
            <a:r>
              <a:rPr lang="ru-RU" sz="2400" dirty="0" err="1" smtClean="0"/>
              <a:t>всюди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повний</a:t>
            </a:r>
            <a:r>
              <a:rPr lang="ru-RU" sz="2400" dirty="0" smtClean="0"/>
              <a:t> порядок. І так усе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75131" y="1068779"/>
            <a:ext cx="594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Змалку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виявив</a:t>
            </a:r>
            <a:r>
              <a:rPr lang="ru-RU" sz="2400" dirty="0" smtClean="0"/>
              <a:t> </a:t>
            </a:r>
            <a:r>
              <a:rPr lang="ru-RU" sz="2400" dirty="0" err="1" smtClean="0"/>
              <a:t>хист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малювання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віршування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675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9545"/>
            <a:ext cx="10515600" cy="6306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Перші   спроби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559" y="1592317"/>
            <a:ext cx="6760779" cy="477383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Перший малюнок Павла Тичини вуглинкою по побіленій стіні отримав визнання. Від батька – прочухан, а від місцевого священика отця Никифора – кольорові олівці. Так відкрився ще один талант Тичини. Нині малюнки поета прикрашають його меморіальну квартиру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338" y="1119351"/>
            <a:ext cx="4482662" cy="5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0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4096" y="-2727434"/>
            <a:ext cx="9144000" cy="126123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725103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Марія Василівна, як і батько Григорій Тимофійович, робила все</a:t>
            </a:r>
          </a:p>
          <a:p>
            <a:r>
              <a:rPr lang="uk-UA" sz="2000" b="1" dirty="0" smtClean="0"/>
              <a:t>можливе, щоб діти здобули освіту. Коли сини і дочки почали </a:t>
            </a:r>
            <a:r>
              <a:rPr lang="uk-UA" sz="2000" b="1" dirty="0" err="1" smtClean="0"/>
              <a:t>підро-</a:t>
            </a:r>
            <a:endParaRPr lang="uk-UA" sz="2000" b="1" dirty="0" smtClean="0"/>
          </a:p>
          <a:p>
            <a:r>
              <a:rPr lang="uk-UA" sz="2000" b="1" dirty="0" smtClean="0"/>
              <a:t>стати</a:t>
            </a:r>
            <a:r>
              <a:rPr lang="uk-UA" sz="2000" b="1" dirty="0" smtClean="0"/>
              <a:t>, вона віддавала в оренду, а потім і продала свої землі, щоб</a:t>
            </a:r>
          </a:p>
          <a:p>
            <a:r>
              <a:rPr lang="uk-UA" sz="2000" b="1" dirty="0" smtClean="0"/>
              <a:t>платити за навчання дітей. односельці заздрили, що діти Тичин</a:t>
            </a:r>
          </a:p>
          <a:p>
            <a:r>
              <a:rPr lang="uk-UA" sz="2000" b="1" dirty="0" smtClean="0"/>
              <a:t>навчаються в Чернігові та Києві. Коли діти приїздили додому, Марія</a:t>
            </a:r>
          </a:p>
          <a:p>
            <a:r>
              <a:rPr lang="uk-UA" sz="2000" b="1" dirty="0" smtClean="0"/>
              <a:t>Василівна, на той час уже вдова, йшла по селу на позички, щоб </a:t>
            </a:r>
            <a:r>
              <a:rPr lang="uk-UA" sz="2000" b="1" dirty="0" err="1" smtClean="0"/>
              <a:t>наго</a:t>
            </a:r>
            <a:r>
              <a:rPr lang="uk-UA" sz="2000" b="1" dirty="0" smtClean="0"/>
              <a:t>-</a:t>
            </a:r>
          </a:p>
          <a:p>
            <a:r>
              <a:rPr lang="uk-UA" sz="2000" b="1" dirty="0" smtClean="0"/>
              <a:t>дувати дітей, — радість яка ж, діти приїхали на канікули. А </a:t>
            </a:r>
            <a:r>
              <a:rPr lang="uk-UA" sz="2000" b="1" dirty="0" err="1" smtClean="0"/>
              <a:t>односель</a:t>
            </a:r>
            <a:r>
              <a:rPr lang="uk-UA" sz="2000" b="1" dirty="0" smtClean="0"/>
              <a:t>-</a:t>
            </a:r>
          </a:p>
          <a:p>
            <a:r>
              <a:rPr lang="uk-UA" sz="2000" b="1" dirty="0" smtClean="0"/>
              <a:t>чани їй дорікали, чого вона </a:t>
            </a:r>
            <a:r>
              <a:rPr lang="uk-UA" sz="2000" b="1" dirty="0" err="1" smtClean="0"/>
              <a:t>побирається</a:t>
            </a:r>
            <a:r>
              <a:rPr lang="uk-UA" sz="2000" b="1" dirty="0" smtClean="0"/>
              <a:t>, як старчиха. Марія Василів-</a:t>
            </a:r>
          </a:p>
          <a:p>
            <a:r>
              <a:rPr lang="uk-UA" sz="2000" b="1" dirty="0" smtClean="0"/>
              <a:t>на приходила додому, тихо плакала, діти страждали від того, що їхня</a:t>
            </a:r>
          </a:p>
          <a:p>
            <a:r>
              <a:rPr lang="uk-UA" sz="2000" b="1" dirty="0" smtClean="0"/>
              <a:t>ніжна і лагідна матуся непомітно втирає сльози і нічого їм не каже.</a:t>
            </a:r>
          </a:p>
          <a:p>
            <a:r>
              <a:rPr lang="uk-UA" sz="2000" b="1" dirty="0" smtClean="0"/>
              <a:t>Хтось із односельців дорікнув і Тичининим дітям — мовляв, </a:t>
            </a:r>
            <a:r>
              <a:rPr lang="uk-UA" sz="2000" b="1" dirty="0" err="1" smtClean="0"/>
              <a:t>приду</a:t>
            </a:r>
            <a:r>
              <a:rPr lang="uk-UA" sz="2000" b="1" dirty="0" smtClean="0"/>
              <a:t>-</a:t>
            </a:r>
          </a:p>
          <a:p>
            <a:r>
              <a:rPr lang="uk-UA" sz="2000" b="1" dirty="0" err="1" smtClean="0"/>
              <a:t>рюєтеся</a:t>
            </a:r>
            <a:r>
              <a:rPr lang="uk-UA" sz="2000" b="1" dirty="0" smtClean="0"/>
              <a:t> бідними, а самі он — і вчитеся, і малюєте, і книжки з собою</a:t>
            </a:r>
          </a:p>
          <a:p>
            <a:r>
              <a:rPr lang="uk-UA" sz="2000" b="1" dirty="0" smtClean="0"/>
              <a:t>привозите... діти зрозуміли причину материних сліз і намагалися</a:t>
            </a:r>
          </a:p>
          <a:p>
            <a:r>
              <a:rPr lang="uk-UA" sz="2000" b="1" dirty="0" smtClean="0"/>
              <a:t>додому приїздити нечасто й ненадовго, щоб не приносити матері</a:t>
            </a:r>
          </a:p>
          <a:p>
            <a:r>
              <a:rPr lang="uk-UA" sz="2000" b="1" dirty="0" smtClean="0"/>
              <a:t>страждання. Вони, мабуть, не розуміли, що мати, яка бачить дітей</a:t>
            </a:r>
          </a:p>
          <a:p>
            <a:r>
              <a:rPr lang="uk-UA" sz="2000" b="1" dirty="0" err="1" smtClean="0"/>
              <a:t>рідко</a:t>
            </a:r>
            <a:r>
              <a:rPr lang="uk-UA" sz="2000" b="1" dirty="0" smtClean="0"/>
              <a:t>, страждає ще більше.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59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224455" y="6812280"/>
            <a:ext cx="91440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816661" y="8457817"/>
            <a:ext cx="45719" cy="16557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924" y="832756"/>
            <a:ext cx="61905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 Дитиною Павло Тичина мріяв стати</a:t>
            </a:r>
          </a:p>
          <a:p>
            <a:pPr algn="ctr"/>
            <a:r>
              <a:rPr lang="uk-UA" sz="2800" dirty="0" smtClean="0"/>
              <a:t>малярем-іконописцем, маючи неабиякі здібності до малювання. «На</a:t>
            </a:r>
          </a:p>
          <a:p>
            <a:pPr algn="ctr"/>
            <a:r>
              <a:rPr lang="uk-UA" sz="2800" dirty="0" err="1" smtClean="0"/>
              <a:t>камені</a:t>
            </a:r>
            <a:r>
              <a:rPr lang="uk-UA" sz="2800" dirty="0" smtClean="0"/>
              <a:t> я </a:t>
            </a:r>
            <a:r>
              <a:rPr lang="uk-UA" sz="2800" dirty="0" err="1" smtClean="0"/>
              <a:t>вуглем</a:t>
            </a:r>
            <a:r>
              <a:rPr lang="uk-UA" sz="2800" dirty="0" smtClean="0"/>
              <a:t> малював!» Зацікавлене мале дитинча вже </a:t>
            </a:r>
            <a:r>
              <a:rPr lang="uk-UA" sz="2800" dirty="0" err="1" smtClean="0"/>
              <a:t>пригля</a:t>
            </a:r>
            <a:r>
              <a:rPr lang="uk-UA" sz="2800" dirty="0" smtClean="0"/>
              <a:t>-</a:t>
            </a:r>
          </a:p>
          <a:p>
            <a:pPr algn="ctr"/>
            <a:r>
              <a:rPr lang="uk-UA" sz="2800" dirty="0" smtClean="0"/>
              <a:t>дається до того, як іконописці малюють святих, як фарбують, із чого і</a:t>
            </a:r>
          </a:p>
          <a:p>
            <a:pPr algn="ctr"/>
            <a:r>
              <a:rPr lang="uk-UA" sz="2800" dirty="0" smtClean="0"/>
              <a:t>як фарбу видобувають.</a:t>
            </a:r>
          </a:p>
          <a:p>
            <a:pPr algn="ctr"/>
            <a:r>
              <a:rPr lang="uk-UA" sz="2800" dirty="0" smtClean="0"/>
              <a:t>Він навіть готувався вступити до Художньої академії в Петер -</a:t>
            </a:r>
          </a:p>
          <a:p>
            <a:pPr algn="ctr"/>
            <a:r>
              <a:rPr lang="uk-UA" sz="2800" dirty="0" err="1" smtClean="0"/>
              <a:t>бурзі</a:t>
            </a:r>
            <a:r>
              <a:rPr lang="uk-UA" sz="2800" dirty="0" smtClean="0"/>
              <a:t>, але брак коштів став на заваді.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16" y="599090"/>
            <a:ext cx="5570483" cy="58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49" y="1948587"/>
            <a:ext cx="4977114" cy="447536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Павло</a:t>
            </a:r>
            <a:r>
              <a:rPr lang="ru-RU" sz="3600" dirty="0" smtClean="0"/>
              <a:t> </a:t>
            </a:r>
            <a:r>
              <a:rPr lang="ru-RU" sz="3600" dirty="0" err="1" smtClean="0"/>
              <a:t>Тичина</a:t>
            </a:r>
            <a:r>
              <a:rPr lang="ru-RU" sz="3600" dirty="0" smtClean="0"/>
              <a:t> з </a:t>
            </a:r>
            <a:r>
              <a:rPr lang="ru-RU" sz="3600" dirty="0" err="1" smtClean="0"/>
              <a:t>першою</a:t>
            </a:r>
            <a:r>
              <a:rPr lang="ru-RU" sz="3600" dirty="0" smtClean="0"/>
              <a:t> </a:t>
            </a:r>
            <a:r>
              <a:rPr lang="ru-RU" sz="3600" dirty="0" err="1" smtClean="0"/>
              <a:t>вчителькою</a:t>
            </a:r>
            <a:r>
              <a:rPr lang="ru-RU" sz="3600" dirty="0" smtClean="0"/>
              <a:t> Серафимою </a:t>
            </a:r>
            <a:r>
              <a:rPr lang="ru-RU" sz="3600" dirty="0" err="1" smtClean="0"/>
              <a:t>Морачевською.Саме</a:t>
            </a:r>
            <a:r>
              <a:rPr lang="ru-RU" sz="3600" dirty="0" smtClean="0"/>
              <a:t>   </a:t>
            </a:r>
            <a:r>
              <a:rPr lang="ru-RU" sz="3600" dirty="0" err="1" smtClean="0"/>
              <a:t>їй</a:t>
            </a:r>
            <a:r>
              <a:rPr lang="ru-RU" sz="3600" dirty="0" smtClean="0"/>
              <a:t>   </a:t>
            </a:r>
            <a:r>
              <a:rPr lang="ru-RU" sz="3600" dirty="0" err="1"/>
              <a:t>П</a:t>
            </a:r>
            <a:r>
              <a:rPr lang="ru-RU" sz="3600" dirty="0" err="1" smtClean="0"/>
              <a:t>авло</a:t>
            </a:r>
            <a:r>
              <a:rPr lang="ru-RU" sz="3600" dirty="0" smtClean="0"/>
              <a:t>    </a:t>
            </a:r>
            <a:r>
              <a:rPr lang="ru-RU" sz="3600" dirty="0"/>
              <a:t>Г</a:t>
            </a:r>
            <a:r>
              <a:rPr lang="ru-RU" sz="3600" dirty="0" smtClean="0"/>
              <a:t>ригорович   </a:t>
            </a:r>
            <a:r>
              <a:rPr lang="ru-RU" sz="3600" dirty="0" err="1" smtClean="0"/>
              <a:t>подарував</a:t>
            </a:r>
            <a:r>
              <a:rPr lang="ru-RU" sz="3600" dirty="0" smtClean="0"/>
              <a:t>    картину   «Море»,  яку   вона  </a:t>
            </a:r>
            <a:r>
              <a:rPr lang="ru-RU" sz="3600" dirty="0" err="1" smtClean="0"/>
              <a:t>заповідала</a:t>
            </a:r>
            <a:r>
              <a:rPr lang="ru-RU" sz="3600" dirty="0" smtClean="0"/>
              <a:t>   </a:t>
            </a:r>
            <a:r>
              <a:rPr lang="ru-RU" sz="3600" dirty="0" err="1" smtClean="0"/>
              <a:t>покласти</a:t>
            </a:r>
            <a:r>
              <a:rPr lang="ru-RU" sz="3600" dirty="0" smtClean="0"/>
              <a:t>  в  домовину.</a:t>
            </a:r>
            <a:br>
              <a:rPr lang="ru-RU" sz="3600" dirty="0" smtClean="0"/>
            </a:br>
            <a:r>
              <a:rPr lang="ru-RU" sz="3600" dirty="0" err="1" smtClean="0"/>
              <a:t>Заповіт</a:t>
            </a:r>
            <a:r>
              <a:rPr lang="ru-RU" sz="3600" dirty="0" smtClean="0"/>
              <a:t> 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  </a:t>
            </a:r>
            <a:r>
              <a:rPr lang="ru-RU" sz="3600" dirty="0" err="1" smtClean="0"/>
              <a:t>виконано</a:t>
            </a:r>
            <a:r>
              <a:rPr lang="ru-RU" sz="3600" dirty="0" smtClean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78" y="1948587"/>
            <a:ext cx="6574420" cy="49094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252" y="358814"/>
            <a:ext cx="6642064" cy="659757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Павло   Тичина   з   першою   вчителькою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6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564931" y="-326980"/>
            <a:ext cx="10515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292051" cy="98423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uk-UA" sz="16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Захоплення образотворчим мистецтвом Павла Тичини розпочалося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з раннього дитинства. Першим полотном малого художника стала біла пічка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в батьківській хаті. Відмічала живописні здібності хлопчака і перша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вчителька Серафима </a:t>
            </a:r>
            <a:r>
              <a:rPr lang="uk-UA" sz="1600" b="1" dirty="0" err="1" smtClean="0"/>
              <a:t>Морачевська</a:t>
            </a:r>
            <a:r>
              <a:rPr lang="uk-UA" sz="1600" b="1" dirty="0" smtClean="0"/>
              <a:t>, а </a:t>
            </a:r>
            <a:r>
              <a:rPr lang="uk-UA" sz="1600" b="1" dirty="0" err="1" smtClean="0"/>
              <a:t>пісківський</a:t>
            </a:r>
            <a:r>
              <a:rPr lang="uk-UA" sz="1600" b="1" dirty="0" smtClean="0"/>
              <a:t> священик подарував йому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кольорові олівці. З 1901 року Павло Тичина – учень Чернігівської бурси,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саме тут серед численних релігійних дисциплін, бурсакам прищеплюють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гарний смак до літератури, музики, образотворчого мистецтва. У 1902 р.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старший брат Михайло водив Павла на виставку художника </a:t>
            </a:r>
            <a:r>
              <a:rPr lang="uk-UA" sz="1600" b="1" dirty="0" err="1" smtClean="0"/>
              <a:t>Розвадовського</a:t>
            </a:r>
            <a:r>
              <a:rPr lang="uk-UA" sz="1600" b="1" dirty="0" smtClean="0"/>
              <a:t> 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Чернігові. В тому ж році викладач бурси Микола </a:t>
            </a:r>
            <a:r>
              <a:rPr lang="uk-UA" sz="1600" b="1" dirty="0" err="1" smtClean="0"/>
              <a:t>Подвойський</a:t>
            </a:r>
            <a:r>
              <a:rPr lang="uk-UA" sz="1600" b="1" dirty="0"/>
              <a:t> </a:t>
            </a:r>
            <a:r>
              <a:rPr lang="uk-UA" sz="1600" b="1" dirty="0" smtClean="0"/>
              <a:t>возив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бурсаків на екскурсію до Києва. «Пригадую, – писав поет у своєму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щоденнику, – в 1902 році влітку Микола Ілліч </a:t>
            </a:r>
            <a:r>
              <a:rPr lang="uk-UA" sz="1600" b="1" dirty="0" err="1" smtClean="0"/>
              <a:t>Подвойський</a:t>
            </a:r>
            <a:r>
              <a:rPr lang="uk-UA" sz="1600" b="1" dirty="0" smtClean="0"/>
              <a:t> возив нас,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хлопчиків-співаків, пароплавом до Києва. Софія. Михайлівський собор,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Воєнно-</a:t>
            </a:r>
            <a:r>
              <a:rPr lang="uk-UA" sz="1600" b="1" dirty="0" err="1" smtClean="0"/>
              <a:t>Нікольський</a:t>
            </a:r>
            <a:r>
              <a:rPr lang="uk-UA" sz="1600" b="1" dirty="0" smtClean="0"/>
              <a:t> та Володимирський. Я побачив твори </a:t>
            </a:r>
            <a:r>
              <a:rPr lang="uk-UA" sz="1600" b="1" dirty="0" err="1" smtClean="0"/>
              <a:t>Васнецова</a:t>
            </a:r>
            <a:r>
              <a:rPr lang="uk-UA" sz="1600" b="1" dirty="0" smtClean="0"/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b="1" dirty="0" smtClean="0"/>
              <a:t>Нестерова, Врубеля”. </a:t>
            </a:r>
            <a:endParaRPr lang="en-US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866" y="81023"/>
            <a:ext cx="4344365" cy="4930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8889356" y="5293098"/>
            <a:ext cx="421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Микола </a:t>
            </a:r>
            <a:r>
              <a:rPr lang="uk-UA" b="1" dirty="0" err="1" smtClean="0"/>
              <a:t>Подвойський</a:t>
            </a:r>
            <a:r>
              <a:rPr lang="uk-UA" b="1" dirty="0" smtClean="0"/>
              <a:t>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5597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157654"/>
            <a:ext cx="10515600" cy="4729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60" y="851338"/>
            <a:ext cx="7864364" cy="56755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900" b="1" dirty="0" smtClean="0"/>
              <a:t>У 1907 р. Павло Тичини вступив до Чернігівської духовної семінарії. Одним з предметів курсу було малювання. Учителем</a:t>
            </a:r>
          </a:p>
          <a:p>
            <a:pPr marL="0" indent="0" algn="ctr">
              <a:buNone/>
            </a:pPr>
            <a:r>
              <a:rPr lang="uk-UA" sz="2900" b="1" dirty="0" smtClean="0"/>
              <a:t>образотворчого мистецтва був представник українського модернізму, згодом</a:t>
            </a:r>
          </a:p>
          <a:p>
            <a:pPr marL="0" indent="0" algn="ctr">
              <a:buNone/>
            </a:pPr>
            <a:r>
              <a:rPr lang="uk-UA" sz="2900" b="1" dirty="0" smtClean="0"/>
              <a:t>засновник Української академії мистецтв Михайло Жук. Павло Тичина</a:t>
            </a:r>
          </a:p>
          <a:p>
            <a:pPr marL="0" indent="0" algn="ctr">
              <a:buNone/>
            </a:pPr>
            <a:r>
              <a:rPr lang="uk-UA" sz="2900" b="1" dirty="0" smtClean="0"/>
              <a:t>зарекомендував себе як один із вправних і здібних до малювання учнів: «А</a:t>
            </a:r>
          </a:p>
          <a:p>
            <a:pPr marL="0" indent="0" algn="ctr">
              <a:buNone/>
            </a:pPr>
            <a:r>
              <a:rPr lang="uk-UA" sz="2900" b="1" dirty="0" smtClean="0"/>
              <a:t>вже як я вчився у старших класах семінарії – тоді мені було доручено</a:t>
            </a:r>
          </a:p>
          <a:p>
            <a:pPr marL="0" indent="0" algn="ctr">
              <a:buNone/>
            </a:pPr>
            <a:r>
              <a:rPr lang="uk-UA" sz="2900" b="1" dirty="0" smtClean="0"/>
              <a:t>завідувати малювальним класом». Михайло Жук рекомендував П. Тичині </a:t>
            </a:r>
            <a:r>
              <a:rPr lang="uk-UA" sz="2900" b="1" dirty="0" err="1" smtClean="0"/>
              <a:t>післязакінчення</a:t>
            </a:r>
            <a:r>
              <a:rPr lang="uk-UA" sz="2900" b="1" dirty="0" smtClean="0"/>
              <a:t> семінарії вступати до Художньої Академії в Петербурзі, але</a:t>
            </a:r>
          </a:p>
          <a:p>
            <a:pPr marL="0" indent="0" algn="ctr">
              <a:buNone/>
            </a:pPr>
            <a:r>
              <a:rPr lang="uk-UA" sz="2900" b="1" dirty="0" smtClean="0"/>
              <a:t>нажаль нестача коштів не дала змоги поїхати здавати іспити у Північній</a:t>
            </a:r>
          </a:p>
          <a:p>
            <a:pPr marL="0" indent="0" algn="ctr">
              <a:buNone/>
            </a:pPr>
            <a:r>
              <a:rPr lang="uk-UA" sz="2900" b="1" dirty="0" smtClean="0"/>
              <a:t>Пальмірі. Проте це не заважало на протязі всього життя поетові брати до</a:t>
            </a:r>
          </a:p>
          <a:p>
            <a:pPr marL="0" indent="0" algn="ctr">
              <a:buNone/>
            </a:pPr>
            <a:r>
              <a:rPr lang="uk-UA" sz="2900" b="1" dirty="0" smtClean="0"/>
              <a:t>рук олівця, пензля, пастель.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525" y="630621"/>
            <a:ext cx="4293476" cy="62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667998" y="7126012"/>
            <a:ext cx="45719" cy="3468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8" y="7883"/>
            <a:ext cx="5754414" cy="539180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667999" y="3602038"/>
            <a:ext cx="45719" cy="16557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07145"/>
            <a:ext cx="575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Автопортрет. </a:t>
            </a:r>
            <a:r>
              <a:rPr lang="ru-RU" sz="2400" dirty="0" err="1" smtClean="0"/>
              <a:t>Примітка</a:t>
            </a:r>
            <a:r>
              <a:rPr lang="ru-RU" sz="2400" dirty="0" smtClean="0"/>
              <a:t> автора: "27.V.[19]22.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вийшов</a:t>
            </a:r>
            <a:r>
              <a:rPr lang="ru-RU" sz="2400" dirty="0" smtClean="0"/>
              <a:t>"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66" y="0"/>
            <a:ext cx="6232634" cy="53996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1787" y="5707145"/>
            <a:ext cx="644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Пейзаж. Час створення невідомий. Чиєюсь рукою запис: "Малюнок П.Г.Т. Під час німецької окупації зберігався у </a:t>
            </a:r>
            <a:r>
              <a:rPr lang="uk-UA" sz="2400" dirty="0" err="1" smtClean="0"/>
              <a:t>т.Павлюка</a:t>
            </a:r>
            <a:r>
              <a:rPr lang="uk-UA" sz="2400" dirty="0" smtClean="0"/>
              <a:t> А.К."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788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811</Words>
  <Application>Microsoft Office PowerPoint</Application>
  <PresentationFormat>Произвольный</PresentationFormat>
  <Paragraphs>79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Павло   Тичина-художник</vt:lpstr>
      <vt:lpstr>  Спогади ,   спогади ,   спогади…</vt:lpstr>
      <vt:lpstr>Перші   спроби</vt:lpstr>
      <vt:lpstr>Слайд 4</vt:lpstr>
      <vt:lpstr>Слайд 5</vt:lpstr>
      <vt:lpstr>Павло Тичина з першою вчителькою Серафимою Морачевською.Саме   їй   Павло    Григорович   подарував    картину   «Море»,  яку   вона  заповідала   покласти  в  домовину. Заповіт  було   виконано.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    «Біле   і   чорне»</vt:lpstr>
      <vt:lpstr>Історія одного шедевру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   Павло   Тичина</dc:title>
  <dc:creator>Люда</dc:creator>
  <cp:lastModifiedBy>Admin</cp:lastModifiedBy>
  <cp:revision>21</cp:revision>
  <dcterms:created xsi:type="dcterms:W3CDTF">2023-01-21T16:42:48Z</dcterms:created>
  <dcterms:modified xsi:type="dcterms:W3CDTF">2023-01-30T09:11:30Z</dcterms:modified>
</cp:coreProperties>
</file>