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323" r:id="rId3"/>
    <p:sldId id="344" r:id="rId4"/>
    <p:sldId id="325" r:id="rId5"/>
    <p:sldId id="334" r:id="rId6"/>
    <p:sldId id="355" r:id="rId7"/>
    <p:sldId id="356" r:id="rId8"/>
    <p:sldId id="357" r:id="rId9"/>
    <p:sldId id="358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59" r:id="rId21"/>
    <p:sldId id="362" r:id="rId22"/>
    <p:sldId id="378" r:id="rId23"/>
    <p:sldId id="379" r:id="rId24"/>
    <p:sldId id="363" r:id="rId25"/>
    <p:sldId id="34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4AA63F-B954-4BC9-B782-E3312D247BB7}">
          <p14:sldIdLst>
            <p14:sldId id="261"/>
            <p14:sldId id="323"/>
            <p14:sldId id="344"/>
            <p14:sldId id="325"/>
            <p14:sldId id="334"/>
            <p14:sldId id="355"/>
            <p14:sldId id="356"/>
            <p14:sldId id="357"/>
            <p14:sldId id="358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59"/>
            <p14:sldId id="362"/>
            <p14:sldId id="378"/>
            <p14:sldId id="379"/>
            <p14:sldId id="363"/>
          </p14:sldIdLst>
        </p14:section>
        <p14:section name="Раздел без заголовка" id="{DC1ABAE6-965D-4B82-85FB-F37EB27E2BA0}">
          <p14:sldIdLst>
            <p14:sldId id="34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0000CC"/>
    <a:srgbClr val="000066"/>
    <a:srgbClr val="494949"/>
    <a:srgbClr val="F3F193"/>
    <a:srgbClr val="89E9FF"/>
    <a:srgbClr val="85E8FF"/>
    <a:srgbClr val="71E4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0"/>
  </p:normalViewPr>
  <p:slideViewPr>
    <p:cSldViewPr>
      <p:cViewPr>
        <p:scale>
          <a:sx n="125" d="100"/>
          <a:sy n="125" d="100"/>
        </p:scale>
        <p:origin x="-7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4013A-A0EC-4169-8A96-AE63113566A2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339B3-287E-4695-BAEE-DDF37EC4E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EDAE-4F74-4CDD-9031-0A6452E53A5F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9F55-4B23-4B06-9E77-9DA4318E55BB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4F1-EE91-4F9E-BA5F-DBA53FA59984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5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84C0-6135-4970-A632-803AF9060B9B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5B9-0245-450E-8899-DD6333DFB9B2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E6A-2706-4522-A7F5-209FFCD1B3E6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BA2-311B-49A7-A7E4-B44C11DC1E19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5A36-4E6D-4F2C-AE67-F50167EA99F5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4829-00D9-400B-B913-28D63442B308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5DB3-77F1-406C-A4AF-F6189B567CDA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1124-2618-4FD2-A9BA-4B3AF72F5910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A6339-F005-4956-9340-BC8F36850723}" type="datetime1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heel/>
    <p:sndAc>
      <p:stSnd>
        <p:snd r:embed="rId14" name="chimes.wav"/>
      </p:stSnd>
    </p:sndAc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8">
            <a:off x="7171282" y="138513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156176" y="73030"/>
            <a:ext cx="3270119" cy="5737791"/>
            <a:chOff x="5815277" y="220930"/>
            <a:chExt cx="3270119" cy="6501266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09" y="3563454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044" y="2374139"/>
              <a:ext cx="1564118" cy="16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7" y="220930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8" y="3740223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7" y="4821766"/>
              <a:ext cx="1879487" cy="187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r="2000" b="2211"/>
            <a:stretch/>
          </p:blipFill>
          <p:spPr bwMode="auto">
            <a:xfrm>
              <a:off x="6805197" y="4273640"/>
              <a:ext cx="1713261" cy="17058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88542" l="1563" r="41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5" r="57383" b="10387"/>
            <a:stretch/>
          </p:blipFill>
          <p:spPr bwMode="auto">
            <a:xfrm>
              <a:off x="6002215" y="404664"/>
              <a:ext cx="2338135" cy="28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057">
              <a:off x="7886924" y="2628642"/>
              <a:ext cx="906852" cy="85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0" t="15707" r="46567" b="30712"/>
            <a:stretch/>
          </p:blipFill>
          <p:spPr bwMode="auto">
            <a:xfrm>
              <a:off x="6359309" y="5126562"/>
              <a:ext cx="988828" cy="1020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41" y="4647714"/>
              <a:ext cx="779040" cy="8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88" y="5578160"/>
              <a:ext cx="623348" cy="64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56" y="5958721"/>
              <a:ext cx="493713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32" y="5704609"/>
              <a:ext cx="9874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-45909" y="2492896"/>
            <a:ext cx="2746743" cy="4035918"/>
            <a:chOff x="186024" y="571080"/>
            <a:chExt cx="2746743" cy="403591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60513">
              <a:off x="514637" y="1549615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2" y="715734"/>
              <a:ext cx="1616932" cy="22771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6327">
              <a:off x="1404074" y="2851223"/>
              <a:ext cx="1219200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25" b="89063" l="72396" r="92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5" t="2471" r="6645" b="9448"/>
            <a:stretch/>
          </p:blipFill>
          <p:spPr bwMode="auto">
            <a:xfrm rot="21278204">
              <a:off x="1915944" y="1417725"/>
              <a:ext cx="1016823" cy="257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 rot="573867">
              <a:off x="1268475" y="571080"/>
              <a:ext cx="957428" cy="1609515"/>
              <a:chOff x="7878573" y="3755240"/>
              <a:chExt cx="1254643" cy="275383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89844" l="45139" r="652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2" t="15843" r="33090" b="8867"/>
              <a:stretch/>
            </p:blipFill>
            <p:spPr bwMode="auto">
              <a:xfrm>
                <a:off x="7878573" y="3755240"/>
                <a:ext cx="1254643" cy="2753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олилиния 1"/>
              <p:cNvSpPr/>
              <p:nvPr/>
            </p:nvSpPr>
            <p:spPr>
              <a:xfrm>
                <a:off x="7940382" y="3838279"/>
                <a:ext cx="586930" cy="1095228"/>
              </a:xfrm>
              <a:custGeom>
                <a:avLst/>
                <a:gdLst>
                  <a:gd name="connsiteX0" fmla="*/ 586930 w 586930"/>
                  <a:gd name="connsiteY0" fmla="*/ 74502 h 1095228"/>
                  <a:gd name="connsiteX1" fmla="*/ 544399 w 586930"/>
                  <a:gd name="connsiteY1" fmla="*/ 21340 h 1095228"/>
                  <a:gd name="connsiteX2" fmla="*/ 416809 w 586930"/>
                  <a:gd name="connsiteY2" fmla="*/ 10707 h 1095228"/>
                  <a:gd name="connsiteX3" fmla="*/ 384911 w 586930"/>
                  <a:gd name="connsiteY3" fmla="*/ 31972 h 1095228"/>
                  <a:gd name="connsiteX4" fmla="*/ 310483 w 586930"/>
                  <a:gd name="connsiteY4" fmla="*/ 74502 h 1095228"/>
                  <a:gd name="connsiteX5" fmla="*/ 289218 w 586930"/>
                  <a:gd name="connsiteY5" fmla="*/ 95768 h 1095228"/>
                  <a:gd name="connsiteX6" fmla="*/ 267953 w 586930"/>
                  <a:gd name="connsiteY6" fmla="*/ 138298 h 1095228"/>
                  <a:gd name="connsiteX7" fmla="*/ 246688 w 586930"/>
                  <a:gd name="connsiteY7" fmla="*/ 170195 h 1095228"/>
                  <a:gd name="connsiteX8" fmla="*/ 204158 w 586930"/>
                  <a:gd name="connsiteY8" fmla="*/ 223358 h 1095228"/>
                  <a:gd name="connsiteX9" fmla="*/ 193525 w 586930"/>
                  <a:gd name="connsiteY9" fmla="*/ 255256 h 1095228"/>
                  <a:gd name="connsiteX10" fmla="*/ 172260 w 586930"/>
                  <a:gd name="connsiteY10" fmla="*/ 287154 h 1095228"/>
                  <a:gd name="connsiteX11" fmla="*/ 119097 w 586930"/>
                  <a:gd name="connsiteY11" fmla="*/ 361581 h 1095228"/>
                  <a:gd name="connsiteX12" fmla="*/ 65934 w 586930"/>
                  <a:gd name="connsiteY12" fmla="*/ 457274 h 1095228"/>
                  <a:gd name="connsiteX13" fmla="*/ 44669 w 586930"/>
                  <a:gd name="connsiteY13" fmla="*/ 521070 h 1095228"/>
                  <a:gd name="connsiteX14" fmla="*/ 34037 w 586930"/>
                  <a:gd name="connsiteY14" fmla="*/ 552968 h 1095228"/>
                  <a:gd name="connsiteX15" fmla="*/ 12771 w 586930"/>
                  <a:gd name="connsiteY15" fmla="*/ 606130 h 1095228"/>
                  <a:gd name="connsiteX16" fmla="*/ 44669 w 586930"/>
                  <a:gd name="connsiteY16" fmla="*/ 1073963 h 1095228"/>
                  <a:gd name="connsiteX17" fmla="*/ 55302 w 586930"/>
                  <a:gd name="connsiteY17" fmla="*/ 1095228 h 109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6930" h="1095228">
                    <a:moveTo>
                      <a:pt x="586930" y="74502"/>
                    </a:moveTo>
                    <a:cubicBezTo>
                      <a:pt x="572753" y="56781"/>
                      <a:pt x="562312" y="35273"/>
                      <a:pt x="544399" y="21340"/>
                    </a:cubicBezTo>
                    <a:cubicBezTo>
                      <a:pt x="499329" y="-13714"/>
                      <a:pt x="468952" y="3258"/>
                      <a:pt x="416809" y="10707"/>
                    </a:cubicBezTo>
                    <a:cubicBezTo>
                      <a:pt x="406176" y="17795"/>
                      <a:pt x="396006" y="25632"/>
                      <a:pt x="384911" y="31972"/>
                    </a:cubicBezTo>
                    <a:cubicBezTo>
                      <a:pt x="346715" y="53798"/>
                      <a:pt x="342860" y="48600"/>
                      <a:pt x="310483" y="74502"/>
                    </a:cubicBezTo>
                    <a:cubicBezTo>
                      <a:pt x="302655" y="80764"/>
                      <a:pt x="294779" y="87427"/>
                      <a:pt x="289218" y="95768"/>
                    </a:cubicBezTo>
                    <a:cubicBezTo>
                      <a:pt x="280426" y="108956"/>
                      <a:pt x="275817" y="124536"/>
                      <a:pt x="267953" y="138298"/>
                    </a:cubicBezTo>
                    <a:cubicBezTo>
                      <a:pt x="261613" y="149393"/>
                      <a:pt x="254671" y="160217"/>
                      <a:pt x="246688" y="170195"/>
                    </a:cubicBezTo>
                    <a:cubicBezTo>
                      <a:pt x="220318" y="203157"/>
                      <a:pt x="225973" y="179729"/>
                      <a:pt x="204158" y="223358"/>
                    </a:cubicBezTo>
                    <a:cubicBezTo>
                      <a:pt x="199146" y="233383"/>
                      <a:pt x="198537" y="245231"/>
                      <a:pt x="193525" y="255256"/>
                    </a:cubicBezTo>
                    <a:cubicBezTo>
                      <a:pt x="187810" y="266686"/>
                      <a:pt x="179688" y="276755"/>
                      <a:pt x="172260" y="287154"/>
                    </a:cubicBezTo>
                    <a:cubicBezTo>
                      <a:pt x="106306" y="379489"/>
                      <a:pt x="169221" y="286396"/>
                      <a:pt x="119097" y="361581"/>
                    </a:cubicBezTo>
                    <a:cubicBezTo>
                      <a:pt x="93077" y="439642"/>
                      <a:pt x="113682" y="409527"/>
                      <a:pt x="65934" y="457274"/>
                    </a:cubicBezTo>
                    <a:lnTo>
                      <a:pt x="44669" y="521070"/>
                    </a:lnTo>
                    <a:cubicBezTo>
                      <a:pt x="41125" y="531703"/>
                      <a:pt x="38200" y="542562"/>
                      <a:pt x="34037" y="552968"/>
                    </a:cubicBezTo>
                    <a:lnTo>
                      <a:pt x="12771" y="606130"/>
                    </a:lnTo>
                    <a:cubicBezTo>
                      <a:pt x="23800" y="1047253"/>
                      <a:pt x="-40016" y="904595"/>
                      <a:pt x="44669" y="1073963"/>
                    </a:cubicBezTo>
                    <a:lnTo>
                      <a:pt x="55302" y="1095228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9F9B8B"/>
                </a:clrFrom>
                <a:clrTo>
                  <a:srgbClr val="9F9B8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8753">
              <a:off x="580270" y="890054"/>
              <a:ext cx="903314" cy="170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67950" y="852054"/>
            <a:ext cx="7772400" cy="1571636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Одноклітинні організми</a:t>
            </a:r>
            <a:b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6 клас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579" y="5214893"/>
            <a:ext cx="46557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r>
              <a:rPr lang="uk-UA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біології</a:t>
            </a:r>
          </a:p>
          <a:p>
            <a:r>
              <a:rPr lang="uk-UA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Олена Олександрівна</a:t>
            </a:r>
            <a:endParaRPr lang="uk-UA" sz="2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555776" y="1350289"/>
            <a:ext cx="288032" cy="782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37876" y="635775"/>
            <a:ext cx="1512168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ВІЙКИ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15719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Війки – органели руху. Завдяки хвилеподібним рухам війок інфузорія-туфелька плаває у воді, «п'яткою» уперед.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64756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563888" y="1365376"/>
            <a:ext cx="360040" cy="19196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37876" y="635775"/>
            <a:ext cx="6390508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Клітинна глотка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74252"/>
            <a:ext cx="849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клітинну глотку їжа потрапляє всередину тіла інфузорії.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98719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923928" y="1365376"/>
            <a:ext cx="190501" cy="11995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37876" y="635775"/>
            <a:ext cx="6390508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ядро, або макронуклеус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74252"/>
            <a:ext cx="849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ядро відповідає за процеси руху, живлення, виділення.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43472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5724128" y="1350289"/>
            <a:ext cx="144016" cy="854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44008" y="635775"/>
            <a:ext cx="3384376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Скоротлива вакуоль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74252"/>
            <a:ext cx="8493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Органела клітини, яка виступає в ролі резервуара для періодичного випорожнення. Час від часу вакуоля скорочується та викидає свій вміст за межі тіла.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49452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5798083" y="1365376"/>
            <a:ext cx="0" cy="17005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851920" y="635775"/>
            <a:ext cx="3096344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Ектоплазма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74252"/>
            <a:ext cx="8493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Периферична частина цитоплазми, яка містить базальні тільця, від яких відходять війки. Бере участь у механізмі руху клітини.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7672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318346" y="1350289"/>
            <a:ext cx="0" cy="1682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42950" y="599120"/>
            <a:ext cx="6390508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 ядро, або 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мікронуклеус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74252"/>
            <a:ext cx="849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спадкову інформацію, відіграє основну роль в процесі розмноження.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33174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318346" y="1350289"/>
            <a:ext cx="0" cy="21507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42950" y="599120"/>
            <a:ext cx="6390508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Клітинний рот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74252"/>
            <a:ext cx="8493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клітинний рот інфузорія поглинає їжу. Ряди війок, що розташовані на стінках ротової заглибини, створюють течію води, що спрямовує поживні частки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клітинної глотки.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08476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483768" y="1350289"/>
            <a:ext cx="0" cy="27267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42950" y="599120"/>
            <a:ext cx="2064954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Порошиця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85825"/>
            <a:ext cx="849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 неперетравлені рештки з організму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75558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835696" y="1328721"/>
            <a:ext cx="0" cy="23163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599120"/>
            <a:ext cx="2376264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74252"/>
            <a:ext cx="8493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В‘язка рідина, що заповнює клітину всередині. У цитоплазмі відбуваються всі процеси обміну речовин між органелами.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52011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289"/>
            <a:ext cx="6285658" cy="34846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543014" y="1328721"/>
            <a:ext cx="1020874" cy="10921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71600" y="599120"/>
            <a:ext cx="3142829" cy="72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Травна вакуоля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74252"/>
            <a:ext cx="849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Пухирці, в яких відбувається перетравлення харчових часток.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93594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8">
            <a:off x="7171282" y="138513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69561" y="318887"/>
            <a:ext cx="3270119" cy="6501266"/>
            <a:chOff x="5815277" y="220930"/>
            <a:chExt cx="3270119" cy="6501266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09" y="3563454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044" y="2374139"/>
              <a:ext cx="1564118" cy="16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7" y="220930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8" y="3740223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7" y="4821766"/>
              <a:ext cx="1879487" cy="187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r="2000" b="2211"/>
            <a:stretch/>
          </p:blipFill>
          <p:spPr bwMode="auto">
            <a:xfrm>
              <a:off x="6805197" y="4273640"/>
              <a:ext cx="1713261" cy="17058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88542" l="1563" r="41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5" r="57383" b="10387"/>
            <a:stretch/>
          </p:blipFill>
          <p:spPr bwMode="auto">
            <a:xfrm>
              <a:off x="6002215" y="404664"/>
              <a:ext cx="2338135" cy="28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057">
              <a:off x="7886924" y="2628642"/>
              <a:ext cx="906852" cy="85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0" t="15707" r="46567" b="30712"/>
            <a:stretch/>
          </p:blipFill>
          <p:spPr bwMode="auto">
            <a:xfrm>
              <a:off x="6359309" y="5126562"/>
              <a:ext cx="988828" cy="1020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41" y="4647714"/>
              <a:ext cx="779040" cy="8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88" y="5578160"/>
              <a:ext cx="623348" cy="64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56" y="5958721"/>
              <a:ext cx="493713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32" y="5704609"/>
              <a:ext cx="9874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 rot="5400000">
            <a:off x="1499058" y="3365068"/>
            <a:ext cx="2467034" cy="4035918"/>
            <a:chOff x="186024" y="571080"/>
            <a:chExt cx="2746743" cy="403591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60513">
              <a:off x="514637" y="1549615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2" y="715734"/>
              <a:ext cx="1616932" cy="22771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6327">
              <a:off x="1404074" y="2851223"/>
              <a:ext cx="1219200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25" b="89063" l="72396" r="92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5" t="2471" r="6645" b="9448"/>
            <a:stretch/>
          </p:blipFill>
          <p:spPr bwMode="auto">
            <a:xfrm rot="21278204">
              <a:off x="1915944" y="1417725"/>
              <a:ext cx="1016823" cy="257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 rot="573867">
              <a:off x="1268475" y="571080"/>
              <a:ext cx="957428" cy="1609515"/>
              <a:chOff x="7878573" y="3755240"/>
              <a:chExt cx="1254643" cy="275383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89844" l="45139" r="652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2" t="15843" r="33090" b="8867"/>
              <a:stretch/>
            </p:blipFill>
            <p:spPr bwMode="auto">
              <a:xfrm>
                <a:off x="7878573" y="3755240"/>
                <a:ext cx="1254643" cy="2753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олилиния 1"/>
              <p:cNvSpPr/>
              <p:nvPr/>
            </p:nvSpPr>
            <p:spPr>
              <a:xfrm>
                <a:off x="7940382" y="3838279"/>
                <a:ext cx="586930" cy="1095228"/>
              </a:xfrm>
              <a:custGeom>
                <a:avLst/>
                <a:gdLst>
                  <a:gd name="connsiteX0" fmla="*/ 586930 w 586930"/>
                  <a:gd name="connsiteY0" fmla="*/ 74502 h 1095228"/>
                  <a:gd name="connsiteX1" fmla="*/ 544399 w 586930"/>
                  <a:gd name="connsiteY1" fmla="*/ 21340 h 1095228"/>
                  <a:gd name="connsiteX2" fmla="*/ 416809 w 586930"/>
                  <a:gd name="connsiteY2" fmla="*/ 10707 h 1095228"/>
                  <a:gd name="connsiteX3" fmla="*/ 384911 w 586930"/>
                  <a:gd name="connsiteY3" fmla="*/ 31972 h 1095228"/>
                  <a:gd name="connsiteX4" fmla="*/ 310483 w 586930"/>
                  <a:gd name="connsiteY4" fmla="*/ 74502 h 1095228"/>
                  <a:gd name="connsiteX5" fmla="*/ 289218 w 586930"/>
                  <a:gd name="connsiteY5" fmla="*/ 95768 h 1095228"/>
                  <a:gd name="connsiteX6" fmla="*/ 267953 w 586930"/>
                  <a:gd name="connsiteY6" fmla="*/ 138298 h 1095228"/>
                  <a:gd name="connsiteX7" fmla="*/ 246688 w 586930"/>
                  <a:gd name="connsiteY7" fmla="*/ 170195 h 1095228"/>
                  <a:gd name="connsiteX8" fmla="*/ 204158 w 586930"/>
                  <a:gd name="connsiteY8" fmla="*/ 223358 h 1095228"/>
                  <a:gd name="connsiteX9" fmla="*/ 193525 w 586930"/>
                  <a:gd name="connsiteY9" fmla="*/ 255256 h 1095228"/>
                  <a:gd name="connsiteX10" fmla="*/ 172260 w 586930"/>
                  <a:gd name="connsiteY10" fmla="*/ 287154 h 1095228"/>
                  <a:gd name="connsiteX11" fmla="*/ 119097 w 586930"/>
                  <a:gd name="connsiteY11" fmla="*/ 361581 h 1095228"/>
                  <a:gd name="connsiteX12" fmla="*/ 65934 w 586930"/>
                  <a:gd name="connsiteY12" fmla="*/ 457274 h 1095228"/>
                  <a:gd name="connsiteX13" fmla="*/ 44669 w 586930"/>
                  <a:gd name="connsiteY13" fmla="*/ 521070 h 1095228"/>
                  <a:gd name="connsiteX14" fmla="*/ 34037 w 586930"/>
                  <a:gd name="connsiteY14" fmla="*/ 552968 h 1095228"/>
                  <a:gd name="connsiteX15" fmla="*/ 12771 w 586930"/>
                  <a:gd name="connsiteY15" fmla="*/ 606130 h 1095228"/>
                  <a:gd name="connsiteX16" fmla="*/ 44669 w 586930"/>
                  <a:gd name="connsiteY16" fmla="*/ 1073963 h 1095228"/>
                  <a:gd name="connsiteX17" fmla="*/ 55302 w 586930"/>
                  <a:gd name="connsiteY17" fmla="*/ 1095228 h 109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6930" h="1095228">
                    <a:moveTo>
                      <a:pt x="586930" y="74502"/>
                    </a:moveTo>
                    <a:cubicBezTo>
                      <a:pt x="572753" y="56781"/>
                      <a:pt x="562312" y="35273"/>
                      <a:pt x="544399" y="21340"/>
                    </a:cubicBezTo>
                    <a:cubicBezTo>
                      <a:pt x="499329" y="-13714"/>
                      <a:pt x="468952" y="3258"/>
                      <a:pt x="416809" y="10707"/>
                    </a:cubicBezTo>
                    <a:cubicBezTo>
                      <a:pt x="406176" y="17795"/>
                      <a:pt x="396006" y="25632"/>
                      <a:pt x="384911" y="31972"/>
                    </a:cubicBezTo>
                    <a:cubicBezTo>
                      <a:pt x="346715" y="53798"/>
                      <a:pt x="342860" y="48600"/>
                      <a:pt x="310483" y="74502"/>
                    </a:cubicBezTo>
                    <a:cubicBezTo>
                      <a:pt x="302655" y="80764"/>
                      <a:pt x="294779" y="87427"/>
                      <a:pt x="289218" y="95768"/>
                    </a:cubicBezTo>
                    <a:cubicBezTo>
                      <a:pt x="280426" y="108956"/>
                      <a:pt x="275817" y="124536"/>
                      <a:pt x="267953" y="138298"/>
                    </a:cubicBezTo>
                    <a:cubicBezTo>
                      <a:pt x="261613" y="149393"/>
                      <a:pt x="254671" y="160217"/>
                      <a:pt x="246688" y="170195"/>
                    </a:cubicBezTo>
                    <a:cubicBezTo>
                      <a:pt x="220318" y="203157"/>
                      <a:pt x="225973" y="179729"/>
                      <a:pt x="204158" y="223358"/>
                    </a:cubicBezTo>
                    <a:cubicBezTo>
                      <a:pt x="199146" y="233383"/>
                      <a:pt x="198537" y="245231"/>
                      <a:pt x="193525" y="255256"/>
                    </a:cubicBezTo>
                    <a:cubicBezTo>
                      <a:pt x="187810" y="266686"/>
                      <a:pt x="179688" y="276755"/>
                      <a:pt x="172260" y="287154"/>
                    </a:cubicBezTo>
                    <a:cubicBezTo>
                      <a:pt x="106306" y="379489"/>
                      <a:pt x="169221" y="286396"/>
                      <a:pt x="119097" y="361581"/>
                    </a:cubicBezTo>
                    <a:cubicBezTo>
                      <a:pt x="93077" y="439642"/>
                      <a:pt x="113682" y="409527"/>
                      <a:pt x="65934" y="457274"/>
                    </a:cubicBezTo>
                    <a:lnTo>
                      <a:pt x="44669" y="521070"/>
                    </a:lnTo>
                    <a:cubicBezTo>
                      <a:pt x="41125" y="531703"/>
                      <a:pt x="38200" y="542562"/>
                      <a:pt x="34037" y="552968"/>
                    </a:cubicBezTo>
                    <a:lnTo>
                      <a:pt x="12771" y="606130"/>
                    </a:lnTo>
                    <a:cubicBezTo>
                      <a:pt x="23800" y="1047253"/>
                      <a:pt x="-40016" y="904595"/>
                      <a:pt x="44669" y="1073963"/>
                    </a:cubicBezTo>
                    <a:lnTo>
                      <a:pt x="55302" y="1095228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9F9B8B"/>
                </a:clrFrom>
                <a:clrTo>
                  <a:srgbClr val="9F9B8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8753">
              <a:off x="580270" y="890054"/>
              <a:ext cx="903314" cy="170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66091"/>
            <a:ext cx="7772400" cy="1102669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Мета уроку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4191" y="1252857"/>
            <a:ext cx="735603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 особливості будови і процесів життєдіяльності </a:t>
            </a:r>
            <a:r>
              <a:rPr lang="uk-UA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інфузорії;</a:t>
            </a:r>
            <a:endParaRPr lang="uk-UA" sz="22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 знання про одноклітинний організм як цілісний організм, його основні життєві функції; </a:t>
            </a:r>
            <a:endParaRPr lang="uk-UA" sz="22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удосконалювати вміння працювати з мікроскопом, досліджувати та спостерігати за живими найпростішими на тимчасових препаратах, </a:t>
            </a:r>
            <a:r>
              <a:rPr lang="ru-RU" sz="2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фіксувати</a:t>
            </a: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</a:t>
            </a:r>
            <a:r>
              <a:rPr lang="uk-UA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логічне мислення, вміння використовувати раніше засвоєну інформацію для  аналізу біологічних явищ, процесів, творчі здібності учнів;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розуміння єдності всього живого, бережливе ставлення до життя та розуміння відповідальності людини за наслідки її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926118909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8">
            <a:off x="7171282" y="138513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169561" y="318887"/>
            <a:ext cx="3270119" cy="6501266"/>
            <a:chOff x="5815277" y="220930"/>
            <a:chExt cx="3270119" cy="6501266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09" y="3563454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044" y="2374139"/>
              <a:ext cx="1564118" cy="16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7" y="220930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8" y="3740223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7" y="4821766"/>
              <a:ext cx="1879487" cy="187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r="2000" b="2211"/>
            <a:stretch/>
          </p:blipFill>
          <p:spPr bwMode="auto">
            <a:xfrm>
              <a:off x="6805197" y="4273640"/>
              <a:ext cx="1713261" cy="17058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88542" l="1563" r="41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5" r="57383" b="10387"/>
            <a:stretch/>
          </p:blipFill>
          <p:spPr bwMode="auto">
            <a:xfrm>
              <a:off x="6002215" y="404664"/>
              <a:ext cx="2338135" cy="28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057">
              <a:off x="7886924" y="2628642"/>
              <a:ext cx="906852" cy="85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0" t="15707" r="46567" b="30712"/>
            <a:stretch/>
          </p:blipFill>
          <p:spPr bwMode="auto">
            <a:xfrm>
              <a:off x="6359309" y="5126562"/>
              <a:ext cx="988828" cy="1020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41" y="4647714"/>
              <a:ext cx="779040" cy="8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88" y="5578160"/>
              <a:ext cx="623348" cy="64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56" y="5958721"/>
              <a:ext cx="493713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32" y="5704609"/>
              <a:ext cx="9874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 rot="5400000">
            <a:off x="1499058" y="3365068"/>
            <a:ext cx="2467034" cy="4035918"/>
            <a:chOff x="186024" y="571080"/>
            <a:chExt cx="2746743" cy="403591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60513">
              <a:off x="514637" y="1549615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2" y="715734"/>
              <a:ext cx="1616932" cy="22771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6327">
              <a:off x="1404074" y="2851223"/>
              <a:ext cx="1219200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25" b="89063" l="72396" r="92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5" t="2471" r="6645" b="9448"/>
            <a:stretch/>
          </p:blipFill>
          <p:spPr bwMode="auto">
            <a:xfrm rot="21278204">
              <a:off x="1915944" y="1417725"/>
              <a:ext cx="1016823" cy="257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 rot="573867">
              <a:off x="1268475" y="571080"/>
              <a:ext cx="957428" cy="1609515"/>
              <a:chOff x="7878573" y="3755240"/>
              <a:chExt cx="1254643" cy="275383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89844" l="45139" r="652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2" t="15843" r="33090" b="8867"/>
              <a:stretch/>
            </p:blipFill>
            <p:spPr bwMode="auto">
              <a:xfrm>
                <a:off x="7878573" y="3755240"/>
                <a:ext cx="1254643" cy="2753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олилиния 1"/>
              <p:cNvSpPr/>
              <p:nvPr/>
            </p:nvSpPr>
            <p:spPr>
              <a:xfrm>
                <a:off x="7940382" y="3838279"/>
                <a:ext cx="586930" cy="1095228"/>
              </a:xfrm>
              <a:custGeom>
                <a:avLst/>
                <a:gdLst>
                  <a:gd name="connsiteX0" fmla="*/ 586930 w 586930"/>
                  <a:gd name="connsiteY0" fmla="*/ 74502 h 1095228"/>
                  <a:gd name="connsiteX1" fmla="*/ 544399 w 586930"/>
                  <a:gd name="connsiteY1" fmla="*/ 21340 h 1095228"/>
                  <a:gd name="connsiteX2" fmla="*/ 416809 w 586930"/>
                  <a:gd name="connsiteY2" fmla="*/ 10707 h 1095228"/>
                  <a:gd name="connsiteX3" fmla="*/ 384911 w 586930"/>
                  <a:gd name="connsiteY3" fmla="*/ 31972 h 1095228"/>
                  <a:gd name="connsiteX4" fmla="*/ 310483 w 586930"/>
                  <a:gd name="connsiteY4" fmla="*/ 74502 h 1095228"/>
                  <a:gd name="connsiteX5" fmla="*/ 289218 w 586930"/>
                  <a:gd name="connsiteY5" fmla="*/ 95768 h 1095228"/>
                  <a:gd name="connsiteX6" fmla="*/ 267953 w 586930"/>
                  <a:gd name="connsiteY6" fmla="*/ 138298 h 1095228"/>
                  <a:gd name="connsiteX7" fmla="*/ 246688 w 586930"/>
                  <a:gd name="connsiteY7" fmla="*/ 170195 h 1095228"/>
                  <a:gd name="connsiteX8" fmla="*/ 204158 w 586930"/>
                  <a:gd name="connsiteY8" fmla="*/ 223358 h 1095228"/>
                  <a:gd name="connsiteX9" fmla="*/ 193525 w 586930"/>
                  <a:gd name="connsiteY9" fmla="*/ 255256 h 1095228"/>
                  <a:gd name="connsiteX10" fmla="*/ 172260 w 586930"/>
                  <a:gd name="connsiteY10" fmla="*/ 287154 h 1095228"/>
                  <a:gd name="connsiteX11" fmla="*/ 119097 w 586930"/>
                  <a:gd name="connsiteY11" fmla="*/ 361581 h 1095228"/>
                  <a:gd name="connsiteX12" fmla="*/ 65934 w 586930"/>
                  <a:gd name="connsiteY12" fmla="*/ 457274 h 1095228"/>
                  <a:gd name="connsiteX13" fmla="*/ 44669 w 586930"/>
                  <a:gd name="connsiteY13" fmla="*/ 521070 h 1095228"/>
                  <a:gd name="connsiteX14" fmla="*/ 34037 w 586930"/>
                  <a:gd name="connsiteY14" fmla="*/ 552968 h 1095228"/>
                  <a:gd name="connsiteX15" fmla="*/ 12771 w 586930"/>
                  <a:gd name="connsiteY15" fmla="*/ 606130 h 1095228"/>
                  <a:gd name="connsiteX16" fmla="*/ 44669 w 586930"/>
                  <a:gd name="connsiteY16" fmla="*/ 1073963 h 1095228"/>
                  <a:gd name="connsiteX17" fmla="*/ 55302 w 586930"/>
                  <a:gd name="connsiteY17" fmla="*/ 1095228 h 109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6930" h="1095228">
                    <a:moveTo>
                      <a:pt x="586930" y="74502"/>
                    </a:moveTo>
                    <a:cubicBezTo>
                      <a:pt x="572753" y="56781"/>
                      <a:pt x="562312" y="35273"/>
                      <a:pt x="544399" y="21340"/>
                    </a:cubicBezTo>
                    <a:cubicBezTo>
                      <a:pt x="499329" y="-13714"/>
                      <a:pt x="468952" y="3258"/>
                      <a:pt x="416809" y="10707"/>
                    </a:cubicBezTo>
                    <a:cubicBezTo>
                      <a:pt x="406176" y="17795"/>
                      <a:pt x="396006" y="25632"/>
                      <a:pt x="384911" y="31972"/>
                    </a:cubicBezTo>
                    <a:cubicBezTo>
                      <a:pt x="346715" y="53798"/>
                      <a:pt x="342860" y="48600"/>
                      <a:pt x="310483" y="74502"/>
                    </a:cubicBezTo>
                    <a:cubicBezTo>
                      <a:pt x="302655" y="80764"/>
                      <a:pt x="294779" y="87427"/>
                      <a:pt x="289218" y="95768"/>
                    </a:cubicBezTo>
                    <a:cubicBezTo>
                      <a:pt x="280426" y="108956"/>
                      <a:pt x="275817" y="124536"/>
                      <a:pt x="267953" y="138298"/>
                    </a:cubicBezTo>
                    <a:cubicBezTo>
                      <a:pt x="261613" y="149393"/>
                      <a:pt x="254671" y="160217"/>
                      <a:pt x="246688" y="170195"/>
                    </a:cubicBezTo>
                    <a:cubicBezTo>
                      <a:pt x="220318" y="203157"/>
                      <a:pt x="225973" y="179729"/>
                      <a:pt x="204158" y="223358"/>
                    </a:cubicBezTo>
                    <a:cubicBezTo>
                      <a:pt x="199146" y="233383"/>
                      <a:pt x="198537" y="245231"/>
                      <a:pt x="193525" y="255256"/>
                    </a:cubicBezTo>
                    <a:cubicBezTo>
                      <a:pt x="187810" y="266686"/>
                      <a:pt x="179688" y="276755"/>
                      <a:pt x="172260" y="287154"/>
                    </a:cubicBezTo>
                    <a:cubicBezTo>
                      <a:pt x="106306" y="379489"/>
                      <a:pt x="169221" y="286396"/>
                      <a:pt x="119097" y="361581"/>
                    </a:cubicBezTo>
                    <a:cubicBezTo>
                      <a:pt x="93077" y="439642"/>
                      <a:pt x="113682" y="409527"/>
                      <a:pt x="65934" y="457274"/>
                    </a:cubicBezTo>
                    <a:lnTo>
                      <a:pt x="44669" y="521070"/>
                    </a:lnTo>
                    <a:cubicBezTo>
                      <a:pt x="41125" y="531703"/>
                      <a:pt x="38200" y="542562"/>
                      <a:pt x="34037" y="552968"/>
                    </a:cubicBezTo>
                    <a:lnTo>
                      <a:pt x="12771" y="606130"/>
                    </a:lnTo>
                    <a:cubicBezTo>
                      <a:pt x="23800" y="1047253"/>
                      <a:pt x="-40016" y="904595"/>
                      <a:pt x="44669" y="1073963"/>
                    </a:cubicBezTo>
                    <a:lnTo>
                      <a:pt x="55302" y="1095228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9F9B8B"/>
                </a:clrFrom>
                <a:clrTo>
                  <a:srgbClr val="9F9B8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8753">
              <a:off x="580270" y="890054"/>
              <a:ext cx="903314" cy="170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44820"/>
              </p:ext>
            </p:extLst>
          </p:nvPr>
        </p:nvGraphicFramePr>
        <p:xfrm>
          <a:off x="670752" y="1271124"/>
          <a:ext cx="7333092" cy="4826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572"/>
                <a:gridCol w="4680520"/>
              </a:tblGrid>
              <a:tr h="5157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Назва органели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Функції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4.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9.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10.</a:t>
                      </a:r>
                      <a:endParaRPr lang="uk-UA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uk-UA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43048" y="456455"/>
            <a:ext cx="730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Заповніть таблицю, використовуючи картку з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QR-кодами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69426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8">
            <a:off x="7171282" y="138513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169561" y="318887"/>
            <a:ext cx="3270119" cy="6501266"/>
            <a:chOff x="5815277" y="220930"/>
            <a:chExt cx="3270119" cy="6501266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09" y="3563454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044" y="2374139"/>
              <a:ext cx="1564118" cy="16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7" y="220930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8" y="3740223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7" y="4821766"/>
              <a:ext cx="1879487" cy="187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r="2000" b="2211"/>
            <a:stretch/>
          </p:blipFill>
          <p:spPr bwMode="auto">
            <a:xfrm>
              <a:off x="6805197" y="4273640"/>
              <a:ext cx="1713261" cy="17058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88542" l="1563" r="41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5" r="57383" b="10387"/>
            <a:stretch/>
          </p:blipFill>
          <p:spPr bwMode="auto">
            <a:xfrm>
              <a:off x="6002215" y="404664"/>
              <a:ext cx="2338135" cy="28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057">
              <a:off x="7886924" y="2628642"/>
              <a:ext cx="906852" cy="85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0" t="15707" r="46567" b="30712"/>
            <a:stretch/>
          </p:blipFill>
          <p:spPr bwMode="auto">
            <a:xfrm>
              <a:off x="6359309" y="5126562"/>
              <a:ext cx="988828" cy="1020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41" y="4647714"/>
              <a:ext cx="779040" cy="8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88" y="5578160"/>
              <a:ext cx="623348" cy="64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56" y="5958721"/>
              <a:ext cx="493713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32" y="5704609"/>
              <a:ext cx="9874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 rot="5400000">
            <a:off x="1499058" y="3365068"/>
            <a:ext cx="2467034" cy="4035918"/>
            <a:chOff x="186024" y="571080"/>
            <a:chExt cx="2746743" cy="403591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60513">
              <a:off x="514637" y="1549615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2" y="715734"/>
              <a:ext cx="1616932" cy="22771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6327">
              <a:off x="1404074" y="2851223"/>
              <a:ext cx="1219200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25" b="89063" l="72396" r="92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5" t="2471" r="6645" b="9448"/>
            <a:stretch/>
          </p:blipFill>
          <p:spPr bwMode="auto">
            <a:xfrm rot="21278204">
              <a:off x="1915944" y="1417725"/>
              <a:ext cx="1016823" cy="257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 rot="573867">
              <a:off x="1268475" y="571080"/>
              <a:ext cx="957428" cy="1609515"/>
              <a:chOff x="7878573" y="3755240"/>
              <a:chExt cx="1254643" cy="275383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89844" l="45139" r="652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2" t="15843" r="33090" b="8867"/>
              <a:stretch/>
            </p:blipFill>
            <p:spPr bwMode="auto">
              <a:xfrm>
                <a:off x="7878573" y="3755240"/>
                <a:ext cx="1254643" cy="2753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олилиния 1"/>
              <p:cNvSpPr/>
              <p:nvPr/>
            </p:nvSpPr>
            <p:spPr>
              <a:xfrm>
                <a:off x="7940382" y="3838279"/>
                <a:ext cx="586930" cy="1095228"/>
              </a:xfrm>
              <a:custGeom>
                <a:avLst/>
                <a:gdLst>
                  <a:gd name="connsiteX0" fmla="*/ 586930 w 586930"/>
                  <a:gd name="connsiteY0" fmla="*/ 74502 h 1095228"/>
                  <a:gd name="connsiteX1" fmla="*/ 544399 w 586930"/>
                  <a:gd name="connsiteY1" fmla="*/ 21340 h 1095228"/>
                  <a:gd name="connsiteX2" fmla="*/ 416809 w 586930"/>
                  <a:gd name="connsiteY2" fmla="*/ 10707 h 1095228"/>
                  <a:gd name="connsiteX3" fmla="*/ 384911 w 586930"/>
                  <a:gd name="connsiteY3" fmla="*/ 31972 h 1095228"/>
                  <a:gd name="connsiteX4" fmla="*/ 310483 w 586930"/>
                  <a:gd name="connsiteY4" fmla="*/ 74502 h 1095228"/>
                  <a:gd name="connsiteX5" fmla="*/ 289218 w 586930"/>
                  <a:gd name="connsiteY5" fmla="*/ 95768 h 1095228"/>
                  <a:gd name="connsiteX6" fmla="*/ 267953 w 586930"/>
                  <a:gd name="connsiteY6" fmla="*/ 138298 h 1095228"/>
                  <a:gd name="connsiteX7" fmla="*/ 246688 w 586930"/>
                  <a:gd name="connsiteY7" fmla="*/ 170195 h 1095228"/>
                  <a:gd name="connsiteX8" fmla="*/ 204158 w 586930"/>
                  <a:gd name="connsiteY8" fmla="*/ 223358 h 1095228"/>
                  <a:gd name="connsiteX9" fmla="*/ 193525 w 586930"/>
                  <a:gd name="connsiteY9" fmla="*/ 255256 h 1095228"/>
                  <a:gd name="connsiteX10" fmla="*/ 172260 w 586930"/>
                  <a:gd name="connsiteY10" fmla="*/ 287154 h 1095228"/>
                  <a:gd name="connsiteX11" fmla="*/ 119097 w 586930"/>
                  <a:gd name="connsiteY11" fmla="*/ 361581 h 1095228"/>
                  <a:gd name="connsiteX12" fmla="*/ 65934 w 586930"/>
                  <a:gd name="connsiteY12" fmla="*/ 457274 h 1095228"/>
                  <a:gd name="connsiteX13" fmla="*/ 44669 w 586930"/>
                  <a:gd name="connsiteY13" fmla="*/ 521070 h 1095228"/>
                  <a:gd name="connsiteX14" fmla="*/ 34037 w 586930"/>
                  <a:gd name="connsiteY14" fmla="*/ 552968 h 1095228"/>
                  <a:gd name="connsiteX15" fmla="*/ 12771 w 586930"/>
                  <a:gd name="connsiteY15" fmla="*/ 606130 h 1095228"/>
                  <a:gd name="connsiteX16" fmla="*/ 44669 w 586930"/>
                  <a:gd name="connsiteY16" fmla="*/ 1073963 h 1095228"/>
                  <a:gd name="connsiteX17" fmla="*/ 55302 w 586930"/>
                  <a:gd name="connsiteY17" fmla="*/ 1095228 h 109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6930" h="1095228">
                    <a:moveTo>
                      <a:pt x="586930" y="74502"/>
                    </a:moveTo>
                    <a:cubicBezTo>
                      <a:pt x="572753" y="56781"/>
                      <a:pt x="562312" y="35273"/>
                      <a:pt x="544399" y="21340"/>
                    </a:cubicBezTo>
                    <a:cubicBezTo>
                      <a:pt x="499329" y="-13714"/>
                      <a:pt x="468952" y="3258"/>
                      <a:pt x="416809" y="10707"/>
                    </a:cubicBezTo>
                    <a:cubicBezTo>
                      <a:pt x="406176" y="17795"/>
                      <a:pt x="396006" y="25632"/>
                      <a:pt x="384911" y="31972"/>
                    </a:cubicBezTo>
                    <a:cubicBezTo>
                      <a:pt x="346715" y="53798"/>
                      <a:pt x="342860" y="48600"/>
                      <a:pt x="310483" y="74502"/>
                    </a:cubicBezTo>
                    <a:cubicBezTo>
                      <a:pt x="302655" y="80764"/>
                      <a:pt x="294779" y="87427"/>
                      <a:pt x="289218" y="95768"/>
                    </a:cubicBezTo>
                    <a:cubicBezTo>
                      <a:pt x="280426" y="108956"/>
                      <a:pt x="275817" y="124536"/>
                      <a:pt x="267953" y="138298"/>
                    </a:cubicBezTo>
                    <a:cubicBezTo>
                      <a:pt x="261613" y="149393"/>
                      <a:pt x="254671" y="160217"/>
                      <a:pt x="246688" y="170195"/>
                    </a:cubicBezTo>
                    <a:cubicBezTo>
                      <a:pt x="220318" y="203157"/>
                      <a:pt x="225973" y="179729"/>
                      <a:pt x="204158" y="223358"/>
                    </a:cubicBezTo>
                    <a:cubicBezTo>
                      <a:pt x="199146" y="233383"/>
                      <a:pt x="198537" y="245231"/>
                      <a:pt x="193525" y="255256"/>
                    </a:cubicBezTo>
                    <a:cubicBezTo>
                      <a:pt x="187810" y="266686"/>
                      <a:pt x="179688" y="276755"/>
                      <a:pt x="172260" y="287154"/>
                    </a:cubicBezTo>
                    <a:cubicBezTo>
                      <a:pt x="106306" y="379489"/>
                      <a:pt x="169221" y="286396"/>
                      <a:pt x="119097" y="361581"/>
                    </a:cubicBezTo>
                    <a:cubicBezTo>
                      <a:pt x="93077" y="439642"/>
                      <a:pt x="113682" y="409527"/>
                      <a:pt x="65934" y="457274"/>
                    </a:cubicBezTo>
                    <a:lnTo>
                      <a:pt x="44669" y="521070"/>
                    </a:lnTo>
                    <a:cubicBezTo>
                      <a:pt x="41125" y="531703"/>
                      <a:pt x="38200" y="542562"/>
                      <a:pt x="34037" y="552968"/>
                    </a:cubicBezTo>
                    <a:lnTo>
                      <a:pt x="12771" y="606130"/>
                    </a:lnTo>
                    <a:cubicBezTo>
                      <a:pt x="23800" y="1047253"/>
                      <a:pt x="-40016" y="904595"/>
                      <a:pt x="44669" y="1073963"/>
                    </a:cubicBezTo>
                    <a:lnTo>
                      <a:pt x="55302" y="1095228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9F9B8B"/>
                </a:clrFrom>
                <a:clrTo>
                  <a:srgbClr val="9F9B8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8753">
              <a:off x="580270" y="890054"/>
              <a:ext cx="903314" cy="170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53910" y="509942"/>
            <a:ext cx="747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Дайте відповіді на питання:</a:t>
            </a:r>
            <a:endParaRPr lang="uk-UA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6499" y="1585938"/>
            <a:ext cx="7711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60066"/>
                </a:solidFill>
              </a:rPr>
              <a:t>1. </a:t>
            </a:r>
            <a:r>
              <a:rPr lang="uk-UA" sz="2800" dirty="0" smtClean="0">
                <a:solidFill>
                  <a:srgbClr val="660066"/>
                </a:solidFill>
              </a:rPr>
              <a:t> Яке </a:t>
            </a:r>
            <a:r>
              <a:rPr lang="uk-UA" sz="2800" dirty="0">
                <a:solidFill>
                  <a:srgbClr val="660066"/>
                </a:solidFill>
              </a:rPr>
              <a:t>середовище існування інфузорій?</a:t>
            </a:r>
          </a:p>
          <a:p>
            <a:r>
              <a:rPr lang="uk-UA" sz="2800" dirty="0">
                <a:solidFill>
                  <a:srgbClr val="660066"/>
                </a:solidFill>
              </a:rPr>
              <a:t>2. </a:t>
            </a:r>
            <a:r>
              <a:rPr lang="uk-UA" sz="2800" dirty="0" smtClean="0">
                <a:solidFill>
                  <a:srgbClr val="660066"/>
                </a:solidFill>
              </a:rPr>
              <a:t> Який </a:t>
            </a:r>
            <a:r>
              <a:rPr lang="uk-UA" sz="2800" dirty="0">
                <a:solidFill>
                  <a:srgbClr val="660066"/>
                </a:solidFill>
              </a:rPr>
              <a:t>розмір має інфузорія?</a:t>
            </a:r>
          </a:p>
          <a:p>
            <a:r>
              <a:rPr lang="uk-UA" sz="2800" dirty="0">
                <a:solidFill>
                  <a:srgbClr val="660066"/>
                </a:solidFill>
              </a:rPr>
              <a:t>3. </a:t>
            </a:r>
            <a:r>
              <a:rPr lang="uk-UA" sz="2800" dirty="0" smtClean="0">
                <a:solidFill>
                  <a:srgbClr val="660066"/>
                </a:solidFill>
              </a:rPr>
              <a:t> Якою </a:t>
            </a:r>
            <a:r>
              <a:rPr lang="uk-UA" sz="2800" dirty="0">
                <a:solidFill>
                  <a:srgbClr val="660066"/>
                </a:solidFill>
              </a:rPr>
              <a:t>частиною тіла інфузорія пересувається вперед?</a:t>
            </a:r>
          </a:p>
          <a:p>
            <a:r>
              <a:rPr lang="uk-UA" sz="2800" dirty="0">
                <a:solidFill>
                  <a:srgbClr val="660066"/>
                </a:solidFill>
              </a:rPr>
              <a:t>4. </a:t>
            </a:r>
            <a:r>
              <a:rPr lang="uk-UA" sz="2800" dirty="0" smtClean="0">
                <a:solidFill>
                  <a:srgbClr val="660066"/>
                </a:solidFill>
              </a:rPr>
              <a:t> Як </a:t>
            </a:r>
            <a:r>
              <a:rPr lang="uk-UA" sz="2800" dirty="0">
                <a:solidFill>
                  <a:srgbClr val="660066"/>
                </a:solidFill>
              </a:rPr>
              <a:t>дихає інфузорія?</a:t>
            </a:r>
          </a:p>
          <a:p>
            <a:r>
              <a:rPr lang="uk-UA" sz="2800" dirty="0">
                <a:solidFill>
                  <a:srgbClr val="660066"/>
                </a:solidFill>
              </a:rPr>
              <a:t>5. </a:t>
            </a:r>
            <a:r>
              <a:rPr lang="uk-UA" sz="2800" dirty="0" smtClean="0">
                <a:solidFill>
                  <a:srgbClr val="660066"/>
                </a:solidFill>
              </a:rPr>
              <a:t> Чим </a:t>
            </a:r>
            <a:r>
              <a:rPr lang="uk-UA" sz="2800" dirty="0">
                <a:solidFill>
                  <a:srgbClr val="660066"/>
                </a:solidFill>
              </a:rPr>
              <a:t>живляться інфузорії?</a:t>
            </a:r>
          </a:p>
          <a:p>
            <a:r>
              <a:rPr lang="uk-UA" sz="2800" dirty="0">
                <a:solidFill>
                  <a:srgbClr val="660066"/>
                </a:solidFill>
              </a:rPr>
              <a:t>6</a:t>
            </a:r>
            <a:r>
              <a:rPr lang="uk-UA" sz="2800" dirty="0" smtClean="0">
                <a:solidFill>
                  <a:srgbClr val="660066"/>
                </a:solidFill>
              </a:rPr>
              <a:t>.  З </a:t>
            </a:r>
            <a:r>
              <a:rPr lang="uk-UA" sz="2800" dirty="0">
                <a:solidFill>
                  <a:srgbClr val="660066"/>
                </a:solidFill>
              </a:rPr>
              <a:t>якою швидкістю скорочуються вакуолі?</a:t>
            </a:r>
          </a:p>
          <a:p>
            <a:r>
              <a:rPr lang="uk-UA" sz="2800" dirty="0">
                <a:solidFill>
                  <a:srgbClr val="660066"/>
                </a:solidFill>
              </a:rPr>
              <a:t>7. </a:t>
            </a:r>
            <a:r>
              <a:rPr lang="uk-UA" sz="2800" dirty="0" smtClean="0">
                <a:solidFill>
                  <a:srgbClr val="660066"/>
                </a:solidFill>
              </a:rPr>
              <a:t> Скільки </a:t>
            </a:r>
            <a:r>
              <a:rPr lang="uk-UA" sz="2800" dirty="0">
                <a:solidFill>
                  <a:srgbClr val="660066"/>
                </a:solidFill>
              </a:rPr>
              <a:t>способів розмноження притаманні інфузоріям?</a:t>
            </a:r>
          </a:p>
        </p:txBody>
      </p:sp>
    </p:spTree>
    <p:extLst>
      <p:ext uri="{BB962C8B-B14F-4D97-AF65-F5344CB8AC3E}">
        <p14:creationId xmlns:p14="http://schemas.microsoft.com/office/powerpoint/2010/main" val="3046769426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21" y="414589"/>
            <a:ext cx="7064300" cy="60474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0784" y="660579"/>
            <a:ext cx="145978" cy="1851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uk" sz="1600" b="1">
                <a:latin typeface="Arial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7939" y="1608607"/>
            <a:ext cx="145978" cy="1851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uk" sz="1600" b="1">
                <a:latin typeface="Arial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0253" y="3079018"/>
            <a:ext cx="145978" cy="1879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uk" sz="1600" b="1">
                <a:latin typeface="Arial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70730" y="3584817"/>
            <a:ext cx="153798" cy="1851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uk" sz="1600" b="1">
                <a:latin typeface="Arial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0571" y="5196188"/>
            <a:ext cx="145978" cy="18241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uk" sz="1600" b="1">
                <a:latin typeface="Arial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9826" y="5397954"/>
            <a:ext cx="148585" cy="18241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uk" sz="1600" b="1">
                <a:latin typeface="Arial"/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75074" y="6077881"/>
            <a:ext cx="145978" cy="1879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uk" sz="1600" b="1">
                <a:latin typeface="Arial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3110943"/>
            <a:ext cx="2859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660066"/>
                </a:solidFill>
              </a:rPr>
              <a:t>Складіть </a:t>
            </a:r>
            <a:r>
              <a:rPr lang="uk-UA" sz="3200" b="1" dirty="0" err="1" smtClean="0">
                <a:solidFill>
                  <a:srgbClr val="660066"/>
                </a:solidFill>
              </a:rPr>
              <a:t>пазли</a:t>
            </a:r>
            <a:endParaRPr lang="uk-UA" sz="3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88640"/>
            <a:ext cx="52152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ПЕРЕВІРЯЄМО</a:t>
            </a:r>
            <a:endParaRPr lang="uk-UA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12768" cy="5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5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8">
            <a:off x="7171282" y="138513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169561" y="318887"/>
            <a:ext cx="3270119" cy="6501266"/>
            <a:chOff x="5815277" y="220930"/>
            <a:chExt cx="3270119" cy="6501266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09" y="3563454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044" y="2374139"/>
              <a:ext cx="1564118" cy="16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7" y="220930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8" y="3740223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7" y="4821766"/>
              <a:ext cx="1879487" cy="187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r="2000" b="2211"/>
            <a:stretch/>
          </p:blipFill>
          <p:spPr bwMode="auto">
            <a:xfrm>
              <a:off x="6805197" y="4273640"/>
              <a:ext cx="1713261" cy="17058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88542" l="1563" r="41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5" r="57383" b="10387"/>
            <a:stretch/>
          </p:blipFill>
          <p:spPr bwMode="auto">
            <a:xfrm>
              <a:off x="6002215" y="404664"/>
              <a:ext cx="2338135" cy="28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057">
              <a:off x="7886924" y="2628642"/>
              <a:ext cx="906852" cy="85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0" t="15707" r="46567" b="30712"/>
            <a:stretch/>
          </p:blipFill>
          <p:spPr bwMode="auto">
            <a:xfrm>
              <a:off x="6359309" y="5126562"/>
              <a:ext cx="988828" cy="1020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41" y="4647714"/>
              <a:ext cx="779040" cy="8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88" y="5578160"/>
              <a:ext cx="623348" cy="64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56" y="5958721"/>
              <a:ext cx="493713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32" y="5704609"/>
              <a:ext cx="9874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 rot="5400000">
            <a:off x="1499058" y="3365068"/>
            <a:ext cx="2467034" cy="4035918"/>
            <a:chOff x="186024" y="571080"/>
            <a:chExt cx="2746743" cy="403591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60513">
              <a:off x="514637" y="1549615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2" y="715734"/>
              <a:ext cx="1616932" cy="22771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6327">
              <a:off x="1404074" y="2851223"/>
              <a:ext cx="1219200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25" b="89063" l="72396" r="92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5" t="2471" r="6645" b="9448"/>
            <a:stretch/>
          </p:blipFill>
          <p:spPr bwMode="auto">
            <a:xfrm rot="21278204">
              <a:off x="1915944" y="1417725"/>
              <a:ext cx="1016823" cy="257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 rot="573867">
              <a:off x="1268475" y="571080"/>
              <a:ext cx="957428" cy="1609515"/>
              <a:chOff x="7878573" y="3755240"/>
              <a:chExt cx="1254643" cy="275383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89844" l="45139" r="652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2" t="15843" r="33090" b="8867"/>
              <a:stretch/>
            </p:blipFill>
            <p:spPr bwMode="auto">
              <a:xfrm>
                <a:off x="7878573" y="3755240"/>
                <a:ext cx="1254643" cy="2753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олилиния 1"/>
              <p:cNvSpPr/>
              <p:nvPr/>
            </p:nvSpPr>
            <p:spPr>
              <a:xfrm>
                <a:off x="7940382" y="3838279"/>
                <a:ext cx="586930" cy="1095228"/>
              </a:xfrm>
              <a:custGeom>
                <a:avLst/>
                <a:gdLst>
                  <a:gd name="connsiteX0" fmla="*/ 586930 w 586930"/>
                  <a:gd name="connsiteY0" fmla="*/ 74502 h 1095228"/>
                  <a:gd name="connsiteX1" fmla="*/ 544399 w 586930"/>
                  <a:gd name="connsiteY1" fmla="*/ 21340 h 1095228"/>
                  <a:gd name="connsiteX2" fmla="*/ 416809 w 586930"/>
                  <a:gd name="connsiteY2" fmla="*/ 10707 h 1095228"/>
                  <a:gd name="connsiteX3" fmla="*/ 384911 w 586930"/>
                  <a:gd name="connsiteY3" fmla="*/ 31972 h 1095228"/>
                  <a:gd name="connsiteX4" fmla="*/ 310483 w 586930"/>
                  <a:gd name="connsiteY4" fmla="*/ 74502 h 1095228"/>
                  <a:gd name="connsiteX5" fmla="*/ 289218 w 586930"/>
                  <a:gd name="connsiteY5" fmla="*/ 95768 h 1095228"/>
                  <a:gd name="connsiteX6" fmla="*/ 267953 w 586930"/>
                  <a:gd name="connsiteY6" fmla="*/ 138298 h 1095228"/>
                  <a:gd name="connsiteX7" fmla="*/ 246688 w 586930"/>
                  <a:gd name="connsiteY7" fmla="*/ 170195 h 1095228"/>
                  <a:gd name="connsiteX8" fmla="*/ 204158 w 586930"/>
                  <a:gd name="connsiteY8" fmla="*/ 223358 h 1095228"/>
                  <a:gd name="connsiteX9" fmla="*/ 193525 w 586930"/>
                  <a:gd name="connsiteY9" fmla="*/ 255256 h 1095228"/>
                  <a:gd name="connsiteX10" fmla="*/ 172260 w 586930"/>
                  <a:gd name="connsiteY10" fmla="*/ 287154 h 1095228"/>
                  <a:gd name="connsiteX11" fmla="*/ 119097 w 586930"/>
                  <a:gd name="connsiteY11" fmla="*/ 361581 h 1095228"/>
                  <a:gd name="connsiteX12" fmla="*/ 65934 w 586930"/>
                  <a:gd name="connsiteY12" fmla="*/ 457274 h 1095228"/>
                  <a:gd name="connsiteX13" fmla="*/ 44669 w 586930"/>
                  <a:gd name="connsiteY13" fmla="*/ 521070 h 1095228"/>
                  <a:gd name="connsiteX14" fmla="*/ 34037 w 586930"/>
                  <a:gd name="connsiteY14" fmla="*/ 552968 h 1095228"/>
                  <a:gd name="connsiteX15" fmla="*/ 12771 w 586930"/>
                  <a:gd name="connsiteY15" fmla="*/ 606130 h 1095228"/>
                  <a:gd name="connsiteX16" fmla="*/ 44669 w 586930"/>
                  <a:gd name="connsiteY16" fmla="*/ 1073963 h 1095228"/>
                  <a:gd name="connsiteX17" fmla="*/ 55302 w 586930"/>
                  <a:gd name="connsiteY17" fmla="*/ 1095228 h 109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6930" h="1095228">
                    <a:moveTo>
                      <a:pt x="586930" y="74502"/>
                    </a:moveTo>
                    <a:cubicBezTo>
                      <a:pt x="572753" y="56781"/>
                      <a:pt x="562312" y="35273"/>
                      <a:pt x="544399" y="21340"/>
                    </a:cubicBezTo>
                    <a:cubicBezTo>
                      <a:pt x="499329" y="-13714"/>
                      <a:pt x="468952" y="3258"/>
                      <a:pt x="416809" y="10707"/>
                    </a:cubicBezTo>
                    <a:cubicBezTo>
                      <a:pt x="406176" y="17795"/>
                      <a:pt x="396006" y="25632"/>
                      <a:pt x="384911" y="31972"/>
                    </a:cubicBezTo>
                    <a:cubicBezTo>
                      <a:pt x="346715" y="53798"/>
                      <a:pt x="342860" y="48600"/>
                      <a:pt x="310483" y="74502"/>
                    </a:cubicBezTo>
                    <a:cubicBezTo>
                      <a:pt x="302655" y="80764"/>
                      <a:pt x="294779" y="87427"/>
                      <a:pt x="289218" y="95768"/>
                    </a:cubicBezTo>
                    <a:cubicBezTo>
                      <a:pt x="280426" y="108956"/>
                      <a:pt x="275817" y="124536"/>
                      <a:pt x="267953" y="138298"/>
                    </a:cubicBezTo>
                    <a:cubicBezTo>
                      <a:pt x="261613" y="149393"/>
                      <a:pt x="254671" y="160217"/>
                      <a:pt x="246688" y="170195"/>
                    </a:cubicBezTo>
                    <a:cubicBezTo>
                      <a:pt x="220318" y="203157"/>
                      <a:pt x="225973" y="179729"/>
                      <a:pt x="204158" y="223358"/>
                    </a:cubicBezTo>
                    <a:cubicBezTo>
                      <a:pt x="199146" y="233383"/>
                      <a:pt x="198537" y="245231"/>
                      <a:pt x="193525" y="255256"/>
                    </a:cubicBezTo>
                    <a:cubicBezTo>
                      <a:pt x="187810" y="266686"/>
                      <a:pt x="179688" y="276755"/>
                      <a:pt x="172260" y="287154"/>
                    </a:cubicBezTo>
                    <a:cubicBezTo>
                      <a:pt x="106306" y="379489"/>
                      <a:pt x="169221" y="286396"/>
                      <a:pt x="119097" y="361581"/>
                    </a:cubicBezTo>
                    <a:cubicBezTo>
                      <a:pt x="93077" y="439642"/>
                      <a:pt x="113682" y="409527"/>
                      <a:pt x="65934" y="457274"/>
                    </a:cubicBezTo>
                    <a:lnTo>
                      <a:pt x="44669" y="521070"/>
                    </a:lnTo>
                    <a:cubicBezTo>
                      <a:pt x="41125" y="531703"/>
                      <a:pt x="38200" y="542562"/>
                      <a:pt x="34037" y="552968"/>
                    </a:cubicBezTo>
                    <a:lnTo>
                      <a:pt x="12771" y="606130"/>
                    </a:lnTo>
                    <a:cubicBezTo>
                      <a:pt x="23800" y="1047253"/>
                      <a:pt x="-40016" y="904595"/>
                      <a:pt x="44669" y="1073963"/>
                    </a:cubicBezTo>
                    <a:lnTo>
                      <a:pt x="55302" y="1095228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9F9B8B"/>
                </a:clrFrom>
                <a:clrTo>
                  <a:srgbClr val="9F9B8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8753">
              <a:off x="580270" y="890054"/>
              <a:ext cx="903314" cy="170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79512" y="188640"/>
            <a:ext cx="52152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Рефлексія</a:t>
            </a:r>
            <a:endParaRPr lang="uk-UA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30233" y="1412776"/>
            <a:ext cx="67721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660066"/>
                </a:solidFill>
              </a:rPr>
              <a:t>Закінчіть  речення:</a:t>
            </a:r>
          </a:p>
          <a:p>
            <a:endParaRPr lang="uk-UA" sz="2800" dirty="0"/>
          </a:p>
          <a:p>
            <a:r>
              <a:rPr lang="uk-UA" sz="5400" dirty="0" smtClean="0">
                <a:solidFill>
                  <a:srgbClr val="660066"/>
                </a:solidFill>
              </a:rPr>
              <a:t>Сьогодні на уроці я дізнався……… </a:t>
            </a:r>
          </a:p>
        </p:txBody>
      </p:sp>
    </p:spTree>
    <p:extLst>
      <p:ext uri="{BB962C8B-B14F-4D97-AF65-F5344CB8AC3E}">
        <p14:creationId xmlns:p14="http://schemas.microsoft.com/office/powerpoint/2010/main" val="3046769426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94010"/>
            <a:ext cx="8496944" cy="4525963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Вивчити  </a:t>
            </a:r>
            <a:r>
              <a:rPr lang="ru-RU" dirty="0">
                <a:solidFill>
                  <a:srgbClr val="FF0000"/>
                </a:solidFill>
              </a:rPr>
              <a:t>параграф </a:t>
            </a:r>
            <a:r>
              <a:rPr lang="uk-UA" dirty="0" smtClean="0">
                <a:solidFill>
                  <a:srgbClr val="FF0000"/>
                </a:solidFill>
              </a:rPr>
              <a:t>16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 Письмово заповнити таблицю на сторінці 68</a:t>
            </a:r>
          </a:p>
          <a:p>
            <a:pPr marL="0" indent="0" algn="ctr">
              <a:buNone/>
            </a:pP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4229394">
            <a:off x="4365645" y="1382544"/>
            <a:ext cx="3727044" cy="5707256"/>
            <a:chOff x="5815277" y="277150"/>
            <a:chExt cx="3270119" cy="6445046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09" y="3563454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044" y="2374139"/>
              <a:ext cx="1564118" cy="16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404" y="277150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8" y="3740223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7" y="4821766"/>
              <a:ext cx="1879487" cy="187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r="2000" b="2211"/>
            <a:stretch/>
          </p:blipFill>
          <p:spPr bwMode="auto">
            <a:xfrm>
              <a:off x="6805197" y="4273640"/>
              <a:ext cx="1713261" cy="17058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88542" l="1563" r="41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5" r="57383" b="10387"/>
            <a:stretch/>
          </p:blipFill>
          <p:spPr bwMode="auto">
            <a:xfrm>
              <a:off x="6002215" y="404664"/>
              <a:ext cx="2338135" cy="28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057">
              <a:off x="7886924" y="2628642"/>
              <a:ext cx="906852" cy="85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0" t="15707" r="46567" b="30712"/>
            <a:stretch/>
          </p:blipFill>
          <p:spPr bwMode="auto">
            <a:xfrm>
              <a:off x="6359309" y="5126562"/>
              <a:ext cx="988828" cy="1020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41" y="4647714"/>
              <a:ext cx="779040" cy="8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88" y="5578160"/>
              <a:ext cx="623348" cy="64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56" y="5958721"/>
              <a:ext cx="493713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32" y="5704609"/>
              <a:ext cx="9874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 rot="20214662">
            <a:off x="191516" y="2522140"/>
            <a:ext cx="2595119" cy="4035918"/>
            <a:chOff x="186024" y="571080"/>
            <a:chExt cx="2746743" cy="4035918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60513">
              <a:off x="514637" y="1549615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2" y="715734"/>
              <a:ext cx="1616932" cy="22771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6327">
              <a:off x="1404074" y="2851223"/>
              <a:ext cx="1219200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25" b="89063" l="72396" r="92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5" t="2471" r="6645" b="9448"/>
            <a:stretch/>
          </p:blipFill>
          <p:spPr bwMode="auto">
            <a:xfrm rot="21278204">
              <a:off x="1915944" y="1417725"/>
              <a:ext cx="1016823" cy="257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Группа 25"/>
            <p:cNvGrpSpPr/>
            <p:nvPr/>
          </p:nvGrpSpPr>
          <p:grpSpPr>
            <a:xfrm rot="573867">
              <a:off x="1268475" y="571080"/>
              <a:ext cx="957428" cy="1609515"/>
              <a:chOff x="7878573" y="3755240"/>
              <a:chExt cx="1254643" cy="2753833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89844" l="45139" r="652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2" t="15843" r="33090" b="8867"/>
              <a:stretch/>
            </p:blipFill>
            <p:spPr bwMode="auto">
              <a:xfrm>
                <a:off x="7878573" y="3755240"/>
                <a:ext cx="1254643" cy="2753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Полилиния 28"/>
              <p:cNvSpPr/>
              <p:nvPr/>
            </p:nvSpPr>
            <p:spPr>
              <a:xfrm>
                <a:off x="7940382" y="3838279"/>
                <a:ext cx="586930" cy="1095228"/>
              </a:xfrm>
              <a:custGeom>
                <a:avLst/>
                <a:gdLst>
                  <a:gd name="connsiteX0" fmla="*/ 586930 w 586930"/>
                  <a:gd name="connsiteY0" fmla="*/ 74502 h 1095228"/>
                  <a:gd name="connsiteX1" fmla="*/ 544399 w 586930"/>
                  <a:gd name="connsiteY1" fmla="*/ 21340 h 1095228"/>
                  <a:gd name="connsiteX2" fmla="*/ 416809 w 586930"/>
                  <a:gd name="connsiteY2" fmla="*/ 10707 h 1095228"/>
                  <a:gd name="connsiteX3" fmla="*/ 384911 w 586930"/>
                  <a:gd name="connsiteY3" fmla="*/ 31972 h 1095228"/>
                  <a:gd name="connsiteX4" fmla="*/ 310483 w 586930"/>
                  <a:gd name="connsiteY4" fmla="*/ 74502 h 1095228"/>
                  <a:gd name="connsiteX5" fmla="*/ 289218 w 586930"/>
                  <a:gd name="connsiteY5" fmla="*/ 95768 h 1095228"/>
                  <a:gd name="connsiteX6" fmla="*/ 267953 w 586930"/>
                  <a:gd name="connsiteY6" fmla="*/ 138298 h 1095228"/>
                  <a:gd name="connsiteX7" fmla="*/ 246688 w 586930"/>
                  <a:gd name="connsiteY7" fmla="*/ 170195 h 1095228"/>
                  <a:gd name="connsiteX8" fmla="*/ 204158 w 586930"/>
                  <a:gd name="connsiteY8" fmla="*/ 223358 h 1095228"/>
                  <a:gd name="connsiteX9" fmla="*/ 193525 w 586930"/>
                  <a:gd name="connsiteY9" fmla="*/ 255256 h 1095228"/>
                  <a:gd name="connsiteX10" fmla="*/ 172260 w 586930"/>
                  <a:gd name="connsiteY10" fmla="*/ 287154 h 1095228"/>
                  <a:gd name="connsiteX11" fmla="*/ 119097 w 586930"/>
                  <a:gd name="connsiteY11" fmla="*/ 361581 h 1095228"/>
                  <a:gd name="connsiteX12" fmla="*/ 65934 w 586930"/>
                  <a:gd name="connsiteY12" fmla="*/ 457274 h 1095228"/>
                  <a:gd name="connsiteX13" fmla="*/ 44669 w 586930"/>
                  <a:gd name="connsiteY13" fmla="*/ 521070 h 1095228"/>
                  <a:gd name="connsiteX14" fmla="*/ 34037 w 586930"/>
                  <a:gd name="connsiteY14" fmla="*/ 552968 h 1095228"/>
                  <a:gd name="connsiteX15" fmla="*/ 12771 w 586930"/>
                  <a:gd name="connsiteY15" fmla="*/ 606130 h 1095228"/>
                  <a:gd name="connsiteX16" fmla="*/ 44669 w 586930"/>
                  <a:gd name="connsiteY16" fmla="*/ 1073963 h 1095228"/>
                  <a:gd name="connsiteX17" fmla="*/ 55302 w 586930"/>
                  <a:gd name="connsiteY17" fmla="*/ 1095228 h 109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6930" h="1095228">
                    <a:moveTo>
                      <a:pt x="586930" y="74502"/>
                    </a:moveTo>
                    <a:cubicBezTo>
                      <a:pt x="572753" y="56781"/>
                      <a:pt x="562312" y="35273"/>
                      <a:pt x="544399" y="21340"/>
                    </a:cubicBezTo>
                    <a:cubicBezTo>
                      <a:pt x="499329" y="-13714"/>
                      <a:pt x="468952" y="3258"/>
                      <a:pt x="416809" y="10707"/>
                    </a:cubicBezTo>
                    <a:cubicBezTo>
                      <a:pt x="406176" y="17795"/>
                      <a:pt x="396006" y="25632"/>
                      <a:pt x="384911" y="31972"/>
                    </a:cubicBezTo>
                    <a:cubicBezTo>
                      <a:pt x="346715" y="53798"/>
                      <a:pt x="342860" y="48600"/>
                      <a:pt x="310483" y="74502"/>
                    </a:cubicBezTo>
                    <a:cubicBezTo>
                      <a:pt x="302655" y="80764"/>
                      <a:pt x="294779" y="87427"/>
                      <a:pt x="289218" y="95768"/>
                    </a:cubicBezTo>
                    <a:cubicBezTo>
                      <a:pt x="280426" y="108956"/>
                      <a:pt x="275817" y="124536"/>
                      <a:pt x="267953" y="138298"/>
                    </a:cubicBezTo>
                    <a:cubicBezTo>
                      <a:pt x="261613" y="149393"/>
                      <a:pt x="254671" y="160217"/>
                      <a:pt x="246688" y="170195"/>
                    </a:cubicBezTo>
                    <a:cubicBezTo>
                      <a:pt x="220318" y="203157"/>
                      <a:pt x="225973" y="179729"/>
                      <a:pt x="204158" y="223358"/>
                    </a:cubicBezTo>
                    <a:cubicBezTo>
                      <a:pt x="199146" y="233383"/>
                      <a:pt x="198537" y="245231"/>
                      <a:pt x="193525" y="255256"/>
                    </a:cubicBezTo>
                    <a:cubicBezTo>
                      <a:pt x="187810" y="266686"/>
                      <a:pt x="179688" y="276755"/>
                      <a:pt x="172260" y="287154"/>
                    </a:cubicBezTo>
                    <a:cubicBezTo>
                      <a:pt x="106306" y="379489"/>
                      <a:pt x="169221" y="286396"/>
                      <a:pt x="119097" y="361581"/>
                    </a:cubicBezTo>
                    <a:cubicBezTo>
                      <a:pt x="93077" y="439642"/>
                      <a:pt x="113682" y="409527"/>
                      <a:pt x="65934" y="457274"/>
                    </a:cubicBezTo>
                    <a:lnTo>
                      <a:pt x="44669" y="521070"/>
                    </a:lnTo>
                    <a:cubicBezTo>
                      <a:pt x="41125" y="531703"/>
                      <a:pt x="38200" y="542562"/>
                      <a:pt x="34037" y="552968"/>
                    </a:cubicBezTo>
                    <a:lnTo>
                      <a:pt x="12771" y="606130"/>
                    </a:lnTo>
                    <a:cubicBezTo>
                      <a:pt x="23800" y="1047253"/>
                      <a:pt x="-40016" y="904595"/>
                      <a:pt x="44669" y="1073963"/>
                    </a:cubicBezTo>
                    <a:lnTo>
                      <a:pt x="55302" y="1095228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9F9B8B"/>
                </a:clrFrom>
                <a:clrTo>
                  <a:srgbClr val="9F9B8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8753">
              <a:off x="580270" y="890054"/>
              <a:ext cx="903314" cy="170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4044087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05264"/>
            <a:ext cx="779040" cy="8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779040" cy="8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4401"/>
          </a:xfrm>
        </p:spPr>
        <p:txBody>
          <a:bodyPr/>
          <a:lstStyle/>
          <a:p>
            <a:pPr algn="l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Перевірка д/З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486916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 smtClean="0"/>
          </a:p>
          <a:p>
            <a:pPr algn="just"/>
            <a:endParaRPr lang="uk-UA" sz="2400" dirty="0" smtClean="0"/>
          </a:p>
          <a:p>
            <a:pPr algn="just"/>
            <a:endParaRPr lang="uk-UA" sz="2400" dirty="0" smtClean="0"/>
          </a:p>
          <a:p>
            <a:pPr algn="just"/>
            <a:endParaRPr lang="uk-UA" sz="24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6558">
            <a:off x="783302" y="1064217"/>
            <a:ext cx="1948729" cy="62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508968" cy="3252400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0513">
            <a:off x="6420390" y="4375616"/>
            <a:ext cx="2653660" cy="315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838530"/>
            <a:ext cx="7464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660066"/>
                </a:solidFill>
              </a:rPr>
              <a:t>Які організми називають одноклітинними?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rgbClr val="660066"/>
                </a:solidFill>
              </a:rPr>
              <a:t>Який організм зображено на слайді?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rgbClr val="660066"/>
                </a:solidFill>
              </a:rPr>
              <a:t>  Які частини позначено цифрами?</a:t>
            </a:r>
            <a:endParaRPr lang="uk-UA" sz="2800" b="1" dirty="0">
              <a:solidFill>
                <a:srgbClr val="660066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449352" y="1484784"/>
            <a:ext cx="33843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74504" y="2399184"/>
            <a:ext cx="38297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091292" y="2703984"/>
            <a:ext cx="37129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22104" y="3068960"/>
            <a:ext cx="39101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634212" y="2108508"/>
            <a:ext cx="31700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364356" y="3212976"/>
            <a:ext cx="33543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3091292" y="1844824"/>
            <a:ext cx="1547780" cy="2636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99792" y="3537012"/>
            <a:ext cx="4032448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85650" y="13001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43" name="TextBox 42"/>
          <p:cNvSpPr txBox="1"/>
          <p:nvPr/>
        </p:nvSpPr>
        <p:spPr>
          <a:xfrm>
            <a:off x="7095551" y="1844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44" name="TextBox 43"/>
          <p:cNvSpPr txBox="1"/>
          <p:nvPr/>
        </p:nvSpPr>
        <p:spPr>
          <a:xfrm>
            <a:off x="7095551" y="2214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45" name="TextBox 44"/>
          <p:cNvSpPr txBox="1"/>
          <p:nvPr/>
        </p:nvSpPr>
        <p:spPr>
          <a:xfrm>
            <a:off x="7095551" y="24942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46" name="TextBox 45"/>
          <p:cNvSpPr txBox="1"/>
          <p:nvPr/>
        </p:nvSpPr>
        <p:spPr>
          <a:xfrm>
            <a:off x="7095551" y="2884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47" name="TextBox 46"/>
          <p:cNvSpPr txBox="1"/>
          <p:nvPr/>
        </p:nvSpPr>
        <p:spPr>
          <a:xfrm>
            <a:off x="7140162" y="33523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295846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7052320" cy="1008112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Правила уроку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0941" y="1836331"/>
            <a:ext cx="1137119" cy="921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2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57" y="1385392"/>
            <a:ext cx="8590867" cy="5112568"/>
          </a:xfrm>
          <a:prstGeom prst="rect">
            <a:avLst/>
          </a:prstGeom>
        </p:spPr>
      </p:pic>
      <p:sp>
        <p:nvSpPr>
          <p:cNvPr id="34" name="Заголовок 3"/>
          <p:cNvSpPr txBox="1">
            <a:spLocks/>
          </p:cNvSpPr>
          <p:nvPr/>
        </p:nvSpPr>
        <p:spPr>
          <a:xfrm>
            <a:off x="1403648" y="2836324"/>
            <a:ext cx="7344816" cy="680321"/>
          </a:xfrm>
          <a:prstGeom prst="rect">
            <a:avLst/>
          </a:prstGeo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Не просто дивитись, а бачити</a:t>
            </a:r>
            <a:endParaRPr kumimoji="0" lang="ru-RU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397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1763688" y="3692916"/>
            <a:ext cx="7704856" cy="716633"/>
          </a:xfrm>
          <a:prstGeom prst="rect">
            <a:avLst/>
          </a:prstGeo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Не просто відповідати, а міркувати</a:t>
            </a:r>
            <a:endParaRPr kumimoji="0" lang="ru-RU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397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Заголовок 3"/>
          <p:cNvSpPr txBox="1">
            <a:spLocks/>
          </p:cNvSpPr>
          <p:nvPr/>
        </p:nvSpPr>
        <p:spPr>
          <a:xfrm>
            <a:off x="1907704" y="2209747"/>
            <a:ext cx="5616624" cy="360039"/>
          </a:xfrm>
          <a:prstGeom prst="rect">
            <a:avLst/>
          </a:prstGeo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Не просто слухати, а чути</a:t>
            </a:r>
            <a:endParaRPr kumimoji="0" lang="ru-RU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397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Заголовок 3"/>
          <p:cNvSpPr txBox="1">
            <a:spLocks/>
          </p:cNvSpPr>
          <p:nvPr/>
        </p:nvSpPr>
        <p:spPr>
          <a:xfrm>
            <a:off x="1619672" y="4437112"/>
            <a:ext cx="4176464" cy="720080"/>
          </a:xfrm>
          <a:prstGeom prst="rect">
            <a:avLst/>
          </a:prstGeo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397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Рисунок 31" descr="355133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39752" cy="2339752"/>
          </a:xfrm>
          <a:prstGeom prst="rect">
            <a:avLst/>
          </a:prstGeom>
        </p:spPr>
      </p:pic>
      <p:sp>
        <p:nvSpPr>
          <p:cNvPr id="38" name="Заголовок 3"/>
          <p:cNvSpPr txBox="1">
            <a:spLocks/>
          </p:cNvSpPr>
          <p:nvPr/>
        </p:nvSpPr>
        <p:spPr>
          <a:xfrm>
            <a:off x="1415809" y="4703152"/>
            <a:ext cx="6787025" cy="657688"/>
          </a:xfrm>
          <a:prstGeom prst="rect">
            <a:avLst/>
          </a:prstGeo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Дружно і плідно працювати</a:t>
            </a:r>
            <a:endParaRPr kumimoji="0" lang="ru-RU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1397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135926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05264"/>
            <a:ext cx="779040" cy="8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779040" cy="8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-1067010" y="404664"/>
            <a:ext cx="8229600" cy="934401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Інфузорія-туфелька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486916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 smtClean="0"/>
          </a:p>
          <a:p>
            <a:pPr algn="just"/>
            <a:endParaRPr lang="uk-UA" sz="2400" dirty="0" smtClean="0"/>
          </a:p>
          <a:p>
            <a:pPr algn="just"/>
            <a:endParaRPr lang="uk-UA" sz="2400" dirty="0" smtClean="0"/>
          </a:p>
          <a:p>
            <a:pPr algn="just"/>
            <a:endParaRPr lang="uk-UA" sz="24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6558">
            <a:off x="783302" y="1064217"/>
            <a:ext cx="1948729" cy="62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6" y="2564904"/>
            <a:ext cx="8568952" cy="3540843"/>
          </a:xfrm>
          <a:prstGeom prst="rect">
            <a:avLst/>
          </a:prstGeom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0513">
            <a:off x="-276353" y="127145"/>
            <a:ext cx="2653660" cy="315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0513">
            <a:off x="6420390" y="4375616"/>
            <a:ext cx="2653660" cy="315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640137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6111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8">
            <a:off x="7171282" y="138513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" y="2095148"/>
            <a:ext cx="6096000" cy="4572000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467544" y="260648"/>
            <a:ext cx="8229600" cy="93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Лабораторне дослідження</a:t>
            </a:r>
          </a:p>
          <a:p>
            <a:pPr algn="l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   «Спостереження інфузорій»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195049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660066"/>
                </a:solidFill>
              </a:rPr>
              <a:t>ІНСТРУКЦІЯ: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660066"/>
                </a:solidFill>
              </a:rPr>
              <a:t>Налаштуйте освітлення мікроскопа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660066"/>
                </a:solidFill>
              </a:rPr>
              <a:t>На предметне скло за допомогою шприца нанесіть краплю води з інфузоріями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660066"/>
                </a:solidFill>
              </a:rPr>
              <a:t>Помістить скло  на предметний стіл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660066"/>
                </a:solidFill>
              </a:rPr>
              <a:t>Опустіть тубус за допомогою ґвинта максимально вниз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660066"/>
                </a:solidFill>
              </a:rPr>
              <a:t>Поступово рухаючи </a:t>
            </a:r>
            <a:r>
              <a:rPr lang="uk-UA" sz="2400" dirty="0">
                <a:solidFill>
                  <a:srgbClr val="660066"/>
                </a:solidFill>
              </a:rPr>
              <a:t>ґвинт </a:t>
            </a:r>
            <a:r>
              <a:rPr lang="uk-UA" sz="2400" dirty="0" smtClean="0">
                <a:solidFill>
                  <a:srgbClr val="660066"/>
                </a:solidFill>
              </a:rPr>
              <a:t>до себе, налаштуйте чітке зображення.</a:t>
            </a:r>
            <a:endParaRPr lang="uk-UA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87013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8">
            <a:off x="7171282" y="138513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69561" y="318887"/>
            <a:ext cx="3270119" cy="6501266"/>
            <a:chOff x="5815277" y="220930"/>
            <a:chExt cx="3270119" cy="6501266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09" y="3563454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044" y="2374139"/>
              <a:ext cx="1564118" cy="16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7" y="220930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8" y="3740223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7" y="4821766"/>
              <a:ext cx="1879487" cy="187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r="2000" b="2211"/>
            <a:stretch/>
          </p:blipFill>
          <p:spPr bwMode="auto">
            <a:xfrm>
              <a:off x="6805197" y="4273640"/>
              <a:ext cx="1713261" cy="17058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88542" l="1563" r="41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5" r="57383" b="10387"/>
            <a:stretch/>
          </p:blipFill>
          <p:spPr bwMode="auto">
            <a:xfrm>
              <a:off x="6002215" y="404664"/>
              <a:ext cx="2338135" cy="28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057">
              <a:off x="7886924" y="2628642"/>
              <a:ext cx="906852" cy="85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0" t="15707" r="46567" b="30712"/>
            <a:stretch/>
          </p:blipFill>
          <p:spPr bwMode="auto">
            <a:xfrm>
              <a:off x="6359309" y="5126562"/>
              <a:ext cx="988828" cy="1020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41" y="4647714"/>
              <a:ext cx="779040" cy="8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88" y="5578160"/>
              <a:ext cx="623348" cy="64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56" y="5958721"/>
              <a:ext cx="493713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32" y="5704609"/>
              <a:ext cx="9874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 rot="5400000">
            <a:off x="1499058" y="3365068"/>
            <a:ext cx="2467034" cy="4035918"/>
            <a:chOff x="186024" y="571080"/>
            <a:chExt cx="2746743" cy="403591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60513">
              <a:off x="514637" y="1549615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2" y="715734"/>
              <a:ext cx="1616932" cy="22771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6327">
              <a:off x="1404074" y="2851223"/>
              <a:ext cx="1219200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25" b="89063" l="72396" r="92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5" t="2471" r="6645" b="9448"/>
            <a:stretch/>
          </p:blipFill>
          <p:spPr bwMode="auto">
            <a:xfrm rot="21278204">
              <a:off x="1915944" y="1417725"/>
              <a:ext cx="1016823" cy="257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 rot="573867">
              <a:off x="1268475" y="571080"/>
              <a:ext cx="957428" cy="1609515"/>
              <a:chOff x="7878573" y="3755240"/>
              <a:chExt cx="1254643" cy="275383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89844" l="45139" r="652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2" t="15843" r="33090" b="8867"/>
              <a:stretch/>
            </p:blipFill>
            <p:spPr bwMode="auto">
              <a:xfrm>
                <a:off x="7878573" y="3755240"/>
                <a:ext cx="1254643" cy="2753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олилиния 1"/>
              <p:cNvSpPr/>
              <p:nvPr/>
            </p:nvSpPr>
            <p:spPr>
              <a:xfrm>
                <a:off x="7940382" y="3838279"/>
                <a:ext cx="586930" cy="1095228"/>
              </a:xfrm>
              <a:custGeom>
                <a:avLst/>
                <a:gdLst>
                  <a:gd name="connsiteX0" fmla="*/ 586930 w 586930"/>
                  <a:gd name="connsiteY0" fmla="*/ 74502 h 1095228"/>
                  <a:gd name="connsiteX1" fmla="*/ 544399 w 586930"/>
                  <a:gd name="connsiteY1" fmla="*/ 21340 h 1095228"/>
                  <a:gd name="connsiteX2" fmla="*/ 416809 w 586930"/>
                  <a:gd name="connsiteY2" fmla="*/ 10707 h 1095228"/>
                  <a:gd name="connsiteX3" fmla="*/ 384911 w 586930"/>
                  <a:gd name="connsiteY3" fmla="*/ 31972 h 1095228"/>
                  <a:gd name="connsiteX4" fmla="*/ 310483 w 586930"/>
                  <a:gd name="connsiteY4" fmla="*/ 74502 h 1095228"/>
                  <a:gd name="connsiteX5" fmla="*/ 289218 w 586930"/>
                  <a:gd name="connsiteY5" fmla="*/ 95768 h 1095228"/>
                  <a:gd name="connsiteX6" fmla="*/ 267953 w 586930"/>
                  <a:gd name="connsiteY6" fmla="*/ 138298 h 1095228"/>
                  <a:gd name="connsiteX7" fmla="*/ 246688 w 586930"/>
                  <a:gd name="connsiteY7" fmla="*/ 170195 h 1095228"/>
                  <a:gd name="connsiteX8" fmla="*/ 204158 w 586930"/>
                  <a:gd name="connsiteY8" fmla="*/ 223358 h 1095228"/>
                  <a:gd name="connsiteX9" fmla="*/ 193525 w 586930"/>
                  <a:gd name="connsiteY9" fmla="*/ 255256 h 1095228"/>
                  <a:gd name="connsiteX10" fmla="*/ 172260 w 586930"/>
                  <a:gd name="connsiteY10" fmla="*/ 287154 h 1095228"/>
                  <a:gd name="connsiteX11" fmla="*/ 119097 w 586930"/>
                  <a:gd name="connsiteY11" fmla="*/ 361581 h 1095228"/>
                  <a:gd name="connsiteX12" fmla="*/ 65934 w 586930"/>
                  <a:gd name="connsiteY12" fmla="*/ 457274 h 1095228"/>
                  <a:gd name="connsiteX13" fmla="*/ 44669 w 586930"/>
                  <a:gd name="connsiteY13" fmla="*/ 521070 h 1095228"/>
                  <a:gd name="connsiteX14" fmla="*/ 34037 w 586930"/>
                  <a:gd name="connsiteY14" fmla="*/ 552968 h 1095228"/>
                  <a:gd name="connsiteX15" fmla="*/ 12771 w 586930"/>
                  <a:gd name="connsiteY15" fmla="*/ 606130 h 1095228"/>
                  <a:gd name="connsiteX16" fmla="*/ 44669 w 586930"/>
                  <a:gd name="connsiteY16" fmla="*/ 1073963 h 1095228"/>
                  <a:gd name="connsiteX17" fmla="*/ 55302 w 586930"/>
                  <a:gd name="connsiteY17" fmla="*/ 1095228 h 109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6930" h="1095228">
                    <a:moveTo>
                      <a:pt x="586930" y="74502"/>
                    </a:moveTo>
                    <a:cubicBezTo>
                      <a:pt x="572753" y="56781"/>
                      <a:pt x="562312" y="35273"/>
                      <a:pt x="544399" y="21340"/>
                    </a:cubicBezTo>
                    <a:cubicBezTo>
                      <a:pt x="499329" y="-13714"/>
                      <a:pt x="468952" y="3258"/>
                      <a:pt x="416809" y="10707"/>
                    </a:cubicBezTo>
                    <a:cubicBezTo>
                      <a:pt x="406176" y="17795"/>
                      <a:pt x="396006" y="25632"/>
                      <a:pt x="384911" y="31972"/>
                    </a:cubicBezTo>
                    <a:cubicBezTo>
                      <a:pt x="346715" y="53798"/>
                      <a:pt x="342860" y="48600"/>
                      <a:pt x="310483" y="74502"/>
                    </a:cubicBezTo>
                    <a:cubicBezTo>
                      <a:pt x="302655" y="80764"/>
                      <a:pt x="294779" y="87427"/>
                      <a:pt x="289218" y="95768"/>
                    </a:cubicBezTo>
                    <a:cubicBezTo>
                      <a:pt x="280426" y="108956"/>
                      <a:pt x="275817" y="124536"/>
                      <a:pt x="267953" y="138298"/>
                    </a:cubicBezTo>
                    <a:cubicBezTo>
                      <a:pt x="261613" y="149393"/>
                      <a:pt x="254671" y="160217"/>
                      <a:pt x="246688" y="170195"/>
                    </a:cubicBezTo>
                    <a:cubicBezTo>
                      <a:pt x="220318" y="203157"/>
                      <a:pt x="225973" y="179729"/>
                      <a:pt x="204158" y="223358"/>
                    </a:cubicBezTo>
                    <a:cubicBezTo>
                      <a:pt x="199146" y="233383"/>
                      <a:pt x="198537" y="245231"/>
                      <a:pt x="193525" y="255256"/>
                    </a:cubicBezTo>
                    <a:cubicBezTo>
                      <a:pt x="187810" y="266686"/>
                      <a:pt x="179688" y="276755"/>
                      <a:pt x="172260" y="287154"/>
                    </a:cubicBezTo>
                    <a:cubicBezTo>
                      <a:pt x="106306" y="379489"/>
                      <a:pt x="169221" y="286396"/>
                      <a:pt x="119097" y="361581"/>
                    </a:cubicBezTo>
                    <a:cubicBezTo>
                      <a:pt x="93077" y="439642"/>
                      <a:pt x="113682" y="409527"/>
                      <a:pt x="65934" y="457274"/>
                    </a:cubicBezTo>
                    <a:lnTo>
                      <a:pt x="44669" y="521070"/>
                    </a:lnTo>
                    <a:cubicBezTo>
                      <a:pt x="41125" y="531703"/>
                      <a:pt x="38200" y="542562"/>
                      <a:pt x="34037" y="552968"/>
                    </a:cubicBezTo>
                    <a:lnTo>
                      <a:pt x="12771" y="606130"/>
                    </a:lnTo>
                    <a:cubicBezTo>
                      <a:pt x="23800" y="1047253"/>
                      <a:pt x="-40016" y="904595"/>
                      <a:pt x="44669" y="1073963"/>
                    </a:cubicBezTo>
                    <a:lnTo>
                      <a:pt x="55302" y="1095228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9F9B8B"/>
                </a:clrFrom>
                <a:clrTo>
                  <a:srgbClr val="9F9B8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8753">
              <a:off x="580270" y="890054"/>
              <a:ext cx="903314" cy="170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467544" y="260648"/>
            <a:ext cx="8229600" cy="93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Питання для обговорення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309" y="1441044"/>
            <a:ext cx="84104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dirty="0" smtClean="0">
                <a:solidFill>
                  <a:srgbClr val="660066"/>
                </a:solidFill>
              </a:rPr>
              <a:t>Яке середовище існування інфузорій?</a:t>
            </a:r>
          </a:p>
          <a:p>
            <a:pPr marL="342900" indent="-342900">
              <a:buAutoNum type="arabicPeriod"/>
            </a:pPr>
            <a:r>
              <a:rPr lang="uk-UA" sz="3200" dirty="0" smtClean="0">
                <a:solidFill>
                  <a:srgbClr val="660066"/>
                </a:solidFill>
              </a:rPr>
              <a:t>Чи є інфузорії одноклітинними організмами?</a:t>
            </a:r>
          </a:p>
          <a:p>
            <a:pPr marL="342900" indent="-342900">
              <a:buAutoNum type="arabicPeriod"/>
            </a:pPr>
            <a:r>
              <a:rPr lang="uk-UA" sz="3200" dirty="0" smtClean="0">
                <a:solidFill>
                  <a:srgbClr val="660066"/>
                </a:solidFill>
              </a:rPr>
              <a:t>Чим живляться інфузорії?</a:t>
            </a:r>
          </a:p>
          <a:p>
            <a:pPr marL="342900" indent="-342900">
              <a:buAutoNum type="arabicPeriod"/>
            </a:pPr>
            <a:r>
              <a:rPr lang="uk-UA" sz="3200" dirty="0" smtClean="0">
                <a:solidFill>
                  <a:srgbClr val="660066"/>
                </a:solidFill>
              </a:rPr>
              <a:t>Чи активно вони рухаються?</a:t>
            </a:r>
          </a:p>
        </p:txBody>
      </p:sp>
    </p:spTree>
    <p:extLst>
      <p:ext uri="{BB962C8B-B14F-4D97-AF65-F5344CB8AC3E}">
        <p14:creationId xmlns:p14="http://schemas.microsoft.com/office/powerpoint/2010/main" val="1188988890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8">
            <a:off x="7171282" y="138513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69561" y="318887"/>
            <a:ext cx="3270119" cy="6501266"/>
            <a:chOff x="5815277" y="220930"/>
            <a:chExt cx="3270119" cy="6501266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09" y="3563454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044" y="2374139"/>
              <a:ext cx="1564118" cy="16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7" y="220930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8" y="3740223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7" y="4821766"/>
              <a:ext cx="1879487" cy="187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r="2000" b="2211"/>
            <a:stretch/>
          </p:blipFill>
          <p:spPr bwMode="auto">
            <a:xfrm>
              <a:off x="6805197" y="4273640"/>
              <a:ext cx="1713261" cy="17058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88542" l="1563" r="41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5" r="57383" b="10387"/>
            <a:stretch/>
          </p:blipFill>
          <p:spPr bwMode="auto">
            <a:xfrm>
              <a:off x="6002215" y="404664"/>
              <a:ext cx="2338135" cy="28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057">
              <a:off x="7886924" y="2628642"/>
              <a:ext cx="906852" cy="85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0" t="15707" r="46567" b="30712"/>
            <a:stretch/>
          </p:blipFill>
          <p:spPr bwMode="auto">
            <a:xfrm>
              <a:off x="6359309" y="5126562"/>
              <a:ext cx="988828" cy="1020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41" y="4647714"/>
              <a:ext cx="779040" cy="8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88" y="5578160"/>
              <a:ext cx="623348" cy="64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56" y="5958721"/>
              <a:ext cx="493713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32" y="5704609"/>
              <a:ext cx="9874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 rot="5400000">
            <a:off x="1499058" y="3365068"/>
            <a:ext cx="2467034" cy="4035918"/>
            <a:chOff x="186024" y="571080"/>
            <a:chExt cx="2746743" cy="403591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60513">
              <a:off x="514637" y="1549615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2" y="715734"/>
              <a:ext cx="1616932" cy="22771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6327">
              <a:off x="1404074" y="2851223"/>
              <a:ext cx="1219200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25" b="89063" l="72396" r="92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5" t="2471" r="6645" b="9448"/>
            <a:stretch/>
          </p:blipFill>
          <p:spPr bwMode="auto">
            <a:xfrm rot="21278204">
              <a:off x="1915944" y="1417725"/>
              <a:ext cx="1016823" cy="257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 rot="573867">
              <a:off x="1268475" y="571080"/>
              <a:ext cx="957428" cy="1609515"/>
              <a:chOff x="7878573" y="3755240"/>
              <a:chExt cx="1254643" cy="275383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89844" l="45139" r="652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2" t="15843" r="33090" b="8867"/>
              <a:stretch/>
            </p:blipFill>
            <p:spPr bwMode="auto">
              <a:xfrm>
                <a:off x="7878573" y="3755240"/>
                <a:ext cx="1254643" cy="2753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олилиния 1"/>
              <p:cNvSpPr/>
              <p:nvPr/>
            </p:nvSpPr>
            <p:spPr>
              <a:xfrm>
                <a:off x="7940382" y="3838279"/>
                <a:ext cx="586930" cy="1095228"/>
              </a:xfrm>
              <a:custGeom>
                <a:avLst/>
                <a:gdLst>
                  <a:gd name="connsiteX0" fmla="*/ 586930 w 586930"/>
                  <a:gd name="connsiteY0" fmla="*/ 74502 h 1095228"/>
                  <a:gd name="connsiteX1" fmla="*/ 544399 w 586930"/>
                  <a:gd name="connsiteY1" fmla="*/ 21340 h 1095228"/>
                  <a:gd name="connsiteX2" fmla="*/ 416809 w 586930"/>
                  <a:gd name="connsiteY2" fmla="*/ 10707 h 1095228"/>
                  <a:gd name="connsiteX3" fmla="*/ 384911 w 586930"/>
                  <a:gd name="connsiteY3" fmla="*/ 31972 h 1095228"/>
                  <a:gd name="connsiteX4" fmla="*/ 310483 w 586930"/>
                  <a:gd name="connsiteY4" fmla="*/ 74502 h 1095228"/>
                  <a:gd name="connsiteX5" fmla="*/ 289218 w 586930"/>
                  <a:gd name="connsiteY5" fmla="*/ 95768 h 1095228"/>
                  <a:gd name="connsiteX6" fmla="*/ 267953 w 586930"/>
                  <a:gd name="connsiteY6" fmla="*/ 138298 h 1095228"/>
                  <a:gd name="connsiteX7" fmla="*/ 246688 w 586930"/>
                  <a:gd name="connsiteY7" fmla="*/ 170195 h 1095228"/>
                  <a:gd name="connsiteX8" fmla="*/ 204158 w 586930"/>
                  <a:gd name="connsiteY8" fmla="*/ 223358 h 1095228"/>
                  <a:gd name="connsiteX9" fmla="*/ 193525 w 586930"/>
                  <a:gd name="connsiteY9" fmla="*/ 255256 h 1095228"/>
                  <a:gd name="connsiteX10" fmla="*/ 172260 w 586930"/>
                  <a:gd name="connsiteY10" fmla="*/ 287154 h 1095228"/>
                  <a:gd name="connsiteX11" fmla="*/ 119097 w 586930"/>
                  <a:gd name="connsiteY11" fmla="*/ 361581 h 1095228"/>
                  <a:gd name="connsiteX12" fmla="*/ 65934 w 586930"/>
                  <a:gd name="connsiteY12" fmla="*/ 457274 h 1095228"/>
                  <a:gd name="connsiteX13" fmla="*/ 44669 w 586930"/>
                  <a:gd name="connsiteY13" fmla="*/ 521070 h 1095228"/>
                  <a:gd name="connsiteX14" fmla="*/ 34037 w 586930"/>
                  <a:gd name="connsiteY14" fmla="*/ 552968 h 1095228"/>
                  <a:gd name="connsiteX15" fmla="*/ 12771 w 586930"/>
                  <a:gd name="connsiteY15" fmla="*/ 606130 h 1095228"/>
                  <a:gd name="connsiteX16" fmla="*/ 44669 w 586930"/>
                  <a:gd name="connsiteY16" fmla="*/ 1073963 h 1095228"/>
                  <a:gd name="connsiteX17" fmla="*/ 55302 w 586930"/>
                  <a:gd name="connsiteY17" fmla="*/ 1095228 h 109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6930" h="1095228">
                    <a:moveTo>
                      <a:pt x="586930" y="74502"/>
                    </a:moveTo>
                    <a:cubicBezTo>
                      <a:pt x="572753" y="56781"/>
                      <a:pt x="562312" y="35273"/>
                      <a:pt x="544399" y="21340"/>
                    </a:cubicBezTo>
                    <a:cubicBezTo>
                      <a:pt x="499329" y="-13714"/>
                      <a:pt x="468952" y="3258"/>
                      <a:pt x="416809" y="10707"/>
                    </a:cubicBezTo>
                    <a:cubicBezTo>
                      <a:pt x="406176" y="17795"/>
                      <a:pt x="396006" y="25632"/>
                      <a:pt x="384911" y="31972"/>
                    </a:cubicBezTo>
                    <a:cubicBezTo>
                      <a:pt x="346715" y="53798"/>
                      <a:pt x="342860" y="48600"/>
                      <a:pt x="310483" y="74502"/>
                    </a:cubicBezTo>
                    <a:cubicBezTo>
                      <a:pt x="302655" y="80764"/>
                      <a:pt x="294779" y="87427"/>
                      <a:pt x="289218" y="95768"/>
                    </a:cubicBezTo>
                    <a:cubicBezTo>
                      <a:pt x="280426" y="108956"/>
                      <a:pt x="275817" y="124536"/>
                      <a:pt x="267953" y="138298"/>
                    </a:cubicBezTo>
                    <a:cubicBezTo>
                      <a:pt x="261613" y="149393"/>
                      <a:pt x="254671" y="160217"/>
                      <a:pt x="246688" y="170195"/>
                    </a:cubicBezTo>
                    <a:cubicBezTo>
                      <a:pt x="220318" y="203157"/>
                      <a:pt x="225973" y="179729"/>
                      <a:pt x="204158" y="223358"/>
                    </a:cubicBezTo>
                    <a:cubicBezTo>
                      <a:pt x="199146" y="233383"/>
                      <a:pt x="198537" y="245231"/>
                      <a:pt x="193525" y="255256"/>
                    </a:cubicBezTo>
                    <a:cubicBezTo>
                      <a:pt x="187810" y="266686"/>
                      <a:pt x="179688" y="276755"/>
                      <a:pt x="172260" y="287154"/>
                    </a:cubicBezTo>
                    <a:cubicBezTo>
                      <a:pt x="106306" y="379489"/>
                      <a:pt x="169221" y="286396"/>
                      <a:pt x="119097" y="361581"/>
                    </a:cubicBezTo>
                    <a:cubicBezTo>
                      <a:pt x="93077" y="439642"/>
                      <a:pt x="113682" y="409527"/>
                      <a:pt x="65934" y="457274"/>
                    </a:cubicBezTo>
                    <a:lnTo>
                      <a:pt x="44669" y="521070"/>
                    </a:lnTo>
                    <a:cubicBezTo>
                      <a:pt x="41125" y="531703"/>
                      <a:pt x="38200" y="542562"/>
                      <a:pt x="34037" y="552968"/>
                    </a:cubicBezTo>
                    <a:lnTo>
                      <a:pt x="12771" y="606130"/>
                    </a:lnTo>
                    <a:cubicBezTo>
                      <a:pt x="23800" y="1047253"/>
                      <a:pt x="-40016" y="904595"/>
                      <a:pt x="44669" y="1073963"/>
                    </a:cubicBezTo>
                    <a:lnTo>
                      <a:pt x="55302" y="1095228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9F9B8B"/>
                </a:clrFrom>
                <a:clrTo>
                  <a:srgbClr val="9F9B8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8753">
              <a:off x="580270" y="890054"/>
              <a:ext cx="903314" cy="170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76"/>
            <a:ext cx="8995344" cy="679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3160" y="19522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203894" y="1876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9946" y="16989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397516" y="4371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855898" y="5661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5188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912018" y="60307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3418049" y="63209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244693" y="5156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9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35730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8380488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61" y="460311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8">
            <a:off x="7171282" y="1385138"/>
            <a:ext cx="16525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169561" y="318887"/>
            <a:ext cx="3270119" cy="6501266"/>
            <a:chOff x="5815277" y="220930"/>
            <a:chExt cx="3270119" cy="6501266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09" y="3563454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044" y="2374139"/>
              <a:ext cx="1564118" cy="16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7" y="220930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358" y="3740223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7" y="4821766"/>
              <a:ext cx="1879487" cy="187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8" r="2000" b="2211"/>
            <a:stretch/>
          </p:blipFill>
          <p:spPr bwMode="auto">
            <a:xfrm>
              <a:off x="6805197" y="4273640"/>
              <a:ext cx="1713261" cy="17058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88542" l="1563" r="414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5" r="57383" b="10387"/>
            <a:stretch/>
          </p:blipFill>
          <p:spPr bwMode="auto">
            <a:xfrm>
              <a:off x="6002215" y="404664"/>
              <a:ext cx="2338135" cy="28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057">
              <a:off x="7886924" y="2628642"/>
              <a:ext cx="906852" cy="85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0" t="15707" r="46567" b="30712"/>
            <a:stretch/>
          </p:blipFill>
          <p:spPr bwMode="auto">
            <a:xfrm>
              <a:off x="6359309" y="5126562"/>
              <a:ext cx="988828" cy="1020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41" y="4647714"/>
              <a:ext cx="779040" cy="8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88" y="5578160"/>
              <a:ext cx="623348" cy="64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756" y="5958721"/>
              <a:ext cx="493713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32" y="5704609"/>
              <a:ext cx="9874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 rot="5400000">
            <a:off x="1499058" y="3365068"/>
            <a:ext cx="2467034" cy="4035918"/>
            <a:chOff x="186024" y="571080"/>
            <a:chExt cx="2746743" cy="403591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60513">
              <a:off x="514637" y="1549615"/>
              <a:ext cx="1652587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2" y="715734"/>
              <a:ext cx="1616932" cy="22771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6327">
              <a:off x="1404074" y="2851223"/>
              <a:ext cx="1219200" cy="175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25" b="89063" l="72396" r="92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5" t="2471" r="6645" b="9448"/>
            <a:stretch/>
          </p:blipFill>
          <p:spPr bwMode="auto">
            <a:xfrm rot="21278204">
              <a:off x="1915944" y="1417725"/>
              <a:ext cx="1016823" cy="257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 rot="573867">
              <a:off x="1268475" y="571080"/>
              <a:ext cx="957428" cy="1609515"/>
              <a:chOff x="7878573" y="3755240"/>
              <a:chExt cx="1254643" cy="275383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89844" l="45139" r="652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2" t="15843" r="33090" b="8867"/>
              <a:stretch/>
            </p:blipFill>
            <p:spPr bwMode="auto">
              <a:xfrm>
                <a:off x="7878573" y="3755240"/>
                <a:ext cx="1254643" cy="2753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олилиния 1"/>
              <p:cNvSpPr/>
              <p:nvPr/>
            </p:nvSpPr>
            <p:spPr>
              <a:xfrm>
                <a:off x="7940382" y="3838279"/>
                <a:ext cx="586930" cy="1095228"/>
              </a:xfrm>
              <a:custGeom>
                <a:avLst/>
                <a:gdLst>
                  <a:gd name="connsiteX0" fmla="*/ 586930 w 586930"/>
                  <a:gd name="connsiteY0" fmla="*/ 74502 h 1095228"/>
                  <a:gd name="connsiteX1" fmla="*/ 544399 w 586930"/>
                  <a:gd name="connsiteY1" fmla="*/ 21340 h 1095228"/>
                  <a:gd name="connsiteX2" fmla="*/ 416809 w 586930"/>
                  <a:gd name="connsiteY2" fmla="*/ 10707 h 1095228"/>
                  <a:gd name="connsiteX3" fmla="*/ 384911 w 586930"/>
                  <a:gd name="connsiteY3" fmla="*/ 31972 h 1095228"/>
                  <a:gd name="connsiteX4" fmla="*/ 310483 w 586930"/>
                  <a:gd name="connsiteY4" fmla="*/ 74502 h 1095228"/>
                  <a:gd name="connsiteX5" fmla="*/ 289218 w 586930"/>
                  <a:gd name="connsiteY5" fmla="*/ 95768 h 1095228"/>
                  <a:gd name="connsiteX6" fmla="*/ 267953 w 586930"/>
                  <a:gd name="connsiteY6" fmla="*/ 138298 h 1095228"/>
                  <a:gd name="connsiteX7" fmla="*/ 246688 w 586930"/>
                  <a:gd name="connsiteY7" fmla="*/ 170195 h 1095228"/>
                  <a:gd name="connsiteX8" fmla="*/ 204158 w 586930"/>
                  <a:gd name="connsiteY8" fmla="*/ 223358 h 1095228"/>
                  <a:gd name="connsiteX9" fmla="*/ 193525 w 586930"/>
                  <a:gd name="connsiteY9" fmla="*/ 255256 h 1095228"/>
                  <a:gd name="connsiteX10" fmla="*/ 172260 w 586930"/>
                  <a:gd name="connsiteY10" fmla="*/ 287154 h 1095228"/>
                  <a:gd name="connsiteX11" fmla="*/ 119097 w 586930"/>
                  <a:gd name="connsiteY11" fmla="*/ 361581 h 1095228"/>
                  <a:gd name="connsiteX12" fmla="*/ 65934 w 586930"/>
                  <a:gd name="connsiteY12" fmla="*/ 457274 h 1095228"/>
                  <a:gd name="connsiteX13" fmla="*/ 44669 w 586930"/>
                  <a:gd name="connsiteY13" fmla="*/ 521070 h 1095228"/>
                  <a:gd name="connsiteX14" fmla="*/ 34037 w 586930"/>
                  <a:gd name="connsiteY14" fmla="*/ 552968 h 1095228"/>
                  <a:gd name="connsiteX15" fmla="*/ 12771 w 586930"/>
                  <a:gd name="connsiteY15" fmla="*/ 606130 h 1095228"/>
                  <a:gd name="connsiteX16" fmla="*/ 44669 w 586930"/>
                  <a:gd name="connsiteY16" fmla="*/ 1073963 h 1095228"/>
                  <a:gd name="connsiteX17" fmla="*/ 55302 w 586930"/>
                  <a:gd name="connsiteY17" fmla="*/ 1095228 h 109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6930" h="1095228">
                    <a:moveTo>
                      <a:pt x="586930" y="74502"/>
                    </a:moveTo>
                    <a:cubicBezTo>
                      <a:pt x="572753" y="56781"/>
                      <a:pt x="562312" y="35273"/>
                      <a:pt x="544399" y="21340"/>
                    </a:cubicBezTo>
                    <a:cubicBezTo>
                      <a:pt x="499329" y="-13714"/>
                      <a:pt x="468952" y="3258"/>
                      <a:pt x="416809" y="10707"/>
                    </a:cubicBezTo>
                    <a:cubicBezTo>
                      <a:pt x="406176" y="17795"/>
                      <a:pt x="396006" y="25632"/>
                      <a:pt x="384911" y="31972"/>
                    </a:cubicBezTo>
                    <a:cubicBezTo>
                      <a:pt x="346715" y="53798"/>
                      <a:pt x="342860" y="48600"/>
                      <a:pt x="310483" y="74502"/>
                    </a:cubicBezTo>
                    <a:cubicBezTo>
                      <a:pt x="302655" y="80764"/>
                      <a:pt x="294779" y="87427"/>
                      <a:pt x="289218" y="95768"/>
                    </a:cubicBezTo>
                    <a:cubicBezTo>
                      <a:pt x="280426" y="108956"/>
                      <a:pt x="275817" y="124536"/>
                      <a:pt x="267953" y="138298"/>
                    </a:cubicBezTo>
                    <a:cubicBezTo>
                      <a:pt x="261613" y="149393"/>
                      <a:pt x="254671" y="160217"/>
                      <a:pt x="246688" y="170195"/>
                    </a:cubicBezTo>
                    <a:cubicBezTo>
                      <a:pt x="220318" y="203157"/>
                      <a:pt x="225973" y="179729"/>
                      <a:pt x="204158" y="223358"/>
                    </a:cubicBezTo>
                    <a:cubicBezTo>
                      <a:pt x="199146" y="233383"/>
                      <a:pt x="198537" y="245231"/>
                      <a:pt x="193525" y="255256"/>
                    </a:cubicBezTo>
                    <a:cubicBezTo>
                      <a:pt x="187810" y="266686"/>
                      <a:pt x="179688" y="276755"/>
                      <a:pt x="172260" y="287154"/>
                    </a:cubicBezTo>
                    <a:cubicBezTo>
                      <a:pt x="106306" y="379489"/>
                      <a:pt x="169221" y="286396"/>
                      <a:pt x="119097" y="361581"/>
                    </a:cubicBezTo>
                    <a:cubicBezTo>
                      <a:pt x="93077" y="439642"/>
                      <a:pt x="113682" y="409527"/>
                      <a:pt x="65934" y="457274"/>
                    </a:cubicBezTo>
                    <a:lnTo>
                      <a:pt x="44669" y="521070"/>
                    </a:lnTo>
                    <a:cubicBezTo>
                      <a:pt x="41125" y="531703"/>
                      <a:pt x="38200" y="542562"/>
                      <a:pt x="34037" y="552968"/>
                    </a:cubicBezTo>
                    <a:lnTo>
                      <a:pt x="12771" y="606130"/>
                    </a:lnTo>
                    <a:cubicBezTo>
                      <a:pt x="23800" y="1047253"/>
                      <a:pt x="-40016" y="904595"/>
                      <a:pt x="44669" y="1073963"/>
                    </a:cubicBezTo>
                    <a:lnTo>
                      <a:pt x="55302" y="1095228"/>
                    </a:ln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9F9B8B"/>
                </a:clrFrom>
                <a:clrTo>
                  <a:srgbClr val="9F9B8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8753">
              <a:off x="580270" y="890054"/>
              <a:ext cx="903314" cy="170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83890" y="116632"/>
            <a:ext cx="7865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ІНСТРУКЦІЯ РОБОТИ З </a:t>
            </a:r>
            <a:r>
              <a:rPr lang="en-US" sz="2000" dirty="0" smtClean="0"/>
              <a:t>QR-</a:t>
            </a:r>
            <a:r>
              <a:rPr lang="uk-UA" sz="2000" dirty="0" smtClean="0"/>
              <a:t>КОДАМИ:</a:t>
            </a:r>
            <a:endParaRPr lang="uk-UA" sz="2000" dirty="0"/>
          </a:p>
          <a:p>
            <a:pPr marL="342900" indent="-342900">
              <a:buAutoNum type="arabicPeriod"/>
            </a:pPr>
            <a:r>
              <a:rPr lang="uk-UA" sz="2000" dirty="0" smtClean="0"/>
              <a:t>На робочому столі відкрийте програму сканування </a:t>
            </a:r>
            <a:r>
              <a:rPr lang="en-US" sz="2000" dirty="0" smtClean="0"/>
              <a:t>QR</a:t>
            </a:r>
            <a:r>
              <a:rPr lang="uk-UA" sz="2000" dirty="0" smtClean="0"/>
              <a:t>-кодів </a:t>
            </a:r>
            <a:r>
              <a:rPr lang="en-US" sz="2000" dirty="0" smtClean="0"/>
              <a:t>My-qrcode.net</a:t>
            </a:r>
            <a:endParaRPr lang="uk-UA" sz="2000" dirty="0" smtClean="0"/>
          </a:p>
          <a:p>
            <a:pPr marL="342900" indent="-342900">
              <a:buAutoNum type="arabicPeriod"/>
            </a:pPr>
            <a:r>
              <a:rPr lang="uk-UA" sz="2000" dirty="0" smtClean="0"/>
              <a:t>Оберіть сканер </a:t>
            </a:r>
            <a:r>
              <a:rPr lang="en-US" sz="2000" dirty="0" smtClean="0"/>
              <a:t>QR</a:t>
            </a:r>
            <a:r>
              <a:rPr lang="uk-UA" sz="2000" dirty="0" smtClean="0"/>
              <a:t> та натисніть на «КАМЕРА»</a:t>
            </a:r>
          </a:p>
          <a:p>
            <a:pPr marL="342900" indent="-342900">
              <a:buAutoNum type="arabicPeriod"/>
            </a:pPr>
            <a:r>
              <a:rPr lang="uk-UA" sz="2000" dirty="0" err="1" smtClean="0"/>
              <a:t>Відскануйте</a:t>
            </a:r>
            <a:r>
              <a:rPr lang="uk-UA" sz="2000" dirty="0" smtClean="0"/>
              <a:t> </a:t>
            </a:r>
            <a:r>
              <a:rPr lang="en-US" sz="2000" dirty="0" smtClean="0"/>
              <a:t>QR</a:t>
            </a:r>
            <a:r>
              <a:rPr lang="uk-UA" sz="2000" dirty="0" smtClean="0"/>
              <a:t>-код, натисніть на посилання, ознайомтесь з інформацією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9" y="2118762"/>
            <a:ext cx="8749361" cy="473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72107"/>
      </p:ext>
    </p:extLst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6051</TotalTime>
  <Words>555</Words>
  <Application>Microsoft Office PowerPoint</Application>
  <PresentationFormat>Экран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Одноклітинні організми 6 клас</vt:lpstr>
      <vt:lpstr>Мета уроку</vt:lpstr>
      <vt:lpstr>Перевірка д/З</vt:lpstr>
      <vt:lpstr>Правила уроку</vt:lpstr>
      <vt:lpstr>Інфузорія-туфелька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1489</cp:revision>
  <dcterms:created xsi:type="dcterms:W3CDTF">2012-03-25T10:52:33Z</dcterms:created>
  <dcterms:modified xsi:type="dcterms:W3CDTF">2023-02-20T08:39:59Z</dcterms:modified>
</cp:coreProperties>
</file>