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3" r:id="rId11"/>
    <p:sldId id="264" r:id="rId12"/>
    <p:sldId id="269" r:id="rId13"/>
    <p:sldId id="265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20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0:53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0:54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0:55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0:58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04.0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05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06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06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  <inkml:trace contextRef="#ctx0" brushRef="#br0" timeOffset="291.647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3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4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21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4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6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8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1:19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  <inkml:trace contextRef="#ctx0" brushRef="#br0" timeOffset="301.603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23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24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25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  <inkml:trace contextRef="#ctx0" brushRef="#br0" timeOffset="315.664">1 1,'0'0</inkml:trace>
  <inkml:trace contextRef="#ctx0" brushRef="#br0" timeOffset="568.715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30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34.4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18:43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7T10:20:52.3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DC9F7-90F1-4BA2-8DC6-591371A34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1F4775-CC81-4251-8790-5FC0F29A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E57879-1B2A-4299-AB21-5E5F806D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B3B585-CB4A-49E2-A7F5-4DC7FCEA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AAA88D-572B-475E-A00B-9D57C58D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73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7F874-88A5-43E5-A86E-76270A84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C551FC-F874-4CD9-A0B9-50E26EE3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7FC206-15B7-41C6-AF23-2A63959A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B9618F-4A47-4352-87B9-4B1CB543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A9DC67-542E-4E56-B50A-0C71B6F6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3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4C199F4-A7FB-4AE1-B2D7-33C5003EE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7729C9-9B8E-463F-A725-D57A42FA3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62EBC4-7944-4C58-91BF-935D5E9E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63FD6F-4ED0-4850-B154-D9DF657A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1C1ACB-C7BF-4AF4-8C66-14A03E87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6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B328B-512B-4520-9ED2-39363D56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8FCF6B-3FEE-48EC-959C-99AC87D36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2F381F-17A6-4405-9F1A-68FD914A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23B20F-4716-47F4-9C11-D2AAC927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C0DAB8-E727-4346-B5BE-F0DD3AC7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4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3818A-1B9E-4F37-85A2-EEA4B1BE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398F18-1F2C-4B87-BB82-164E6A00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CF873F-1863-45F8-A8FD-50D626E3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66B5F8-07FD-47AB-8BF7-8FA6DB23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E5E156-FC09-4091-AA5F-94875970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06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95165-6E97-4127-BB6C-C79106C4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E26D74-9642-4D26-A24F-DACBD9A8A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B7ED83-0C08-4136-B45A-E3160BA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6FD8CD-B645-4A19-9904-43B2DD57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EE1BF9-0F46-4049-9A0D-D5A6E514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DADC8B-3A69-4172-85D3-8968F82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31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A8CC-F68C-4996-B11C-34918404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AD63BF-F5AB-4F2B-BDB8-DD438FDD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A62F6CB-DF6D-47BA-B758-2FA81E470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DCFA958-0232-4ECA-81F8-4810B9E47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548A449-C948-42DB-A639-D1B5C590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52699DB-87B8-4C5E-AB65-E1A07586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D8AF4FD-6735-48FD-9398-C76244BA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29B849-94DC-431E-9085-4B92BC86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24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76CE4-1437-487E-A1CD-8846BA23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D75854-3E7D-401F-A283-E17580C2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DFB5F4-828E-4126-BF56-144736C9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344C4A-8D13-49BC-933C-B151D749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2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2DBEA8E-CF81-4630-AB8E-67AA8FD1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2F9B602-0A2C-4191-A4DA-6C2097E8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B37245-42E6-4463-97EA-2A35E0E8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0D62F-4F3C-4D0B-856F-DBE7B82F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6A65CB-553B-44FC-BB8C-C40239E5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77EE9A-AD11-457D-8470-6B4044745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78B715-046D-40EA-A620-7536A177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B67363-C42F-4E9C-9788-D206EB17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ABC373-D854-4A40-A6EC-CC63E561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08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12833-9623-4CD2-A612-1A307358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4511197-5F28-4728-949D-C76884E80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9FF0DDA-3A95-4F3F-9525-4B1D3FAF7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0896CA-6E3E-406C-A751-E8E41DB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FDF178-BB70-4584-BA64-8ADD5A77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C063F5-346C-47B4-A920-741C6E9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AC9CA94-0C5A-40AC-BCEE-09AA2366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42DE30-239B-45C0-9C12-02478B585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701BDA-D103-4908-A67C-B3A195D96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391A-7D77-4173-B727-CFC652B4274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0B1853-257F-4B3E-BD80-72C0C1A25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6C10F-34EF-40DF-A055-8BA1DF93A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25FE-E621-4D88-9406-DA84035013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2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18" Type="http://schemas.openxmlformats.org/officeDocument/2006/relationships/customXml" Target="../ink/ink16.xml"/><Relationship Id="rId26" Type="http://schemas.openxmlformats.org/officeDocument/2006/relationships/image" Target="../media/image9.jpg"/><Relationship Id="rId3" Type="http://schemas.openxmlformats.org/officeDocument/2006/relationships/image" Target="../media/image80.png"/><Relationship Id="rId21" Type="http://schemas.openxmlformats.org/officeDocument/2006/relationships/customXml" Target="../ink/ink19.xml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ustomXml" Target="../ink/ink15.xml"/><Relationship Id="rId25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14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24" Type="http://schemas.openxmlformats.org/officeDocument/2006/relationships/customXml" Target="../ink/ink22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23" Type="http://schemas.openxmlformats.org/officeDocument/2006/relationships/customXml" Target="../ink/ink21.xml"/><Relationship Id="rId28" Type="http://schemas.openxmlformats.org/officeDocument/2006/relationships/image" Target="../media/image11.jpg"/><Relationship Id="rId10" Type="http://schemas.openxmlformats.org/officeDocument/2006/relationships/customXml" Target="../ink/ink8.xml"/><Relationship Id="rId19" Type="http://schemas.openxmlformats.org/officeDocument/2006/relationships/customXml" Target="../ink/ink17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Relationship Id="rId22" Type="http://schemas.openxmlformats.org/officeDocument/2006/relationships/customXml" Target="../ink/ink20.xml"/><Relationship Id="rId27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DA9C1-D196-41FA-8DFA-B183D50AC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NSimSun" panose="02010609030101010101" pitchFamily="49" charset="-122"/>
                <a:ea typeface="NSimSun" panose="02010609030101010101" pitchFamily="49" charset="-122"/>
              </a:rPr>
              <a:t>Історичні задачі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AA2C861-858F-40D3-8297-366201253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2363060" y="5598365"/>
            <a:ext cx="989045" cy="261258"/>
          </a:xfrm>
        </p:spPr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194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4A4E6-34B7-4E8B-803C-8B76C943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>
                <a:latin typeface="+mn-lt"/>
              </a:rPr>
              <a:t>Перші Олімпійські ігри відбулися в 776 році до н.е.  </a:t>
            </a:r>
            <a:br>
              <a:rPr lang="uk-UA" sz="3200" dirty="0">
                <a:latin typeface="+mn-lt"/>
              </a:rPr>
            </a:br>
            <a:br>
              <a:rPr lang="uk-UA" sz="3200" dirty="0">
                <a:latin typeface="+mn-lt"/>
              </a:rPr>
            </a:br>
            <a:r>
              <a:rPr lang="uk-UA" sz="3200" i="1" dirty="0">
                <a:latin typeface="+mn-lt"/>
              </a:rPr>
              <a:t>Скільки років від цієї події до наших днів минуло?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69C504-1C47-47C6-A2C8-CA4E2AEE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69" y="3966757"/>
            <a:ext cx="4905131" cy="2872567"/>
          </a:xfrm>
          <a:prstGeom prst="rect">
            <a:avLst/>
          </a:prstGeom>
        </p:spPr>
      </p:pic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30D161BA-BCCF-457E-8CD9-BA0EFC2C2197}"/>
              </a:ext>
            </a:extLst>
          </p:cNvPr>
          <p:cNvSpPr/>
          <p:nvPr/>
        </p:nvSpPr>
        <p:spPr>
          <a:xfrm>
            <a:off x="943945" y="2778482"/>
            <a:ext cx="9666515" cy="354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C540DD2-5CCB-4F0A-8F30-10CD50288772}"/>
              </a:ext>
            </a:extLst>
          </p:cNvPr>
          <p:cNvSpPr/>
          <p:nvPr/>
        </p:nvSpPr>
        <p:spPr>
          <a:xfrm>
            <a:off x="1684175" y="2796048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65351A8-9D3A-47F6-A13D-23CFF76C8E14}"/>
              </a:ext>
            </a:extLst>
          </p:cNvPr>
          <p:cNvSpPr/>
          <p:nvPr/>
        </p:nvSpPr>
        <p:spPr>
          <a:xfrm>
            <a:off x="9739434" y="2796048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90E91BB-D663-467B-9057-27429F9E5C2D}"/>
              </a:ext>
            </a:extLst>
          </p:cNvPr>
          <p:cNvCxnSpPr/>
          <p:nvPr/>
        </p:nvCxnSpPr>
        <p:spPr>
          <a:xfrm>
            <a:off x="5383764" y="2539456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7468921-379A-47CA-AFBC-F62B86B5A31F}"/>
              </a:ext>
            </a:extLst>
          </p:cNvPr>
          <p:cNvSpPr/>
          <p:nvPr/>
        </p:nvSpPr>
        <p:spPr>
          <a:xfrm>
            <a:off x="5383764" y="2274385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Наша ера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C422D8C-5A42-41D3-B74F-C69262A21272}"/>
              </a:ext>
            </a:extLst>
          </p:cNvPr>
          <p:cNvSpPr/>
          <p:nvPr/>
        </p:nvSpPr>
        <p:spPr>
          <a:xfrm>
            <a:off x="1569099" y="31330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776                                                                                                                                  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606AB36-3A95-4091-8182-D14780D7D470}"/>
              </a:ext>
            </a:extLst>
          </p:cNvPr>
          <p:cNvSpPr/>
          <p:nvPr/>
        </p:nvSpPr>
        <p:spPr>
          <a:xfrm>
            <a:off x="9497762" y="2841539"/>
            <a:ext cx="175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                                                                                                                            2023</a:t>
            </a:r>
          </a:p>
        </p:txBody>
      </p:sp>
      <p:sp>
        <p:nvSpPr>
          <p:cNvPr id="12" name="Права фігурна дужка 11">
            <a:extLst>
              <a:ext uri="{FF2B5EF4-FFF2-40B4-BE49-F238E27FC236}">
                <a16:creationId xmlns:a16="http://schemas.microsoft.com/office/drawing/2014/main" id="{0CFED102-5748-43DC-BD2C-62E337A9AABE}"/>
              </a:ext>
            </a:extLst>
          </p:cNvPr>
          <p:cNvSpPr/>
          <p:nvPr/>
        </p:nvSpPr>
        <p:spPr>
          <a:xfrm rot="5400000">
            <a:off x="5388732" y="-280070"/>
            <a:ext cx="848481" cy="825759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250F207-FFF4-457D-BEEB-89795043BAED}"/>
              </a:ext>
            </a:extLst>
          </p:cNvPr>
          <p:cNvSpPr/>
          <p:nvPr/>
        </p:nvSpPr>
        <p:spPr>
          <a:xfrm>
            <a:off x="5636590" y="4401714"/>
            <a:ext cx="70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?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6C41A4B-165B-4EE7-9FC1-5EC2E767B5BF}"/>
              </a:ext>
            </a:extLst>
          </p:cNvPr>
          <p:cNvSpPr/>
          <p:nvPr/>
        </p:nvSpPr>
        <p:spPr>
          <a:xfrm>
            <a:off x="838200" y="502344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Виберіть правильну відповідь:</a:t>
            </a:r>
          </a:p>
          <a:p>
            <a:r>
              <a:rPr lang="uk-UA" sz="2800" dirty="0"/>
              <a:t>А) 2799 років;</a:t>
            </a:r>
            <a:br>
              <a:rPr lang="uk-UA" sz="2800" dirty="0"/>
            </a:br>
            <a:r>
              <a:rPr lang="uk-UA" sz="2800" dirty="0"/>
              <a:t>Б) 1247 років;</a:t>
            </a:r>
            <a:br>
              <a:rPr lang="uk-UA" sz="2800" dirty="0"/>
            </a:br>
            <a:r>
              <a:rPr lang="uk-UA" sz="2800" dirty="0"/>
              <a:t>В) 1552 роки.</a:t>
            </a:r>
          </a:p>
        </p:txBody>
      </p:sp>
    </p:spTree>
    <p:extLst>
      <p:ext uri="{BB962C8B-B14F-4D97-AF65-F5344CB8AC3E}">
        <p14:creationId xmlns:p14="http://schemas.microsoft.com/office/powerpoint/2010/main" val="88601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8898D-0E66-4F73-AFDD-2F9009CC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+mn-lt"/>
              </a:rPr>
              <a:t>Повстання Спартака розпочалося в 74 році до н.е., а в 71 році до н.е. в Апулії було розбито військо повсталих рабів. </a:t>
            </a:r>
            <a:br>
              <a:rPr lang="uk-UA" sz="3200" dirty="0">
                <a:latin typeface="+mn-lt"/>
              </a:rPr>
            </a:br>
            <a:br>
              <a:rPr lang="uk-UA" sz="3200" dirty="0">
                <a:latin typeface="+mn-lt"/>
              </a:rPr>
            </a:br>
            <a:r>
              <a:rPr lang="uk-UA" sz="3200" i="1" dirty="0">
                <a:latin typeface="+mn-lt"/>
              </a:rPr>
              <a:t>Скільки років тривало повстання?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DFA6BB-E647-4761-AC57-867D5015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3243"/>
            <a:ext cx="4621763" cy="2884088"/>
          </a:xfrm>
          <a:prstGeom prst="rect">
            <a:avLst/>
          </a:prstGeom>
        </p:spPr>
      </p:pic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47368D44-9E6E-4146-99CA-93ECFE2ABBE2}"/>
              </a:ext>
            </a:extLst>
          </p:cNvPr>
          <p:cNvSpPr/>
          <p:nvPr/>
        </p:nvSpPr>
        <p:spPr>
          <a:xfrm>
            <a:off x="943945" y="2778482"/>
            <a:ext cx="9666515" cy="354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465F704E-8EAD-4CDE-8E29-FAD136E63536}"/>
              </a:ext>
            </a:extLst>
          </p:cNvPr>
          <p:cNvCxnSpPr/>
          <p:nvPr/>
        </p:nvCxnSpPr>
        <p:spPr>
          <a:xfrm>
            <a:off x="8910736" y="2521890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388E926-E333-49FD-A8D9-784BD8873842}"/>
              </a:ext>
            </a:extLst>
          </p:cNvPr>
          <p:cNvSpPr/>
          <p:nvPr/>
        </p:nvSpPr>
        <p:spPr>
          <a:xfrm>
            <a:off x="8910736" y="2239253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Наша ера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2625C77-5371-4441-98F5-D2DA57474925}"/>
              </a:ext>
            </a:extLst>
          </p:cNvPr>
          <p:cNvSpPr/>
          <p:nvPr/>
        </p:nvSpPr>
        <p:spPr>
          <a:xfrm>
            <a:off x="3962972" y="313304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71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7444CB1-E237-43CD-989D-8A150037C9DA}"/>
              </a:ext>
            </a:extLst>
          </p:cNvPr>
          <p:cNvSpPr/>
          <p:nvPr/>
        </p:nvSpPr>
        <p:spPr>
          <a:xfrm>
            <a:off x="2543947" y="314654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74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204C99-EA9F-496E-9946-D5A355649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76" y="2803350"/>
            <a:ext cx="268247" cy="30482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2212E41D-3B6A-4D81-9DAC-7EAD03EC6FBA}"/>
              </a:ext>
            </a:extLst>
          </p:cNvPr>
          <p:cNvSpPr/>
          <p:nvPr/>
        </p:nvSpPr>
        <p:spPr>
          <a:xfrm>
            <a:off x="4072812" y="2803350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744A3F-0F7B-418D-9A4F-D3C51D859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373601"/>
            <a:ext cx="28575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75310-4F2E-4325-9D5E-A809943C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7" y="543794"/>
            <a:ext cx="10647654" cy="2059828"/>
          </a:xfrm>
        </p:spPr>
        <p:txBody>
          <a:bodyPr>
            <a:normAutofit fontScale="90000"/>
          </a:bodyPr>
          <a:lstStyle/>
          <a:p>
            <a:br>
              <a:rPr lang="uk-UA" sz="4400" dirty="0">
                <a:latin typeface="+mn-lt"/>
              </a:rPr>
            </a:br>
            <a:br>
              <a:rPr lang="uk-UA" sz="4400" dirty="0">
                <a:latin typeface="+mn-lt"/>
              </a:rPr>
            </a:br>
            <a:r>
              <a:rPr lang="uk-UA" sz="4400" dirty="0">
                <a:latin typeface="+mn-lt"/>
              </a:rPr>
              <a:t>Маса шолому воїна Стародавнього Риму становила 3000 г, а маса обладунків – 30 кг. Яка загальна маса амуніції воїна Стародавнього Риму?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82B79D-43A8-42F1-B350-D5B762570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97" y="2817845"/>
            <a:ext cx="10647654" cy="3271806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tx1"/>
                </a:solidFill>
              </a:rPr>
              <a:t>Ш. – 3000 г</a:t>
            </a:r>
          </a:p>
          <a:p>
            <a:r>
              <a:rPr lang="uk-UA" sz="3600" dirty="0">
                <a:solidFill>
                  <a:schemeClr val="tx1"/>
                </a:solidFill>
              </a:rPr>
              <a:t>Об. – 30 кг </a:t>
            </a:r>
          </a:p>
        </p:txBody>
      </p:sp>
      <p:sp>
        <p:nvSpPr>
          <p:cNvPr id="4" name="Права фігурна дужка 3">
            <a:extLst>
              <a:ext uri="{FF2B5EF4-FFF2-40B4-BE49-F238E27FC236}">
                <a16:creationId xmlns:a16="http://schemas.microsoft.com/office/drawing/2014/main" id="{B07B278C-B286-46C7-A6BD-3C5344F2E46C}"/>
              </a:ext>
            </a:extLst>
          </p:cNvPr>
          <p:cNvSpPr/>
          <p:nvPr/>
        </p:nvSpPr>
        <p:spPr>
          <a:xfrm>
            <a:off x="3032448" y="3004457"/>
            <a:ext cx="155448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B279D87-6497-4A40-B2BB-82D28B1F00AA}"/>
              </a:ext>
            </a:extLst>
          </p:cNvPr>
          <p:cNvSpPr/>
          <p:nvPr/>
        </p:nvSpPr>
        <p:spPr>
          <a:xfrm>
            <a:off x="3281202" y="3107714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F67E5E-9687-46C0-A5B3-8F04D4E8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33" y="3102428"/>
            <a:ext cx="2740867" cy="37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ECFB5-ECE9-48A3-AFE0-9D9E9796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3600" dirty="0">
                <a:latin typeface="+mn-lt"/>
              </a:rPr>
            </a:br>
            <a:r>
              <a:rPr lang="uk-UA" sz="3600" dirty="0">
                <a:latin typeface="+mn-lt"/>
              </a:rPr>
              <a:t>У 1976 році вчені знайшли монети епохи Римської республіки, що пролежали в землі 500 років. </a:t>
            </a:r>
            <a:br>
              <a:rPr lang="uk-UA" sz="3600" dirty="0">
                <a:latin typeface="+mn-lt"/>
              </a:rPr>
            </a:br>
            <a:br>
              <a:rPr lang="uk-UA" sz="3600" i="1" dirty="0">
                <a:latin typeface="+mn-lt"/>
              </a:rPr>
            </a:br>
            <a:r>
              <a:rPr lang="uk-UA" sz="3600" i="1" dirty="0">
                <a:latin typeface="+mn-lt"/>
              </a:rPr>
              <a:t>Коли був схований скарб?</a:t>
            </a:r>
            <a:br>
              <a:rPr lang="uk-UA" sz="3600" i="1" dirty="0">
                <a:latin typeface="+mn-lt"/>
              </a:rPr>
            </a:br>
            <a:r>
              <a:rPr lang="uk-UA" sz="3600" i="1" dirty="0">
                <a:latin typeface="+mn-lt"/>
              </a:rPr>
              <a:t>Скільки років цим монетам виповнилося у 2023 році?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56DBF7-A433-4A33-B343-6E9459FE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28" y="5032791"/>
            <a:ext cx="3552372" cy="1776186"/>
          </a:xfrm>
          <a:prstGeom prst="rect">
            <a:avLst/>
          </a:prstGeom>
        </p:spPr>
      </p:pic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C0112EA5-0D94-4A9B-83F1-547E09545FB4}"/>
              </a:ext>
            </a:extLst>
          </p:cNvPr>
          <p:cNvSpPr/>
          <p:nvPr/>
        </p:nvSpPr>
        <p:spPr>
          <a:xfrm>
            <a:off x="1111896" y="3592286"/>
            <a:ext cx="9666515" cy="354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61228C52-0850-4DE5-97E9-58245F43F16B}"/>
              </a:ext>
            </a:extLst>
          </p:cNvPr>
          <p:cNvCxnSpPr/>
          <p:nvPr/>
        </p:nvCxnSpPr>
        <p:spPr>
          <a:xfrm>
            <a:off x="2453952" y="3335694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0891A0A-8A73-47EB-9B15-D15846101356}"/>
              </a:ext>
            </a:extLst>
          </p:cNvPr>
          <p:cNvSpPr/>
          <p:nvPr/>
        </p:nvSpPr>
        <p:spPr>
          <a:xfrm>
            <a:off x="2429467" y="3016507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Наша ера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69F4D-7EA2-4DB2-952A-D731D46E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41" y="3642023"/>
            <a:ext cx="268247" cy="304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A5FA1C-2399-450B-8594-526ACEE2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05" y="3642023"/>
            <a:ext cx="268247" cy="304826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980D22D-B471-473B-9CAF-43D5094009C1}"/>
              </a:ext>
            </a:extLst>
          </p:cNvPr>
          <p:cNvSpPr/>
          <p:nvPr/>
        </p:nvSpPr>
        <p:spPr>
          <a:xfrm>
            <a:off x="7283892" y="396863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1976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5508E09-1B90-4F5B-A098-F1F3C8893BCF}"/>
              </a:ext>
            </a:extLst>
          </p:cNvPr>
          <p:cNvSpPr/>
          <p:nvPr/>
        </p:nvSpPr>
        <p:spPr>
          <a:xfrm>
            <a:off x="4578605" y="401914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?</a:t>
            </a: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6ABB5008-B5AC-4AA6-B054-FE7973FC316F}"/>
              </a:ext>
            </a:extLst>
          </p:cNvPr>
          <p:cNvSpPr/>
          <p:nvPr/>
        </p:nvSpPr>
        <p:spPr>
          <a:xfrm>
            <a:off x="-3614079" y="2624217"/>
            <a:ext cx="11224342" cy="117021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3BCB82-C8EC-4529-B3E1-BD0958A86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294" y="3617154"/>
            <a:ext cx="268247" cy="304826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0D30CAB-D619-40AF-AC23-A3680D2CC432}"/>
              </a:ext>
            </a:extLst>
          </p:cNvPr>
          <p:cNvSpPr/>
          <p:nvPr/>
        </p:nvSpPr>
        <p:spPr>
          <a:xfrm>
            <a:off x="9862045" y="401873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1043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A86CE-6D80-478E-B62A-95BAF5F9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78098"/>
            <a:ext cx="10515600" cy="1201412"/>
          </a:xfrm>
        </p:spPr>
        <p:txBody>
          <a:bodyPr>
            <a:normAutofit fontScale="90000"/>
          </a:bodyPr>
          <a:lstStyle/>
          <a:p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br>
              <a:rPr lang="uk-UA" sz="5400" dirty="0">
                <a:latin typeface="+mn-lt"/>
              </a:rPr>
            </a:br>
            <a:r>
              <a:rPr lang="uk-UA" sz="5300" dirty="0">
                <a:latin typeface="+mn-lt"/>
              </a:rPr>
              <a:t>Знайдіть діаметр монети, якщо відомо, що її радіус дорівнює 1,5 см.</a:t>
            </a:r>
            <a:endParaRPr lang="uk-UA" sz="5400" dirty="0">
              <a:latin typeface="+mn-lt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935F0A-2681-440D-A963-4674E43D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7906" y="3974841"/>
            <a:ext cx="1074446" cy="267348"/>
          </a:xfrm>
        </p:spPr>
        <p:txBody>
          <a:bodyPr>
            <a:normAutofit fontScale="62500" lnSpcReduction="20000"/>
          </a:bodyPr>
          <a:lstStyle/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1F37B25-1FFF-48CB-B0D7-DF0368BEF2AB}"/>
              </a:ext>
            </a:extLst>
          </p:cNvPr>
          <p:cNvSpPr/>
          <p:nvPr/>
        </p:nvSpPr>
        <p:spPr>
          <a:xfrm>
            <a:off x="4180114" y="2479901"/>
            <a:ext cx="2920482" cy="28365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.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F7E5A143-CD9D-4D6F-8677-6D9101F80B77}"/>
              </a:ext>
            </a:extLst>
          </p:cNvPr>
          <p:cNvCxnSpPr/>
          <p:nvPr/>
        </p:nvCxnSpPr>
        <p:spPr>
          <a:xfrm flipH="1">
            <a:off x="5645020" y="2556588"/>
            <a:ext cx="444630" cy="1418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E47C86-6891-4C56-850E-0034AB6D95AF}"/>
              </a:ext>
            </a:extLst>
          </p:cNvPr>
          <p:cNvSpPr txBox="1"/>
          <p:nvPr/>
        </p:nvSpPr>
        <p:spPr>
          <a:xfrm>
            <a:off x="5374433" y="385753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О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2C4C8DA-7DEB-4B66-9D42-D17874D78903}"/>
              </a:ext>
            </a:extLst>
          </p:cNvPr>
          <p:cNvSpPr/>
          <p:nvPr/>
        </p:nvSpPr>
        <p:spPr>
          <a:xfrm>
            <a:off x="6042521" y="226853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851D830-3FDC-44D4-8978-89A0C3B90A41}"/>
              </a:ext>
            </a:extLst>
          </p:cNvPr>
          <p:cNvSpPr/>
          <p:nvPr/>
        </p:nvSpPr>
        <p:spPr>
          <a:xfrm>
            <a:off x="5542909" y="30596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FF1E93C-6893-4584-8887-7112F3E02DF2}"/>
              </a:ext>
            </a:extLst>
          </p:cNvPr>
          <p:cNvSpPr/>
          <p:nvPr/>
        </p:nvSpPr>
        <p:spPr>
          <a:xfrm>
            <a:off x="911290" y="47592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R = 1</a:t>
            </a:r>
            <a:r>
              <a:rPr lang="uk-UA" sz="3600" dirty="0"/>
              <a:t>,5 см</a:t>
            </a:r>
            <a:br>
              <a:rPr lang="uk-UA" sz="3600" dirty="0"/>
            </a:br>
            <a:r>
              <a:rPr lang="en-US" sz="3600" dirty="0"/>
              <a:t>D - </a:t>
            </a:r>
            <a:r>
              <a:rPr lang="ru-RU" sz="3600" dirty="0"/>
              <a:t>?</a:t>
            </a:r>
            <a:r>
              <a:rPr lang="uk-UA" sz="3600" dirty="0"/>
              <a:t> см</a:t>
            </a:r>
          </a:p>
        </p:txBody>
      </p:sp>
    </p:spTree>
    <p:extLst>
      <p:ext uri="{BB962C8B-B14F-4D97-AF65-F5344CB8AC3E}">
        <p14:creationId xmlns:p14="http://schemas.microsoft.com/office/powerpoint/2010/main" val="320505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3DEA4-A3D4-478D-9E21-15DFBC42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46449" y="410547"/>
            <a:ext cx="10601001" cy="1299191"/>
          </a:xfrm>
        </p:spPr>
        <p:txBody>
          <a:bodyPr/>
          <a:lstStyle/>
          <a:p>
            <a:r>
              <a:rPr lang="uk-UA" i="1" dirty="0">
                <a:solidFill>
                  <a:srgbClr val="002060"/>
                </a:solidFill>
              </a:rPr>
              <a:t>			   </a:t>
            </a:r>
            <a:r>
              <a:rPr lang="uk-UA" i="1" u="sng" dirty="0">
                <a:solidFill>
                  <a:srgbClr val="002060"/>
                </a:solidFill>
              </a:rPr>
              <a:t>Лінія часу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20C16E-A233-485C-9877-8B75D217F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813" y="1912777"/>
            <a:ext cx="10703638" cy="4534676"/>
          </a:xfrm>
        </p:spPr>
        <p:txBody>
          <a:bodyPr/>
          <a:lstStyle/>
          <a:p>
            <a:r>
              <a:rPr lang="uk-UA" dirty="0"/>
              <a:t>				        </a:t>
            </a:r>
            <a:r>
              <a:rPr lang="uk-UA" dirty="0">
                <a:solidFill>
                  <a:schemeClr val="tx1"/>
                </a:solidFill>
              </a:rPr>
              <a:t>Початок нашої ери</a:t>
            </a:r>
            <a:endParaRPr lang="uk-UA" dirty="0"/>
          </a:p>
          <a:p>
            <a:r>
              <a:rPr lang="uk-UA" dirty="0">
                <a:solidFill>
                  <a:schemeClr val="tx1"/>
                </a:solidFill>
              </a:rPr>
              <a:t>				          0 Наша ера</a:t>
            </a:r>
          </a:p>
          <a:p>
            <a:r>
              <a:rPr lang="uk-UA" dirty="0">
                <a:solidFill>
                  <a:schemeClr val="tx1"/>
                </a:solidFill>
              </a:rPr>
              <a:t>	До нашої ери	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           500</a:t>
            </a:r>
            <a:r>
              <a:rPr lang="uk-UA" dirty="0">
                <a:solidFill>
                  <a:schemeClr val="tx1"/>
                </a:solidFill>
              </a:rPr>
              <a:t>   </a:t>
            </a:r>
            <a:r>
              <a:rPr lang="uk-UA" sz="2000" dirty="0">
                <a:solidFill>
                  <a:schemeClr val="tx1"/>
                </a:solidFill>
              </a:rPr>
              <a:t>   400      300      200      100 </a:t>
            </a:r>
            <a:r>
              <a:rPr lang="uk-UA" dirty="0">
                <a:solidFill>
                  <a:schemeClr val="tx1"/>
                </a:solidFill>
              </a:rPr>
              <a:t>            </a:t>
            </a:r>
            <a:r>
              <a:rPr lang="uk-UA" sz="2000" dirty="0">
                <a:solidFill>
                  <a:schemeClr val="tx1"/>
                </a:solidFill>
              </a:rPr>
              <a:t>100  200  300   400                       1900  2000</a:t>
            </a:r>
            <a:r>
              <a:rPr lang="uk-UA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425A35B-CF96-47ED-A815-FB34FA3F73BC}"/>
              </a:ext>
            </a:extLst>
          </p:cNvPr>
          <p:cNvSpPr/>
          <p:nvPr/>
        </p:nvSpPr>
        <p:spPr>
          <a:xfrm>
            <a:off x="979713" y="3230854"/>
            <a:ext cx="4124131" cy="4292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uk-UA" dirty="0"/>
              <a:t> ст.     </a:t>
            </a:r>
            <a:r>
              <a:rPr lang="en-US" dirty="0"/>
              <a:t> IV</a:t>
            </a:r>
            <a:r>
              <a:rPr lang="uk-UA" dirty="0"/>
              <a:t> ст.   </a:t>
            </a:r>
            <a:r>
              <a:rPr lang="en-US" dirty="0"/>
              <a:t> III</a:t>
            </a:r>
            <a:r>
              <a:rPr lang="uk-UA" dirty="0"/>
              <a:t> ст.     </a:t>
            </a:r>
            <a:r>
              <a:rPr lang="en-US" dirty="0"/>
              <a:t> I</a:t>
            </a:r>
            <a:r>
              <a:rPr lang="uk-UA" dirty="0"/>
              <a:t>І ст.</a:t>
            </a:r>
            <a:r>
              <a:rPr lang="en-US" dirty="0"/>
              <a:t> </a:t>
            </a:r>
            <a:r>
              <a:rPr lang="uk-UA" dirty="0"/>
              <a:t>    </a:t>
            </a:r>
            <a:r>
              <a:rPr lang="en-US" dirty="0"/>
              <a:t>I</a:t>
            </a:r>
            <a:r>
              <a:rPr lang="uk-UA" dirty="0"/>
              <a:t> ст.</a:t>
            </a: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6402C0F2-34F5-4A9C-8CCF-A400A7479257}"/>
              </a:ext>
            </a:extLst>
          </p:cNvPr>
          <p:cNvSpPr/>
          <p:nvPr/>
        </p:nvSpPr>
        <p:spPr>
          <a:xfrm>
            <a:off x="5103844" y="3013788"/>
            <a:ext cx="5495719" cy="88070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 ст.       ІІ ст.  ІІІ ст.  </a:t>
            </a:r>
            <a:r>
              <a:rPr lang="en-US" dirty="0"/>
              <a:t>IV</a:t>
            </a:r>
            <a:r>
              <a:rPr lang="uk-UA" dirty="0"/>
              <a:t> ст. ….</a:t>
            </a:r>
            <a:r>
              <a:rPr lang="en-US" dirty="0"/>
              <a:t>   XIX</a:t>
            </a:r>
            <a:r>
              <a:rPr lang="uk-UA" dirty="0"/>
              <a:t> ст. </a:t>
            </a:r>
            <a:r>
              <a:rPr lang="en-US" dirty="0"/>
              <a:t> </a:t>
            </a:r>
            <a:r>
              <a:rPr lang="uk-UA" dirty="0"/>
              <a:t> </a:t>
            </a:r>
            <a:r>
              <a:rPr lang="en-US" dirty="0"/>
              <a:t>XX</a:t>
            </a:r>
            <a:r>
              <a:rPr lang="uk-UA" dirty="0"/>
              <a:t> ст. </a:t>
            </a:r>
            <a:r>
              <a:rPr lang="en-US" dirty="0"/>
              <a:t> XXI</a:t>
            </a:r>
            <a:r>
              <a:rPr lang="uk-UA" dirty="0"/>
              <a:t> ст.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5F91C32D-DD24-4ACD-B41C-B7187B589C5B}"/>
              </a:ext>
            </a:extLst>
          </p:cNvPr>
          <p:cNvCxnSpPr>
            <a:cxnSpLocks/>
          </p:cNvCxnSpPr>
          <p:nvPr/>
        </p:nvCxnSpPr>
        <p:spPr>
          <a:xfrm>
            <a:off x="5103845" y="2631233"/>
            <a:ext cx="0" cy="58782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E1C5A90-35A3-4C88-AEF1-732923AA502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086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9F2C-3B38-45B0-982E-518D64B3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330929"/>
            <a:ext cx="10778283" cy="874842"/>
          </a:xfrm>
        </p:spPr>
        <p:txBody>
          <a:bodyPr>
            <a:noAutofit/>
          </a:bodyPr>
          <a:lstStyle/>
          <a:p>
            <a:r>
              <a:rPr lang="uk-UA" sz="4800" u="sng" dirty="0"/>
              <a:t>Стародавній Рим та Стародавня Греція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5184D2-5CEF-4A71-85AB-61D163D9C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4387" y="2444620"/>
            <a:ext cx="3533062" cy="382556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A48C83-790C-47CF-99AE-66AF1C873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6" y="1305088"/>
            <a:ext cx="3048000" cy="24384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661154-DF68-4A49-A72A-15B9D577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12" y="1305088"/>
            <a:ext cx="4302837" cy="24203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DD9E66-AADD-4760-959E-D6C832C8A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4" y="3743488"/>
            <a:ext cx="4923453" cy="257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3F921-CABF-4515-A53C-288EE82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406077"/>
            <a:ext cx="10610332" cy="1024131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latin typeface="+mn-lt"/>
              </a:rPr>
              <a:t>Місто Рим заснували в 753 році до н.е. </a:t>
            </a:r>
            <a:br>
              <a:rPr lang="uk-UA" sz="2400" dirty="0">
                <a:latin typeface="+mn-lt"/>
              </a:rPr>
            </a:br>
            <a:br>
              <a:rPr lang="uk-UA" sz="2400" dirty="0">
                <a:latin typeface="+mn-lt"/>
              </a:rPr>
            </a:br>
            <a:r>
              <a:rPr lang="uk-UA" sz="2400" i="1" dirty="0">
                <a:latin typeface="+mn-lt"/>
              </a:rPr>
              <a:t>Скільки років минуло від цієї події до наших днів?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DEEC2B-5C12-42CE-88FA-1CC16D50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386" y="1315617"/>
            <a:ext cx="10705064" cy="4774034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				</a:t>
            </a:r>
            <a:r>
              <a:rPr lang="uk-UA" sz="2000" dirty="0"/>
              <a:t>            </a:t>
            </a:r>
          </a:p>
          <a:p>
            <a:r>
              <a:rPr lang="uk-UA" dirty="0"/>
              <a:t>					</a:t>
            </a:r>
            <a:r>
              <a:rPr lang="uk-UA" sz="2000" dirty="0">
                <a:solidFill>
                  <a:schemeClr val="tx1"/>
                </a:solidFill>
              </a:rPr>
              <a:t>0 Наша ера</a:t>
            </a:r>
            <a:endParaRPr lang="uk-UA" dirty="0"/>
          </a:p>
          <a:p>
            <a:r>
              <a:rPr lang="uk-UA" sz="2000" dirty="0">
                <a:solidFill>
                  <a:schemeClr val="tx1"/>
                </a:solidFill>
              </a:rPr>
              <a:t>             </a:t>
            </a:r>
          </a:p>
          <a:p>
            <a:r>
              <a:rPr lang="uk-UA" sz="2000" dirty="0">
                <a:solidFill>
                  <a:schemeClr val="tx1"/>
                </a:solidFill>
              </a:rPr>
              <a:t>	753								             2023</a:t>
            </a:r>
          </a:p>
          <a:p>
            <a:endParaRPr lang="uk-UA" sz="2000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					        </a:t>
            </a:r>
            <a:r>
              <a:rPr lang="uk-UA" sz="3200" b="1" dirty="0">
                <a:solidFill>
                  <a:schemeClr val="tx1"/>
                </a:solidFill>
              </a:rPr>
              <a:t>?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465FFB0D-2C0D-4461-A5E3-38B57BFDEC54}"/>
              </a:ext>
            </a:extLst>
          </p:cNvPr>
          <p:cNvSpPr/>
          <p:nvPr/>
        </p:nvSpPr>
        <p:spPr>
          <a:xfrm>
            <a:off x="943945" y="2778482"/>
            <a:ext cx="9666515" cy="354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423EACC7-D00E-414F-B9DD-138A0D6693E7}"/>
              </a:ext>
            </a:extLst>
          </p:cNvPr>
          <p:cNvCxnSpPr/>
          <p:nvPr/>
        </p:nvCxnSpPr>
        <p:spPr>
          <a:xfrm>
            <a:off x="5187821" y="2390241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56A0C461-D65F-4BAC-851B-F05668C9D9A4}"/>
              </a:ext>
            </a:extLst>
          </p:cNvPr>
          <p:cNvSpPr/>
          <p:nvPr/>
        </p:nvSpPr>
        <p:spPr>
          <a:xfrm>
            <a:off x="1693507" y="2804432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4426E26-6E8C-4C97-840E-C0AC95D67F74}"/>
              </a:ext>
            </a:extLst>
          </p:cNvPr>
          <p:cNvSpPr/>
          <p:nvPr/>
        </p:nvSpPr>
        <p:spPr>
          <a:xfrm>
            <a:off x="9835892" y="2807493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ава фігурна дужка 8">
            <a:extLst>
              <a:ext uri="{FF2B5EF4-FFF2-40B4-BE49-F238E27FC236}">
                <a16:creationId xmlns:a16="http://schemas.microsoft.com/office/drawing/2014/main" id="{496B0893-F259-4AC7-B321-D5E628F98160}"/>
              </a:ext>
            </a:extLst>
          </p:cNvPr>
          <p:cNvSpPr/>
          <p:nvPr/>
        </p:nvSpPr>
        <p:spPr>
          <a:xfrm rot="5400000">
            <a:off x="5334157" y="-96255"/>
            <a:ext cx="1106917" cy="813629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1103DD-1C7E-4262-AC28-393D67E42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5" y="4252719"/>
            <a:ext cx="381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BE3F-54E8-4A16-AB28-D0ABBA52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287" y="632977"/>
            <a:ext cx="10442381" cy="84685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+mn-lt"/>
              </a:rPr>
              <a:t>Місто Афіни заснували в 1458 році до н.е. </a:t>
            </a:r>
            <a:br>
              <a:rPr lang="uk-UA" sz="2400" dirty="0">
                <a:latin typeface="+mn-lt"/>
              </a:rPr>
            </a:br>
            <a:br>
              <a:rPr lang="uk-UA" sz="2400" dirty="0">
                <a:latin typeface="+mn-lt"/>
              </a:rPr>
            </a:br>
            <a:r>
              <a:rPr lang="uk-UA" sz="2400" i="1" dirty="0">
                <a:latin typeface="+mn-lt"/>
              </a:rPr>
              <a:t>Скільки років минуло від цієї події до наших днів?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8B211-7848-4425-8526-AA507A76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08" y="2998437"/>
            <a:ext cx="9687384" cy="390178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C0259F-6B33-48A4-8287-783F7F64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286" y="1660849"/>
            <a:ext cx="10369163" cy="4428801"/>
          </a:xfrm>
        </p:spPr>
        <p:txBody>
          <a:bodyPr/>
          <a:lstStyle/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					</a:t>
            </a:r>
            <a:r>
              <a:rPr lang="uk-UA" sz="2000" dirty="0">
                <a:solidFill>
                  <a:schemeClr val="tx1"/>
                </a:solidFill>
              </a:rPr>
              <a:t>0 Наша ера</a:t>
            </a:r>
            <a:endParaRPr lang="uk-UA" sz="2000" dirty="0"/>
          </a:p>
          <a:p>
            <a:endParaRPr lang="uk-UA" sz="2000" dirty="0"/>
          </a:p>
          <a:p>
            <a:r>
              <a:rPr lang="uk-UA" sz="2000" dirty="0">
                <a:solidFill>
                  <a:schemeClr val="tx1"/>
                </a:solidFill>
              </a:rPr>
              <a:t>             1458                                                                                                                                    2023</a:t>
            </a:r>
          </a:p>
          <a:p>
            <a:endParaRPr lang="uk-UA" sz="2000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					    </a:t>
            </a:r>
            <a:r>
              <a:rPr lang="uk-UA" sz="3200" dirty="0">
                <a:solidFill>
                  <a:schemeClr val="tx1"/>
                </a:solidFill>
              </a:rPr>
              <a:t>?</a:t>
            </a:r>
            <a:endParaRPr lang="uk-UA" dirty="0"/>
          </a:p>
          <a:p>
            <a:r>
              <a:rPr lang="uk-UA" dirty="0"/>
              <a:t>	</a:t>
            </a:r>
          </a:p>
        </p:txBody>
      </p:sp>
      <p:sp>
        <p:nvSpPr>
          <p:cNvPr id="7" name="Права фігурна дужка 6">
            <a:extLst>
              <a:ext uri="{FF2B5EF4-FFF2-40B4-BE49-F238E27FC236}">
                <a16:creationId xmlns:a16="http://schemas.microsoft.com/office/drawing/2014/main" id="{4ABDF6D8-9C41-4583-B0A1-592C3E51EC17}"/>
              </a:ext>
            </a:extLst>
          </p:cNvPr>
          <p:cNvSpPr/>
          <p:nvPr/>
        </p:nvSpPr>
        <p:spPr>
          <a:xfrm rot="5400000">
            <a:off x="5541034" y="-80411"/>
            <a:ext cx="1038397" cy="850019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1A5F3176-CBCD-49A7-A7AE-49A6E5E25106}"/>
              </a:ext>
            </a:extLst>
          </p:cNvPr>
          <p:cNvCxnSpPr/>
          <p:nvPr/>
        </p:nvCxnSpPr>
        <p:spPr>
          <a:xfrm>
            <a:off x="5626360" y="2838110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A38BB4C3-5509-430A-9919-B29894EC38ED}"/>
              </a:ext>
            </a:extLst>
          </p:cNvPr>
          <p:cNvSpPr/>
          <p:nvPr/>
        </p:nvSpPr>
        <p:spPr>
          <a:xfrm>
            <a:off x="10148472" y="3045256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3D980D-92C4-49B2-A67D-A0E1F65B47E3}"/>
              </a:ext>
            </a:extLst>
          </p:cNvPr>
          <p:cNvSpPr/>
          <p:nvPr/>
        </p:nvSpPr>
        <p:spPr>
          <a:xfrm>
            <a:off x="1684175" y="3052129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A2CD4A-9B70-4483-9414-E1DFF98F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4619"/>
            <a:ext cx="3593252" cy="2463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4B5CA3-102B-4089-B62D-5ED8EE8EC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59" y="4394619"/>
            <a:ext cx="3539341" cy="24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621AA-8497-42C8-9C94-E63347FA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1445"/>
            <a:ext cx="10591670" cy="171926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latin typeface="+mn-lt"/>
              </a:rPr>
              <a:t>Яке із цих міст старіше? </a:t>
            </a:r>
            <a:br>
              <a:rPr lang="uk-UA" sz="4800" dirty="0">
                <a:latin typeface="+mn-lt"/>
              </a:rPr>
            </a:br>
            <a:br>
              <a:rPr lang="uk-UA" sz="4800" dirty="0">
                <a:latin typeface="+mn-lt"/>
              </a:rPr>
            </a:br>
            <a:r>
              <a:rPr lang="uk-UA" sz="4000" dirty="0">
                <a:latin typeface="+mn-lt"/>
              </a:rPr>
              <a:t>На скільки?</a:t>
            </a:r>
            <a:endParaRPr lang="uk-UA" sz="4800" dirty="0">
              <a:latin typeface="+mn-lt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C2DE6-981E-4B5C-BED7-E4BCCF076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31855"/>
            <a:ext cx="10515600" cy="3938943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3200" dirty="0">
                <a:solidFill>
                  <a:schemeClr val="tx1"/>
                </a:solidFill>
              </a:rPr>
              <a:t>Рим    –  2776  </a:t>
            </a:r>
          </a:p>
          <a:p>
            <a:r>
              <a:rPr lang="uk-UA" dirty="0">
                <a:solidFill>
                  <a:schemeClr val="tx1"/>
                </a:solidFill>
              </a:rPr>
              <a:t>		 	   На ?</a:t>
            </a:r>
          </a:p>
          <a:p>
            <a:r>
              <a:rPr lang="uk-UA" sz="3200" dirty="0">
                <a:solidFill>
                  <a:schemeClr val="tx1"/>
                </a:solidFill>
              </a:rPr>
              <a:t>Афіни – 3481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690D43A2-F848-4EBB-B7C5-E0D890ACD50E}"/>
                  </a:ext>
                </a:extLst>
              </p14:cNvPr>
              <p14:cNvContentPartPr/>
              <p14:nvPr/>
            </p14:nvContentPartPr>
            <p14:xfrm>
              <a:off x="3834632" y="5355742"/>
              <a:ext cx="360" cy="36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690D43A2-F848-4EBB-B7C5-E0D890ACD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5632" y="5346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ABE3CC22-21E7-457C-AB38-71783DEE9C73}"/>
                  </a:ext>
                </a:extLst>
              </p14:cNvPr>
              <p14:cNvContentPartPr/>
              <p14:nvPr/>
            </p14:nvContentPartPr>
            <p14:xfrm>
              <a:off x="5252672" y="3489142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ABE3CC22-21E7-457C-AB38-71783DEE9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3672" y="34805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5B1C3FBE-268F-4062-8314-D441C76256EA}"/>
                  </a:ext>
                </a:extLst>
              </p14:cNvPr>
              <p14:cNvContentPartPr/>
              <p14:nvPr/>
            </p14:nvContentPartPr>
            <p14:xfrm>
              <a:off x="3815912" y="2780302"/>
              <a:ext cx="360" cy="3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5B1C3FBE-268F-4062-8314-D441C7625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7272" y="27716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і дані 10">
                <a:extLst>
                  <a:ext uri="{FF2B5EF4-FFF2-40B4-BE49-F238E27FC236}">
                    <a16:creationId xmlns:a16="http://schemas.microsoft.com/office/drawing/2014/main" id="{20877DB2-E5AB-4FAF-8237-53F7CEA9AFFC}"/>
                  </a:ext>
                </a:extLst>
              </p14:cNvPr>
              <p14:cNvContentPartPr/>
              <p14:nvPr/>
            </p14:nvContentPartPr>
            <p14:xfrm>
              <a:off x="3050912" y="2696062"/>
              <a:ext cx="360" cy="360"/>
            </p14:xfrm>
          </p:contentPart>
        </mc:Choice>
        <mc:Fallback xmlns="">
          <p:pic>
            <p:nvPicPr>
              <p:cNvPr id="11" name="Рукописні дані 10">
                <a:extLst>
                  <a:ext uri="{FF2B5EF4-FFF2-40B4-BE49-F238E27FC236}">
                    <a16:creationId xmlns:a16="http://schemas.microsoft.com/office/drawing/2014/main" id="{20877DB2-E5AB-4FAF-8237-53F7CEA9AF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1912" y="2687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Рукописні дані 14">
                <a:extLst>
                  <a:ext uri="{FF2B5EF4-FFF2-40B4-BE49-F238E27FC236}">
                    <a16:creationId xmlns:a16="http://schemas.microsoft.com/office/drawing/2014/main" id="{A663362F-0A58-49D2-BB7D-77621F852566}"/>
                  </a:ext>
                </a:extLst>
              </p14:cNvPr>
              <p14:cNvContentPartPr/>
              <p14:nvPr/>
            </p14:nvContentPartPr>
            <p14:xfrm>
              <a:off x="2584352" y="2845462"/>
              <a:ext cx="360" cy="360"/>
            </p14:xfrm>
          </p:contentPart>
        </mc:Choice>
        <mc:Fallback xmlns="">
          <p:pic>
            <p:nvPicPr>
              <p:cNvPr id="15" name="Рукописні дані 14">
                <a:extLst>
                  <a:ext uri="{FF2B5EF4-FFF2-40B4-BE49-F238E27FC236}">
                    <a16:creationId xmlns:a16="http://schemas.microsoft.com/office/drawing/2014/main" id="{A663362F-0A58-49D2-BB7D-77621F8525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5712" y="28368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9422722E-9D8D-45D9-9E11-61797A5864DA}"/>
                  </a:ext>
                </a:extLst>
              </p14:cNvPr>
              <p14:cNvContentPartPr/>
              <p14:nvPr/>
            </p14:nvContentPartPr>
            <p14:xfrm>
              <a:off x="3088352" y="2388622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9422722E-9D8D-45D9-9E11-61797A5864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9352" y="23796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D1B62C56-BE6E-47CC-BDB0-EB6985C0159C}"/>
                  </a:ext>
                </a:extLst>
              </p14:cNvPr>
              <p14:cNvContentPartPr/>
              <p14:nvPr/>
            </p14:nvContentPartPr>
            <p14:xfrm>
              <a:off x="3321272" y="1884622"/>
              <a:ext cx="360" cy="36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D1B62C56-BE6E-47CC-BDB0-EB6985C015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2632" y="18756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Рукописні дані 17">
                <a:extLst>
                  <a:ext uri="{FF2B5EF4-FFF2-40B4-BE49-F238E27FC236}">
                    <a16:creationId xmlns:a16="http://schemas.microsoft.com/office/drawing/2014/main" id="{9E82E6EC-09A4-42C7-8D87-8D7112DD8C7E}"/>
                  </a:ext>
                </a:extLst>
              </p14:cNvPr>
              <p14:cNvContentPartPr/>
              <p14:nvPr/>
            </p14:nvContentPartPr>
            <p14:xfrm>
              <a:off x="2089712" y="1417702"/>
              <a:ext cx="360" cy="360"/>
            </p14:xfrm>
          </p:contentPart>
        </mc:Choice>
        <mc:Fallback xmlns="">
          <p:pic>
            <p:nvPicPr>
              <p:cNvPr id="18" name="Рукописні дані 17">
                <a:extLst>
                  <a:ext uri="{FF2B5EF4-FFF2-40B4-BE49-F238E27FC236}">
                    <a16:creationId xmlns:a16="http://schemas.microsoft.com/office/drawing/2014/main" id="{9E82E6EC-09A4-42C7-8D87-8D7112DD8C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1072" y="1409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Рукописні дані 19">
                <a:extLst>
                  <a:ext uri="{FF2B5EF4-FFF2-40B4-BE49-F238E27FC236}">
                    <a16:creationId xmlns:a16="http://schemas.microsoft.com/office/drawing/2014/main" id="{60D6BF7D-434C-47A7-BF69-15206FC836A8}"/>
                  </a:ext>
                </a:extLst>
              </p14:cNvPr>
              <p14:cNvContentPartPr/>
              <p14:nvPr/>
            </p14:nvContentPartPr>
            <p14:xfrm>
              <a:off x="3246392" y="2332462"/>
              <a:ext cx="360" cy="360"/>
            </p14:xfrm>
          </p:contentPart>
        </mc:Choice>
        <mc:Fallback xmlns="">
          <p:pic>
            <p:nvPicPr>
              <p:cNvPr id="20" name="Рукописні дані 19">
                <a:extLst>
                  <a:ext uri="{FF2B5EF4-FFF2-40B4-BE49-F238E27FC236}">
                    <a16:creationId xmlns:a16="http://schemas.microsoft.com/office/drawing/2014/main" id="{60D6BF7D-434C-47A7-BF69-15206FC836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7752" y="23238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7F3CA097-00AC-4FD9-96D9-676ABBAA42FE}"/>
                  </a:ext>
                </a:extLst>
              </p14:cNvPr>
              <p14:cNvContentPartPr/>
              <p14:nvPr/>
            </p14:nvContentPartPr>
            <p14:xfrm>
              <a:off x="3545552" y="2332462"/>
              <a:ext cx="360" cy="360"/>
            </p14:xfrm>
          </p:contentPart>
        </mc:Choice>
        <mc:Fallback xmlns=""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7F3CA097-00AC-4FD9-96D9-676ABBAA4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6552" y="23238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BB5E407D-AA53-4862-9304-9790E002B2B4}"/>
                  </a:ext>
                </a:extLst>
              </p14:cNvPr>
              <p14:cNvContentPartPr/>
              <p14:nvPr/>
            </p14:nvContentPartPr>
            <p14:xfrm>
              <a:off x="2360432" y="2406982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BB5E407D-AA53-4862-9304-9790E002B2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792" y="23979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578C9BAF-0690-49FD-B7A1-753C927FFFCD}"/>
                  </a:ext>
                </a:extLst>
              </p14:cNvPr>
              <p14:cNvContentPartPr/>
              <p14:nvPr/>
            </p14:nvContentPartPr>
            <p14:xfrm>
              <a:off x="2817632" y="2789662"/>
              <a:ext cx="360" cy="360"/>
            </p14:xfrm>
          </p:contentPart>
        </mc:Choice>
        <mc:Fallback xmlns=""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578C9BAF-0690-49FD-B7A1-753C927FF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8632" y="27806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032A5553-5E7A-415F-9D85-AD29E9206B97}"/>
                  </a:ext>
                </a:extLst>
              </p14:cNvPr>
              <p14:cNvContentPartPr/>
              <p14:nvPr/>
            </p14:nvContentPartPr>
            <p14:xfrm>
              <a:off x="3022472" y="2304382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032A5553-5E7A-415F-9D85-AD29E9206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3832" y="22953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Рукописні дані 24">
                <a:extLst>
                  <a:ext uri="{FF2B5EF4-FFF2-40B4-BE49-F238E27FC236}">
                    <a16:creationId xmlns:a16="http://schemas.microsoft.com/office/drawing/2014/main" id="{DAF6D8A3-B064-4A95-BD77-63673801DD9F}"/>
                  </a:ext>
                </a:extLst>
              </p14:cNvPr>
              <p14:cNvContentPartPr/>
              <p14:nvPr/>
            </p14:nvContentPartPr>
            <p14:xfrm>
              <a:off x="2696312" y="2836462"/>
              <a:ext cx="360" cy="360"/>
            </p14:xfrm>
          </p:contentPart>
        </mc:Choice>
        <mc:Fallback xmlns="">
          <p:pic>
            <p:nvPicPr>
              <p:cNvPr id="25" name="Рукописні дані 24">
                <a:extLst>
                  <a:ext uri="{FF2B5EF4-FFF2-40B4-BE49-F238E27FC236}">
                    <a16:creationId xmlns:a16="http://schemas.microsoft.com/office/drawing/2014/main" id="{DAF6D8A3-B064-4A95-BD77-63673801DD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7672" y="28274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4BEBAE93-2009-4AB2-B1B2-62C15E6F6FAD}"/>
                  </a:ext>
                </a:extLst>
              </p14:cNvPr>
              <p14:cNvContentPartPr/>
              <p14:nvPr/>
            </p14:nvContentPartPr>
            <p14:xfrm>
              <a:off x="2350712" y="1539022"/>
              <a:ext cx="360" cy="36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4BEBAE93-2009-4AB2-B1B2-62C15E6F6F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2072" y="15300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Рукописні дані 26">
                <a:extLst>
                  <a:ext uri="{FF2B5EF4-FFF2-40B4-BE49-F238E27FC236}">
                    <a16:creationId xmlns:a16="http://schemas.microsoft.com/office/drawing/2014/main" id="{5223DF79-9E45-4E3D-B8AF-E4283BE784FB}"/>
                  </a:ext>
                </a:extLst>
              </p14:cNvPr>
              <p14:cNvContentPartPr/>
              <p14:nvPr/>
            </p14:nvContentPartPr>
            <p14:xfrm>
              <a:off x="2920232" y="1679062"/>
              <a:ext cx="360" cy="360"/>
            </p14:xfrm>
          </p:contentPart>
        </mc:Choice>
        <mc:Fallback xmlns="">
          <p:pic>
            <p:nvPicPr>
              <p:cNvPr id="27" name="Рукописні дані 26">
                <a:extLst>
                  <a:ext uri="{FF2B5EF4-FFF2-40B4-BE49-F238E27FC236}">
                    <a16:creationId xmlns:a16="http://schemas.microsoft.com/office/drawing/2014/main" id="{5223DF79-9E45-4E3D-B8AF-E4283BE784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1592" y="1670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FB1E2A65-4101-46E9-8D82-8B9E570AE6A0}"/>
                  </a:ext>
                </a:extLst>
              </p14:cNvPr>
              <p14:cNvContentPartPr/>
              <p14:nvPr/>
            </p14:nvContentPartPr>
            <p14:xfrm>
              <a:off x="6269672" y="1258942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FB1E2A65-4101-46E9-8D82-8B9E570AE6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672" y="12503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B70AF228-54B2-4B0F-AE13-CB4C8C7C03BD}"/>
                  </a:ext>
                </a:extLst>
              </p14:cNvPr>
              <p14:cNvContentPartPr/>
              <p14:nvPr/>
            </p14:nvContentPartPr>
            <p14:xfrm>
              <a:off x="5532752" y="988942"/>
              <a:ext cx="360" cy="360"/>
            </p14:xfrm>
          </p:contentPart>
        </mc:Choice>
        <mc:Fallback xmlns=""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B70AF228-54B2-4B0F-AE13-CB4C8C7C03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3752" y="9799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2C7C3DBC-86CD-409F-8737-5823AFDAE9B0}"/>
                  </a:ext>
                </a:extLst>
              </p14:cNvPr>
              <p14:cNvContentPartPr/>
              <p14:nvPr/>
            </p14:nvContentPartPr>
            <p14:xfrm>
              <a:off x="4273112" y="1697782"/>
              <a:ext cx="360" cy="360"/>
            </p14:xfrm>
          </p:contentPart>
        </mc:Choice>
        <mc:Fallback xmlns=""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2C7C3DBC-86CD-409F-8737-5823AFDAE9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4472" y="16887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343582F6-85F3-46B6-BC98-FB3DFAA3EE26}"/>
                  </a:ext>
                </a:extLst>
              </p14:cNvPr>
              <p14:cNvContentPartPr/>
              <p14:nvPr/>
            </p14:nvContentPartPr>
            <p14:xfrm>
              <a:off x="2724032" y="2770582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343582F6-85F3-46B6-BC98-FB3DFAA3EE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5392" y="27619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92E5F733-D72F-4A52-9B24-A2EFCF381E00}"/>
                  </a:ext>
                </a:extLst>
              </p14:cNvPr>
              <p14:cNvContentPartPr/>
              <p14:nvPr/>
            </p14:nvContentPartPr>
            <p14:xfrm>
              <a:off x="2808272" y="1809742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92E5F733-D72F-4A52-9B24-A2EFCF381E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9632" y="1800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FEA1309D-D5EB-4E23-89E0-371A4E90BA96}"/>
                  </a:ext>
                </a:extLst>
              </p14:cNvPr>
              <p14:cNvContentPartPr/>
              <p14:nvPr/>
            </p14:nvContentPartPr>
            <p14:xfrm>
              <a:off x="2854712" y="2854822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FEA1309D-D5EB-4E23-89E0-371A4E90BA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712" y="28461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Рукописні дані 37">
                <a:extLst>
                  <a:ext uri="{FF2B5EF4-FFF2-40B4-BE49-F238E27FC236}">
                    <a16:creationId xmlns:a16="http://schemas.microsoft.com/office/drawing/2014/main" id="{16C96BE6-B994-4A69-A42C-63E065951577}"/>
                  </a:ext>
                </a:extLst>
              </p14:cNvPr>
              <p14:cNvContentPartPr/>
              <p14:nvPr/>
            </p14:nvContentPartPr>
            <p14:xfrm>
              <a:off x="2360432" y="1287382"/>
              <a:ext cx="360" cy="360"/>
            </p14:xfrm>
          </p:contentPart>
        </mc:Choice>
        <mc:Fallback xmlns="">
          <p:pic>
            <p:nvPicPr>
              <p:cNvPr id="38" name="Рукописні дані 37">
                <a:extLst>
                  <a:ext uri="{FF2B5EF4-FFF2-40B4-BE49-F238E27FC236}">
                    <a16:creationId xmlns:a16="http://schemas.microsoft.com/office/drawing/2014/main" id="{16C96BE6-B994-4A69-A42C-63E0659515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1792" y="12783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Права кругла дужка 38">
            <a:extLst>
              <a:ext uri="{FF2B5EF4-FFF2-40B4-BE49-F238E27FC236}">
                <a16:creationId xmlns:a16="http://schemas.microsoft.com/office/drawing/2014/main" id="{65950E1F-CC07-42AE-841C-2F942F85FB07}"/>
              </a:ext>
            </a:extLst>
          </p:cNvPr>
          <p:cNvSpPr/>
          <p:nvPr/>
        </p:nvSpPr>
        <p:spPr>
          <a:xfrm>
            <a:off x="3245160" y="3321905"/>
            <a:ext cx="489622" cy="1039460"/>
          </a:xfrm>
          <a:prstGeom prst="rightBracket">
            <a:avLst>
              <a:gd name="adj" fmla="val 8685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F7000-CBF7-4C6A-8E78-6BBBC045C9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98" y="1272272"/>
            <a:ext cx="3157716" cy="1920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3603F5-14D3-42AF-AFC9-794A9F694B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60" y="4289571"/>
            <a:ext cx="2625340" cy="2625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0A847F-972D-40AB-92B7-6A0A9F0D3EA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72" y="2140891"/>
            <a:ext cx="2123940" cy="2123940"/>
          </a:xfrm>
          <a:prstGeom prst="rect">
            <a:avLst/>
          </a:prstGeom>
        </p:spPr>
      </p:pic>
      <p:sp>
        <p:nvSpPr>
          <p:cNvPr id="36" name="Стрілка: вправо 35">
            <a:extLst>
              <a:ext uri="{FF2B5EF4-FFF2-40B4-BE49-F238E27FC236}">
                <a16:creationId xmlns:a16="http://schemas.microsoft.com/office/drawing/2014/main" id="{7BD664A1-5C42-469D-BC10-ADFF775A7384}"/>
              </a:ext>
            </a:extLst>
          </p:cNvPr>
          <p:cNvSpPr/>
          <p:nvPr/>
        </p:nvSpPr>
        <p:spPr>
          <a:xfrm>
            <a:off x="341969" y="5543899"/>
            <a:ext cx="8897573" cy="3684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A1E65367-03E9-461D-BFD3-9DB55F44E52C}"/>
              </a:ext>
            </a:extLst>
          </p:cNvPr>
          <p:cNvSpPr/>
          <p:nvPr/>
        </p:nvSpPr>
        <p:spPr>
          <a:xfrm>
            <a:off x="6540760" y="4979205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Наша ера</a:t>
            </a:r>
          </a:p>
        </p:txBody>
      </p: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DA113198-F4E4-4C1D-8FD8-B27E2DDB2CDA}"/>
              </a:ext>
            </a:extLst>
          </p:cNvPr>
          <p:cNvCxnSpPr/>
          <p:nvPr/>
        </p:nvCxnSpPr>
        <p:spPr>
          <a:xfrm>
            <a:off x="6540760" y="5287307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A4003FE6-EFCB-48BD-838F-7206A7A30EB8}"/>
              </a:ext>
            </a:extLst>
          </p:cNvPr>
          <p:cNvSpPr/>
          <p:nvPr/>
        </p:nvSpPr>
        <p:spPr>
          <a:xfrm>
            <a:off x="4023826" y="5564588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B8DBCE6-82B6-4DE1-8367-5F02C408FFED}"/>
              </a:ext>
            </a:extLst>
          </p:cNvPr>
          <p:cNvSpPr/>
          <p:nvPr/>
        </p:nvSpPr>
        <p:spPr>
          <a:xfrm>
            <a:off x="1506892" y="5579849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27D3C14-E622-43BA-9C25-7ED3E23B989B}"/>
              </a:ext>
            </a:extLst>
          </p:cNvPr>
          <p:cNvSpPr/>
          <p:nvPr/>
        </p:nvSpPr>
        <p:spPr>
          <a:xfrm>
            <a:off x="1364992" y="5938856"/>
            <a:ext cx="7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Афіни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FC3AD76-FC23-4353-AA2C-32C93C15B6F3}"/>
              </a:ext>
            </a:extLst>
          </p:cNvPr>
          <p:cNvSpPr/>
          <p:nvPr/>
        </p:nvSpPr>
        <p:spPr>
          <a:xfrm>
            <a:off x="3881926" y="593885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Рим</a:t>
            </a:r>
          </a:p>
        </p:txBody>
      </p:sp>
    </p:spTree>
    <p:extLst>
      <p:ext uri="{BB962C8B-B14F-4D97-AF65-F5344CB8AC3E}">
        <p14:creationId xmlns:p14="http://schemas.microsoft.com/office/powerpoint/2010/main" val="127540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C0AD-44B3-4908-ADCF-43E16212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0400"/>
          </a:xfrm>
        </p:spPr>
        <p:txBody>
          <a:bodyPr>
            <a:noAutofit/>
          </a:bodyPr>
          <a:lstStyle/>
          <a:p>
            <a:r>
              <a:rPr lang="uk-UA" sz="3600" u="sng" dirty="0">
                <a:latin typeface="+mn-lt"/>
              </a:rPr>
              <a:t>Складіть подібну задачу про Київ.</a:t>
            </a:r>
            <a:br>
              <a:rPr lang="uk-UA" sz="4400" dirty="0">
                <a:latin typeface="+mn-lt"/>
              </a:rPr>
            </a:br>
            <a:endParaRPr lang="uk-UA" sz="4400" dirty="0">
              <a:latin typeface="+mn-lt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A183A3-BE7A-4E66-A43D-5B796641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35" y="1324947"/>
            <a:ext cx="10666315" cy="476470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Місто Київ заснували в 482 році.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i="1" dirty="0">
                <a:solidFill>
                  <a:schemeClr val="tx1"/>
                </a:solidFill>
              </a:rPr>
              <a:t>Скільки років минуло від цієї події до наших днів?</a:t>
            </a: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F19ABC33-A396-4550-A057-370807D325F9}"/>
              </a:ext>
            </a:extLst>
          </p:cNvPr>
          <p:cNvSpPr/>
          <p:nvPr/>
        </p:nvSpPr>
        <p:spPr>
          <a:xfrm>
            <a:off x="909921" y="3085955"/>
            <a:ext cx="9666515" cy="3545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2659045B-5A19-409F-B3FB-1138AEA4C5F1}"/>
              </a:ext>
            </a:extLst>
          </p:cNvPr>
          <p:cNvCxnSpPr/>
          <p:nvPr/>
        </p:nvCxnSpPr>
        <p:spPr>
          <a:xfrm>
            <a:off x="3163078" y="2833445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88DCDE23-3F99-45F8-97C8-70830CB8CC4C}"/>
              </a:ext>
            </a:extLst>
          </p:cNvPr>
          <p:cNvSpPr/>
          <p:nvPr/>
        </p:nvSpPr>
        <p:spPr>
          <a:xfrm>
            <a:off x="9717832" y="3118028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A361A9E-2BF5-4665-90A9-A393CA1FDAC2}"/>
              </a:ext>
            </a:extLst>
          </p:cNvPr>
          <p:cNvSpPr/>
          <p:nvPr/>
        </p:nvSpPr>
        <p:spPr>
          <a:xfrm>
            <a:off x="4166118" y="3122694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97EAFCD-9F73-40B9-9914-EBF7BC91AE78}"/>
              </a:ext>
            </a:extLst>
          </p:cNvPr>
          <p:cNvSpPr/>
          <p:nvPr/>
        </p:nvSpPr>
        <p:spPr>
          <a:xfrm>
            <a:off x="3128908" y="258646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Наша ера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5EFEF61-827D-4075-85E0-9B66AE3813D1}"/>
              </a:ext>
            </a:extLst>
          </p:cNvPr>
          <p:cNvSpPr/>
          <p:nvPr/>
        </p:nvSpPr>
        <p:spPr>
          <a:xfrm>
            <a:off x="3997768" y="346749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482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627E24C-9035-4401-B837-DF16AC91187B}"/>
              </a:ext>
            </a:extLst>
          </p:cNvPr>
          <p:cNvSpPr/>
          <p:nvPr/>
        </p:nvSpPr>
        <p:spPr>
          <a:xfrm>
            <a:off x="9490973" y="344051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2023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4824F5-DE95-44E2-A62C-CB5650D7E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36" y="743147"/>
            <a:ext cx="2794000" cy="167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59CF9B-3682-470B-84ED-4BA7AA7F0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00" y="4868927"/>
            <a:ext cx="3454300" cy="2141666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34AB723-7917-47FB-9BC3-0BA93F8A7E53}"/>
              </a:ext>
            </a:extLst>
          </p:cNvPr>
          <p:cNvSpPr/>
          <p:nvPr/>
        </p:nvSpPr>
        <p:spPr>
          <a:xfrm>
            <a:off x="578498" y="4231614"/>
            <a:ext cx="6349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Виберіть правильну дію:</a:t>
            </a:r>
            <a:br>
              <a:rPr lang="uk-UA" sz="2400" dirty="0"/>
            </a:br>
            <a:r>
              <a:rPr lang="uk-UA" sz="2400" dirty="0"/>
              <a:t>а) додавання;</a:t>
            </a:r>
            <a:br>
              <a:rPr lang="uk-UA" sz="2400" dirty="0"/>
            </a:br>
            <a:r>
              <a:rPr lang="uk-UA" sz="2400" dirty="0"/>
              <a:t>б) множення;</a:t>
            </a:r>
            <a:br>
              <a:rPr lang="uk-UA" sz="2400" dirty="0"/>
            </a:br>
            <a:r>
              <a:rPr lang="uk-UA" sz="2400" dirty="0"/>
              <a:t>в) віднімання;</a:t>
            </a:r>
            <a:br>
              <a:rPr lang="uk-UA" sz="2400" dirty="0"/>
            </a:br>
            <a:r>
              <a:rPr lang="uk-UA" sz="2400" dirty="0"/>
              <a:t>г) ділення.</a:t>
            </a:r>
          </a:p>
        </p:txBody>
      </p:sp>
    </p:spTree>
    <p:extLst>
      <p:ext uri="{BB962C8B-B14F-4D97-AF65-F5344CB8AC3E}">
        <p14:creationId xmlns:p14="http://schemas.microsoft.com/office/powerpoint/2010/main" val="358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C0AD-44B3-4908-ADCF-43E16212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2" y="487428"/>
            <a:ext cx="10442381" cy="1723928"/>
          </a:xfrm>
        </p:spPr>
        <p:txBody>
          <a:bodyPr>
            <a:normAutofit fontScale="90000"/>
          </a:bodyPr>
          <a:lstStyle/>
          <a:p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r>
              <a:rPr lang="uk-UA" sz="4000" u="sng" dirty="0">
                <a:latin typeface="+mn-lt"/>
              </a:rPr>
              <a:t>Порівняйте Київ та Рим</a:t>
            </a:r>
            <a:br>
              <a:rPr lang="uk-UA" sz="4000" dirty="0"/>
            </a:br>
            <a:br>
              <a:rPr lang="uk-UA" sz="4000" dirty="0"/>
            </a:br>
            <a:br>
              <a:rPr lang="uk-UA" sz="4000" dirty="0"/>
            </a:br>
            <a:endParaRPr lang="uk-UA" sz="40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CC4B29-6EC7-4989-8524-5E2B3CF7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1" y="914401"/>
            <a:ext cx="10563679" cy="517525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Яке із цих міст старіше? </a:t>
            </a:r>
          </a:p>
          <a:p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На скільки?</a:t>
            </a:r>
          </a:p>
          <a:p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rgbClr val="FF0000"/>
                </a:solidFill>
              </a:rPr>
              <a:t>Рим – 2776</a:t>
            </a:r>
          </a:p>
          <a:p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rgbClr val="0070C0"/>
                </a:solidFill>
              </a:rPr>
              <a:t>Київ – 1541 </a:t>
            </a:r>
          </a:p>
        </p:txBody>
      </p:sp>
      <p:sp>
        <p:nvSpPr>
          <p:cNvPr id="5" name="Права кругла дужка 4">
            <a:extLst>
              <a:ext uri="{FF2B5EF4-FFF2-40B4-BE49-F238E27FC236}">
                <a16:creationId xmlns:a16="http://schemas.microsoft.com/office/drawing/2014/main" id="{6C4B39F9-584A-40BC-907E-F72160071F9D}"/>
              </a:ext>
            </a:extLst>
          </p:cNvPr>
          <p:cNvSpPr/>
          <p:nvPr/>
        </p:nvSpPr>
        <p:spPr>
          <a:xfrm>
            <a:off x="2761612" y="3111043"/>
            <a:ext cx="489622" cy="1039460"/>
          </a:xfrm>
          <a:prstGeom prst="rightBracket">
            <a:avLst>
              <a:gd name="adj" fmla="val 8494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4D447FC-C22B-4E92-9CB3-E27EA684AD9C}"/>
              </a:ext>
            </a:extLst>
          </p:cNvPr>
          <p:cNvSpPr/>
          <p:nvPr/>
        </p:nvSpPr>
        <p:spPr>
          <a:xfrm>
            <a:off x="3251234" y="3273341"/>
            <a:ext cx="922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/>
              <a:t>На 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898CE-5727-4DFC-B645-637760C8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86" y="4356332"/>
            <a:ext cx="3160033" cy="1990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F34856-8B26-4BE1-92D9-DED1E315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53" y="2663699"/>
            <a:ext cx="1692633" cy="1692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5ACFD4-5399-447B-9433-A9EDF9C9E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86" y="633480"/>
            <a:ext cx="3063240" cy="202692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9DA13FA-4E7D-4F31-8692-7E05FE10590C}"/>
              </a:ext>
            </a:extLst>
          </p:cNvPr>
          <p:cNvSpPr/>
          <p:nvPr/>
        </p:nvSpPr>
        <p:spPr>
          <a:xfrm>
            <a:off x="286881" y="5351742"/>
            <a:ext cx="4124131" cy="4292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F56B845D-CB82-440D-95D2-FAA3E948CC6C}"/>
              </a:ext>
            </a:extLst>
          </p:cNvPr>
          <p:cNvSpPr/>
          <p:nvPr/>
        </p:nvSpPr>
        <p:spPr>
          <a:xfrm>
            <a:off x="4411012" y="5133580"/>
            <a:ext cx="4450702" cy="8655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736A776B-DB94-44F7-BB3E-758E58091BC8}"/>
              </a:ext>
            </a:extLst>
          </p:cNvPr>
          <p:cNvCxnSpPr/>
          <p:nvPr/>
        </p:nvCxnSpPr>
        <p:spPr>
          <a:xfrm>
            <a:off x="4411012" y="4887923"/>
            <a:ext cx="0" cy="513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4946B0B-7994-432F-BFB9-50F34CA10B46}"/>
              </a:ext>
            </a:extLst>
          </p:cNvPr>
          <p:cNvSpPr/>
          <p:nvPr/>
        </p:nvSpPr>
        <p:spPr>
          <a:xfrm>
            <a:off x="4409845" y="456907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0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70CDC02-B9CA-4BEF-BEA0-3728C6CBD5D2}"/>
              </a:ext>
            </a:extLst>
          </p:cNvPr>
          <p:cNvSpPr/>
          <p:nvPr/>
        </p:nvSpPr>
        <p:spPr>
          <a:xfrm>
            <a:off x="1673351" y="5418076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CB5F4E0-BA9D-4403-A7B9-4E5B70F31C79}"/>
              </a:ext>
            </a:extLst>
          </p:cNvPr>
          <p:cNvSpPr/>
          <p:nvPr/>
        </p:nvSpPr>
        <p:spPr>
          <a:xfrm>
            <a:off x="5808690" y="5418075"/>
            <a:ext cx="251925" cy="296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38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C0AD-44B3-4908-ADCF-43E16212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432643"/>
            <a:ext cx="10675646" cy="126672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sz="4000" u="sng" dirty="0">
                <a:latin typeface="+mn-lt"/>
              </a:rPr>
              <a:t>Порівняйте Київ та Афіни</a:t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B646EC-187F-4802-9301-D50C8BC1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880" y="4559061"/>
            <a:ext cx="5705540" cy="111154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14C1BEB-01DA-4952-819C-8855827D38EB}"/>
              </a:ext>
            </a:extLst>
          </p:cNvPr>
          <p:cNvSpPr/>
          <p:nvPr/>
        </p:nvSpPr>
        <p:spPr>
          <a:xfrm>
            <a:off x="671804" y="1175658"/>
            <a:ext cx="84721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Яке із цих міст старіше?</a:t>
            </a:r>
          </a:p>
          <a:p>
            <a:r>
              <a:rPr lang="uk-UA" sz="3200" dirty="0"/>
              <a:t> </a:t>
            </a:r>
          </a:p>
          <a:p>
            <a:r>
              <a:rPr lang="uk-UA" sz="3200" dirty="0"/>
              <a:t>На скільки?</a:t>
            </a:r>
          </a:p>
          <a:p>
            <a:endParaRPr lang="uk-UA" sz="3200" dirty="0"/>
          </a:p>
          <a:p>
            <a:r>
              <a:rPr lang="uk-UA" sz="3200" dirty="0">
                <a:solidFill>
                  <a:srgbClr val="FF0000"/>
                </a:solidFill>
              </a:rPr>
              <a:t>Афіни – 3481</a:t>
            </a:r>
          </a:p>
          <a:p>
            <a:endParaRPr lang="uk-UA" sz="3200" dirty="0"/>
          </a:p>
          <a:p>
            <a:r>
              <a:rPr lang="uk-UA" sz="3200" dirty="0">
                <a:solidFill>
                  <a:srgbClr val="0070C0"/>
                </a:solidFill>
              </a:rPr>
              <a:t>Київ – 1541 </a:t>
            </a:r>
          </a:p>
        </p:txBody>
      </p:sp>
      <p:sp>
        <p:nvSpPr>
          <p:cNvPr id="6" name="Права кругла дужка 5">
            <a:extLst>
              <a:ext uri="{FF2B5EF4-FFF2-40B4-BE49-F238E27FC236}">
                <a16:creationId xmlns:a16="http://schemas.microsoft.com/office/drawing/2014/main" id="{214D4389-74EA-48DF-97F0-4E8DA234277F}"/>
              </a:ext>
            </a:extLst>
          </p:cNvPr>
          <p:cNvSpPr/>
          <p:nvPr/>
        </p:nvSpPr>
        <p:spPr>
          <a:xfrm>
            <a:off x="3049897" y="3429000"/>
            <a:ext cx="489622" cy="1039460"/>
          </a:xfrm>
          <a:prstGeom prst="rightBracket">
            <a:avLst>
              <a:gd name="adj" fmla="val 8494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F71A72D-2610-4695-841E-9D67CA84B6E4}"/>
              </a:ext>
            </a:extLst>
          </p:cNvPr>
          <p:cNvSpPr/>
          <p:nvPr/>
        </p:nvSpPr>
        <p:spPr>
          <a:xfrm>
            <a:off x="3700494" y="3687120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На 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1CA88D-7543-44D2-BA6A-AB30DE7A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94" y="2631538"/>
            <a:ext cx="3377972" cy="22519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179E61-381A-413B-B16F-655BAACA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66" y="2631538"/>
            <a:ext cx="3598527" cy="225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4AE37C-AFC6-478F-A14F-3615E0899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2939608"/>
            <a:ext cx="1597225" cy="15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54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560</Words>
  <Application>Microsoft Office PowerPoint</Application>
  <PresentationFormat>Широкий екран</PresentationFormat>
  <Paragraphs>93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NSimSun</vt:lpstr>
      <vt:lpstr>Arial</vt:lpstr>
      <vt:lpstr>Calibri</vt:lpstr>
      <vt:lpstr>Calibri Light</vt:lpstr>
      <vt:lpstr>Тема Office</vt:lpstr>
      <vt:lpstr>Історичні задачі</vt:lpstr>
      <vt:lpstr>      Лінія часу</vt:lpstr>
      <vt:lpstr>Стародавній Рим та Стародавня Греція</vt:lpstr>
      <vt:lpstr>Місто Рим заснували в 753 році до н.е.   Скільки років минуло від цієї події до наших днів?</vt:lpstr>
      <vt:lpstr>Місто Афіни заснували в 1458 році до н.е.   Скільки років минуло від цієї події до наших днів?</vt:lpstr>
      <vt:lpstr>Яке із цих міст старіше?   На скільки?</vt:lpstr>
      <vt:lpstr>Складіть подібну задачу про Київ. </vt:lpstr>
      <vt:lpstr>                                       Порівняйте Київ та Рим   </vt:lpstr>
      <vt:lpstr> Порівняйте Київ та Афіни </vt:lpstr>
      <vt:lpstr>Перші Олімпійські ігри відбулися в 776 році до н.е.    Скільки років від цієї події до наших днів минуло? </vt:lpstr>
      <vt:lpstr>Повстання Спартака розпочалося в 74 році до н.е., а в 71 році до н.е. в Апулії було розбито військо повсталих рабів.   Скільки років тривало повстання?</vt:lpstr>
      <vt:lpstr>  Маса шолому воїна Стародавнього Риму становила 3000 г, а маса обладунків – 30 кг. Яка загальна маса амуніції воїна Стародавнього Риму?</vt:lpstr>
      <vt:lpstr> У 1976 році вчені знайшли монети епохи Римської республіки, що пролежали в землі 500 років.   Коли був схований скарб? Скільки років цим монетам виповнилося у 2023 році?</vt:lpstr>
      <vt:lpstr>        Знайдіть діаметр монети, якщо відомо, що її радіус дорівнює 1,5 см.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задачі</dc:title>
  <dc:creator>33</dc:creator>
  <cp:lastModifiedBy>33</cp:lastModifiedBy>
  <cp:revision>36</cp:revision>
  <dcterms:created xsi:type="dcterms:W3CDTF">2023-01-17T08:37:41Z</dcterms:created>
  <dcterms:modified xsi:type="dcterms:W3CDTF">2023-01-19T11:10:07Z</dcterms:modified>
</cp:coreProperties>
</file>