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3"/>
    <p:sldId id="263" r:id="rId4"/>
    <p:sldId id="257" r:id="rId5"/>
    <p:sldId id="258" r:id="rId6"/>
    <p:sldId id="259" r:id="rId7"/>
    <p:sldId id="261" r:id="rId8"/>
    <p:sldId id="260" r:id="rId9"/>
    <p:sldId id="262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80797"/>
            <a:ext cx="9144000" cy="2187001"/>
          </a:xfrm>
        </p:spPr>
        <p:txBody>
          <a:bodyPr>
            <a:prstTxWarp prst="textArchUp">
              <a:avLst/>
            </a:prstTxWarp>
            <a:normAutofit fontScale="90000"/>
          </a:bodyPr>
          <a:p>
            <a:br>
              <a:rPr lang="uk-UA" altLang="ru-RU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br>
              <a:rPr lang="uk-UA" altLang="ru-RU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br>
              <a:rPr lang="uk-UA" altLang="ru-RU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br>
              <a:rPr lang="uk-UA" altLang="ru-RU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br>
              <a:rPr lang="uk-UA" altLang="ru-RU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uk-UA" altLang="ru-RU" sz="67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Частини мови </a:t>
            </a:r>
            <a:br>
              <a:rPr lang="uk-UA" altLang="ru-RU" sz="67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</a:br>
            <a:r>
              <a:rPr lang="uk-UA" altLang="ru-RU" sz="67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з Патроном</a:t>
            </a:r>
            <a:endParaRPr lang="uk-UA" altLang="ru-RU" sz="67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475" y="3133725"/>
            <a:ext cx="2592000" cy="2592000"/>
          </a:xfrm>
          <a:prstGeom prst="rect">
            <a:avLst/>
          </a:prstGeom>
          <a:ln>
            <a:noFill/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865" y="2646045"/>
            <a:ext cx="2908052" cy="421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2219960"/>
          </a:xfrm>
        </p:spPr>
        <p:txBody>
          <a:bodyPr>
            <a:noAutofit/>
          </a:bodyPr>
          <a:p>
            <a:r>
              <a:rPr lang="uk-UA" altLang="ru-RU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МЕТА:</a:t>
            </a:r>
            <a:r>
              <a:rPr lang="uk-UA" altLang="ru-RU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закріпити уявлення учнів про частини мови. </a:t>
            </a:r>
            <a:br>
              <a:rPr lang="uk-UA" altLang="ru-RU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</a:br>
            <a:r>
              <a:rPr lang="uk-UA" altLang="ru-RU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Вчити розрізняти поняття “ предмет”, “ дія предмета”, “ ознака предмета”. </a:t>
            </a:r>
            <a:br>
              <a:rPr lang="uk-UA" altLang="ru-RU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</a:br>
            <a:r>
              <a:rPr lang="uk-UA" altLang="ru-RU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Формувати вміння ставити питання до слів. </a:t>
            </a:r>
            <a:br>
              <a:rPr lang="uk-UA" altLang="ru-RU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</a:br>
            <a:r>
              <a:rPr lang="uk-UA" altLang="ru-RU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Виховувати шанобливе ставлення до тварин й допомогати.</a:t>
            </a:r>
            <a:endParaRPr lang="uk-UA" altLang="ru-RU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2823845"/>
            <a:ext cx="4531995" cy="4014470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0580000">
            <a:off x="8140065" y="3420745"/>
            <a:ext cx="3482975" cy="28213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6200" y="1494155"/>
            <a:ext cx="5034280" cy="528955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rot="780000">
            <a:off x="4953635" y="658495"/>
            <a:ext cx="5127625" cy="230886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 rot="720000">
            <a:off x="6020435" y="988695"/>
            <a:ext cx="26606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bg1"/>
                </a:solidFill>
              </a:rPr>
              <a:t>Привіт! Пропоную разом вирушити на завдання. Треба віднайти  загублені ласощі  для моїх друзів.</a:t>
            </a:r>
            <a:endParaRPr lang="uk-UA" altLang="ru-RU">
              <a:solidFill>
                <a:schemeClr val="bg1"/>
              </a:solidFill>
            </a:endParaRPr>
          </a:p>
        </p:txBody>
      </p:sp>
      <p:pic>
        <p:nvPicPr>
          <p:cNvPr id="100" name="Замещающее содержимое 99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0880000">
            <a:off x="8489950" y="3525520"/>
            <a:ext cx="3434715" cy="2933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" name="Замещающее содержимое 4" descr="кость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1740000">
            <a:off x="1021080" y="997585"/>
            <a:ext cx="5181600" cy="4124960"/>
          </a:xfrm>
          <a:prstGeom prst="rect">
            <a:avLst/>
          </a:prstGeom>
          <a:ln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2192655" y="3054350"/>
            <a:ext cx="3557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ІМЕННИК</a:t>
            </a:r>
            <a:endParaRPr lang="uk-UA" altLang="ru-RU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7164705" y="2601595"/>
            <a:ext cx="1482725" cy="1219835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 rot="1860000">
            <a:off x="8838565" y="1633220"/>
            <a:ext cx="27908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44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ХТО? </a:t>
            </a:r>
            <a:r>
              <a:rPr lang="uk-UA" altLang="ru-RU" sz="36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        </a:t>
            </a:r>
            <a:endParaRPr lang="uk-UA" altLang="ru-RU" sz="36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 rot="2820000">
            <a:off x="9978390" y="3761105"/>
            <a:ext cx="15976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uk-UA" altLang="ru-RU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ЩО?</a:t>
            </a:r>
            <a:endParaRPr lang="uk-UA" altLang="ru-RU" sz="4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11505" y="768985"/>
            <a:ext cx="4067175" cy="256286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703705" y="1758950"/>
            <a:ext cx="1651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3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УЧЕНЬ</a:t>
            </a:r>
            <a:endParaRPr lang="uk-UA" altLang="ru-RU" sz="3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9" name="Замещающее содержимое 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156075" y="527050"/>
            <a:ext cx="4067175" cy="3048000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5459730" y="1974215"/>
            <a:ext cx="1459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ОЛІВЕЦЬ</a:t>
            </a:r>
            <a:endParaRPr lang="uk-UA" altLang="ru-RU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5115" y="671830"/>
            <a:ext cx="4067175" cy="3285490"/>
          </a:xfrm>
          <a:prstGeom prst="rect">
            <a:avLst/>
          </a:prstGeom>
        </p:spPr>
      </p:pic>
      <p:sp>
        <p:nvSpPr>
          <p:cNvPr id="13" name="Текстовое поле 12"/>
          <p:cNvSpPr txBox="1"/>
          <p:nvPr/>
        </p:nvSpPr>
        <p:spPr>
          <a:xfrm>
            <a:off x="9326245" y="2227580"/>
            <a:ext cx="1225550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uk-UA" altLang="ru-RU" sz="16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ТВАРИНИ</a:t>
            </a:r>
            <a:endParaRPr lang="uk-UA" altLang="ru-RU" sz="16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0" y="3810000"/>
            <a:ext cx="4067175" cy="3048000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6075" y="3705225"/>
            <a:ext cx="4067175" cy="304800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0" y="3810000"/>
            <a:ext cx="4067175" cy="3048000"/>
          </a:xfrm>
          <a:prstGeom prst="rect">
            <a:avLst/>
          </a:prstGeom>
        </p:spPr>
      </p:pic>
      <p:sp>
        <p:nvSpPr>
          <p:cNvPr id="17" name="Текстовое поле 16"/>
          <p:cNvSpPr txBox="1"/>
          <p:nvPr/>
        </p:nvSpPr>
        <p:spPr>
          <a:xfrm>
            <a:off x="1497330" y="5149850"/>
            <a:ext cx="15601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2000" b="1">
                <a:latin typeface="Comic Sans MS" panose="030F0702030302020204" charset="0"/>
                <a:cs typeface="Comic Sans MS" panose="030F0702030302020204" charset="0"/>
              </a:rPr>
              <a:t>КРУГЛИЙ</a:t>
            </a:r>
            <a:endParaRPr lang="uk-UA" altLang="ru-RU" sz="20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5119370" y="5045075"/>
            <a:ext cx="2336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2800" b="1">
                <a:latin typeface="Comic Sans MS" panose="030F0702030302020204" charset="0"/>
                <a:cs typeface="Comic Sans MS" panose="030F0702030302020204" charset="0"/>
              </a:rPr>
              <a:t>ГАРНА</a:t>
            </a:r>
            <a:endParaRPr lang="uk-UA" altLang="ru-RU" sz="28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9517380" y="5149850"/>
            <a:ext cx="14522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uk-UA" altLang="ru-RU" sz="2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СМАЧНІ</a:t>
            </a:r>
            <a:endParaRPr lang="uk-UA" altLang="ru-RU" sz="24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" name="Замещающее содержимое 4" descr="кость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1140000">
            <a:off x="647700" y="1365885"/>
            <a:ext cx="5181600" cy="412496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 rot="20940000">
            <a:off x="2390775" y="3361690"/>
            <a:ext cx="2713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ДІЄСЛОВО</a:t>
            </a:r>
            <a:endParaRPr lang="uk-UA" altLang="ru-RU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7027545" y="3201670"/>
            <a:ext cx="1056005" cy="83058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9485630" y="711835"/>
            <a:ext cx="22802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uk-UA" altLang="ru-RU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ЩО РОБИТИ?</a:t>
            </a:r>
            <a:endParaRPr lang="uk-UA" altLang="ru-RU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8781415" y="1509395"/>
            <a:ext cx="246380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uk-UA" altLang="ru-RU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ЩО ЗРОБИТИ?</a:t>
            </a:r>
            <a:endParaRPr lang="uk-UA" altLang="ru-RU"/>
          </a:p>
          <a:p>
            <a:endParaRPr lang="uk-UA" altLang="ru-RU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8444865" y="2583815"/>
            <a:ext cx="2800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uk-UA" altLang="ru-RU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ЩО РОБЛЯТЬ?</a:t>
            </a:r>
            <a:endParaRPr lang="uk-UA" altLang="ru-RU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9034780" y="3751580"/>
            <a:ext cx="26612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ЩО БУДЕ РОБИТИ</a:t>
            </a:r>
            <a:r>
              <a:rPr lang="uk-UA" altLang="ru-RU"/>
              <a:t>?</a:t>
            </a:r>
            <a:endParaRPr lang="uk-UA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" name="Замещающее содержимое 4" descr="кость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960000">
            <a:off x="467995" y="1043940"/>
            <a:ext cx="5181600" cy="412496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 rot="21360000">
            <a:off x="2047875" y="3180080"/>
            <a:ext cx="2788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ПРИКМЕТНИК</a:t>
            </a:r>
            <a:endParaRPr lang="uk-UA" altLang="ru-RU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6327140" y="2867660"/>
            <a:ext cx="1304290" cy="808355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 rot="1500000">
            <a:off x="9820275" y="1175385"/>
            <a:ext cx="1182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ЯКИЙ?</a:t>
            </a:r>
            <a:endParaRPr lang="uk-UA" altLang="ru-RU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 rot="1920000">
            <a:off x="10003155" y="2943225"/>
            <a:ext cx="13525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uk-UA" altLang="ru-RU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ЯКА?</a:t>
            </a:r>
            <a:endParaRPr lang="uk-UA" altLang="ru-RU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 rot="1980000">
            <a:off x="9364980" y="4506595"/>
            <a:ext cx="167767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uk-UA" alt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ЯКЕ?</a:t>
            </a:r>
            <a:endParaRPr lang="uk-UA" altLang="ru-RU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 rot="19260000">
            <a:off x="7908290" y="3441700"/>
            <a:ext cx="13893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uk-UA" altLang="ru-RU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ЯКІ?</a:t>
            </a:r>
            <a:endParaRPr lang="uk-UA" altLang="ru-RU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04595" y="2477135"/>
            <a:ext cx="4067175" cy="3048000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538595" y="2477135"/>
            <a:ext cx="4067175" cy="304800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2730" y="299085"/>
            <a:ext cx="4067175" cy="304800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2392680" y="3816985"/>
            <a:ext cx="193738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uk-UA" altLang="ru-RU" sz="2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ПИСАТИ</a:t>
            </a:r>
            <a:endParaRPr lang="uk-UA" altLang="ru-RU" sz="28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4885055" y="1562100"/>
            <a:ext cx="2423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2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МАЛЮЄ</a:t>
            </a:r>
            <a:endParaRPr lang="uk-UA" altLang="ru-RU" sz="28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7308215" y="3816985"/>
            <a:ext cx="2898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uk-UA" altLang="ru-RU" sz="2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СМІЯТИСЯ</a:t>
            </a:r>
            <a:endParaRPr lang="uk-UA" altLang="ru-RU" sz="28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WPS Presentation</Application>
  <PresentationFormat>宽屏</PresentationFormat>
  <Paragraphs>51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7" baseType="lpstr">
      <vt:lpstr>Arial</vt:lpstr>
      <vt:lpstr>SimSun</vt:lpstr>
      <vt:lpstr>Wingdings</vt:lpstr>
      <vt:lpstr>Calibri Light</vt:lpstr>
      <vt:lpstr>Arial Unicode MS</vt:lpstr>
      <vt:lpstr>Calibri</vt:lpstr>
      <vt:lpstr>Microsoft YaHei</vt:lpstr>
      <vt:lpstr>Courier New</vt:lpstr>
      <vt:lpstr>Comic Sans MS</vt:lpstr>
      <vt:lpstr>Arial Black</vt:lpstr>
      <vt:lpstr>Bahnschrift SemiBold SemiCondensed</vt:lpstr>
      <vt:lpstr>Book Antiqua</vt:lpstr>
      <vt:lpstr>Cambria Math</vt:lpstr>
      <vt:lpstr>Carlito</vt:lpstr>
      <vt:lpstr>Century Schoolbook</vt:lpstr>
      <vt:lpstr>Bahnschrift Condensed</vt:lpstr>
      <vt:lpstr>Bahnschrift SemiBold</vt:lpstr>
      <vt:lpstr>Bahnschrift SemiLight Condensed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</cp:revision>
  <dcterms:created xsi:type="dcterms:W3CDTF">2023-02-16T08:53:31Z</dcterms:created>
  <dcterms:modified xsi:type="dcterms:W3CDTF">2023-02-16T11:03:23Z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1049-11.2.0.11440</vt:lpwstr>
  </property>
  <property fmtid="{D5CDD505-2E9C-101B-9397-08002B2CF9AE}" pid="3" name="ICV">
    <vt:lpwstr>A2DC56B7C9BF48318557CD1D4BD48FDD</vt:lpwstr>
  </property>
</Properties>
</file>