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64" r:id="rId6"/>
    <p:sldId id="263" r:id="rId7"/>
    <p:sldId id="259" r:id="rId8"/>
    <p:sldId id="261" r:id="rId9"/>
    <p:sldId id="266" r:id="rId10"/>
    <p:sldId id="267" r:id="rId11"/>
    <p:sldId id="260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CF6DC-BE34-4634-BB90-8EE7ED20512D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2F497-C215-4169-8A8D-94597BD4B8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970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2F497-C215-4169-8A8D-94597BD4B861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275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55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090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94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83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452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731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4051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6556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41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634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51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251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43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120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329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668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839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441DE2-037E-4CAF-B318-C65D63C62282}" type="datetimeFigureOut">
              <a:rPr lang="ru-UA" smtClean="0"/>
              <a:t>03.02.2023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E142AE-0432-40F9-91DE-B677AE50E89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215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TeU4GdUy8&amp;ab_channel=%D0%90%D0%BB%D0%B5%D0%BA%D1%81%D0%B0%D0%BD%D0%B4%D1%80%D0%B0%D0%9A%D1%80%D0%B8%D0%B2%D0%BE%D1%88%D0%BB%D1%8B%D0%B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gQ-wDImbn4&amp;ab_channel=TolikPanzer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-MuI56Dpfws&amp;ab_channel=SavkoStudi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qRwzrfRVg4&amp;ab_channel=1nn23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B99DF0-4E26-6B3E-B578-F1C17B1EC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B32C1-EF96-6A8A-B0CB-9C116D298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924" y="2510025"/>
            <a:ext cx="7815481" cy="186891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МУЗИЧНЕ МИСТЕЦТВО</a:t>
            </a:r>
            <a:b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КЛАС</a:t>
            </a:r>
            <a:endParaRPr lang="ru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E1CB3F-98A8-AD2C-4D0E-4D6E53F60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3978" y="4326261"/>
            <a:ext cx="6650702" cy="1388165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 УРОКУ</a:t>
            </a:r>
          </a:p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НАРОДНИМИ  МОТИВАМИ</a:t>
            </a:r>
            <a:endParaRPr lang="ru-UA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6A0B2-80AD-0010-055B-F6D939FD540E}"/>
              </a:ext>
            </a:extLst>
          </p:cNvPr>
          <p:cNvSpPr txBox="1"/>
          <p:nvPr/>
        </p:nvSpPr>
        <p:spPr>
          <a:xfrm>
            <a:off x="6893170" y="6326630"/>
            <a:ext cx="513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презентації: Владислава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Лініцька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79573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535214-1D18-494E-9896-B6FABAE49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33C4744-0092-695E-6EBE-E4A1F6604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557997"/>
            <a:ext cx="11399935" cy="37420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Музичні народні іграшки – свищики, брязкальця.</a:t>
            </a:r>
          </a:p>
          <a:p>
            <a:endParaRPr lang="uk-UA" sz="3200" b="1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uk-UA" sz="32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Українська народна пісня «Вийшли в поле косарі»  </a:t>
            </a:r>
            <a:r>
              <a:rPr lang="uk-UA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- характер, темп, динаміка</a:t>
            </a:r>
          </a:p>
          <a:p>
            <a:pPr marL="0" indent="0" algn="just">
              <a:buNone/>
            </a:pPr>
            <a:r>
              <a:rPr lang="uk-UA" sz="32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Українська народна пісня «</a:t>
            </a:r>
            <a:r>
              <a:rPr lang="uk-UA" sz="3200" b="1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Женчичок-бренчичок</a:t>
            </a:r>
            <a:r>
              <a:rPr lang="uk-UA" sz="32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» </a:t>
            </a:r>
            <a:r>
              <a:rPr lang="uk-UA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- характер, темп, динаміка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D5CEAD-E376-0430-6EAE-367E7011E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2" y="2883877"/>
            <a:ext cx="690770" cy="6939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DDF8B-2F83-39E7-731B-77431376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473" y="-15979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Працюємо в зошиті</a:t>
            </a:r>
            <a:endParaRPr lang="ru-U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28822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F5C5C-F1BF-3019-D582-6D98AD9F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284" y="252957"/>
            <a:ext cx="6307431" cy="1507067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СПІВАЄМО  РАЗОМ</a:t>
            </a:r>
            <a:endParaRPr lang="ru-UA" sz="4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D6228D-0E42-CAFA-0ED6-BD95CD2FC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7" y="1516084"/>
            <a:ext cx="11029071" cy="3615267"/>
          </a:xfrm>
        </p:spPr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Продовжуємо роботу над піснею </a:t>
            </a:r>
          </a:p>
          <a:p>
            <a:pPr marL="0" indent="0">
              <a:buNone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«Осіннє сонечко». (підручник, с. 21)</a:t>
            </a:r>
          </a:p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Співаючи, рухайтесь у ритмі мелодії. </a:t>
            </a:r>
            <a:endParaRPr lang="ru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E3BB1B-F54C-262D-D024-032CC759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68" y="558929"/>
            <a:ext cx="944962" cy="9571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3B90C2-B8E8-97EB-9518-120BBC1F1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715" y="190023"/>
            <a:ext cx="2939258" cy="28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8724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4F110F-EC3E-1582-777D-2F9641B1BF73}"/>
              </a:ext>
            </a:extLst>
          </p:cNvPr>
          <p:cNvSpPr/>
          <p:nvPr/>
        </p:nvSpPr>
        <p:spPr>
          <a:xfrm>
            <a:off x="604911" y="843677"/>
            <a:ext cx="10888393" cy="485373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  ПОБАЧЕННЯ, ДІТИ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МОЛОДЦІ!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94B80A5-1FD0-558F-B936-91EE631B2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146" y="3868492"/>
            <a:ext cx="3328704" cy="2834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A3836-5AE1-F0E1-C95B-5A8CD5EF239D}"/>
              </a:ext>
            </a:extLst>
          </p:cNvPr>
          <p:cNvSpPr txBox="1"/>
          <p:nvPr/>
        </p:nvSpPr>
        <p:spPr>
          <a:xfrm>
            <a:off x="7005711" y="6334046"/>
            <a:ext cx="491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презентації: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Вдадислава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Лініцька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348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5DE96-7A01-0CC5-D144-B3D34CEB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587" y="69005"/>
            <a:ext cx="7620000" cy="1507067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chemeClr val="tx1">
                    <a:lumMod val="95000"/>
                  </a:schemeClr>
                </a:solidFill>
              </a:rPr>
              <a:t>Народна  іграшка </a:t>
            </a:r>
            <a:endParaRPr lang="ru-UA" sz="4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079B1B-71BB-27F7-4E14-80C6DA5A6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966" y="1287522"/>
            <a:ext cx="6628034" cy="2498875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Розгляньте світлини.</a:t>
            </a:r>
          </a:p>
          <a:p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Розкажіть, які матеріали використано для створення іграшок.</a:t>
            </a:r>
            <a:endParaRPr lang="ru-U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7F6DC0-EA1E-C9F0-60FB-4C4194479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67" y="286164"/>
            <a:ext cx="4334133" cy="2921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437035-9DE9-0CB0-6198-1F632B3CD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00" b="15945"/>
          <a:stretch/>
        </p:blipFill>
        <p:spPr>
          <a:xfrm>
            <a:off x="4572000" y="3650662"/>
            <a:ext cx="7620000" cy="3033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239531-F180-CBED-6B3B-62566F8F90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8" r="12110" b="15067"/>
          <a:stretch/>
        </p:blipFill>
        <p:spPr>
          <a:xfrm flipH="1">
            <a:off x="642849" y="4191518"/>
            <a:ext cx="3189935" cy="2380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82223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FBEC89-FF18-A16E-F605-EFB9C9117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993" y="3786554"/>
            <a:ext cx="4444312" cy="2836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81B3C43-9523-353F-9FCD-9C854BA27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361325"/>
            <a:ext cx="6035040" cy="613534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endParaRPr lang="uk-UA" sz="2800" b="1" i="0" dirty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uk-UA" sz="2800" b="1" i="0" dirty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uk-UA" sz="2800" b="1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Дитячі іграшки дарують нам </a:t>
            </a:r>
            <a:r>
              <a:rPr lang="uk-UA" sz="2800" b="1" dirty="0">
                <a:solidFill>
                  <a:schemeClr val="tx1"/>
                </a:solidFill>
                <a:cs typeface="Arial" panose="020B0604020202020204" pitchFamily="34" charset="0"/>
              </a:rPr>
              <a:t>тепло і радість змалечку.</a:t>
            </a:r>
          </a:p>
          <a:p>
            <a:pPr algn="just">
              <a:lnSpc>
                <a:spcPct val="120000"/>
              </a:lnSpc>
            </a:pPr>
            <a:r>
              <a:rPr lang="uk-UA" sz="2800" b="1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У давнину їх робили власноруч. Люблячі руки мами і бабусі завжди творили для своїх малюків забавки з того, що було у господарстві: з клаптика тканини, рослини чи овочу.</a:t>
            </a:r>
          </a:p>
          <a:p>
            <a:pPr algn="just">
              <a:lnSpc>
                <a:spcPct val="120000"/>
              </a:lnSpc>
            </a:pPr>
            <a:r>
              <a:rPr lang="uk-UA" sz="2800" b="1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Ними не лише грались. Вони були й оберегами дитини від усього лихого.  </a:t>
            </a:r>
          </a:p>
          <a:p>
            <a:pPr marL="0" indent="0" algn="l">
              <a:buNone/>
            </a:pPr>
            <a:endParaRPr lang="uk-UA" sz="24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uk-UA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ru-UA" sz="24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AA8C6-AC2A-CA86-F91D-D732ACBDC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993" y="234651"/>
            <a:ext cx="4444312" cy="3194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02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BE815-0973-4B48-A2C7-3286941D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19" y="266095"/>
            <a:ext cx="6152686" cy="1507067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  завдання </a:t>
            </a:r>
            <a:endParaRPr lang="ru-UA" sz="4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0D15D-432F-2152-BDA9-35EAAB939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965" y="1621366"/>
            <a:ext cx="6925115" cy="3615267"/>
          </a:xfrm>
        </p:spPr>
        <p:txBody>
          <a:bodyPr>
            <a:normAutofit/>
          </a:bodyPr>
          <a:lstStyle/>
          <a:p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вільний час зроби </a:t>
            </a:r>
          </a:p>
          <a:p>
            <a:pPr marL="0" indent="0">
              <a:buNone/>
            </a:pPr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ляльку-</a:t>
            </a:r>
            <a:r>
              <a:rPr lang="uk-UA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мотанку</a:t>
            </a:r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Перейди за посилання та переглянь відео інструкцію</a:t>
            </a:r>
            <a:endParaRPr lang="ru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28AAF7-D490-1A5F-017F-52A4AB908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1" y="1199045"/>
            <a:ext cx="4275724" cy="4459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52C0B-470F-3126-EE06-F7C0E4368116}"/>
              </a:ext>
            </a:extLst>
          </p:cNvPr>
          <p:cNvSpPr txBox="1"/>
          <p:nvPr/>
        </p:nvSpPr>
        <p:spPr>
          <a:xfrm>
            <a:off x="432288" y="5689044"/>
            <a:ext cx="11046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>
                <a:hlinkClick r:id="rId3"/>
              </a:rPr>
              <a:t>https://www.youtube.com/watch?v=eVTeU4GdUy8&amp;ab_channel=%D0%90%D0%BB%D0%B5%D0%BA%D1%81%D0%B0%D0%BD%D0%B4%D1%80%D0%B0%D0%9A%D1%80%D0%B8%D0%B2%D0%BE%D1%88%D0%BB%D1%8B%D0%BA</a:t>
            </a:r>
            <a:r>
              <a:rPr lang="uk-UA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863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BCA87-B406-160E-A32D-341F0C36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781" y="202808"/>
            <a:ext cx="6924718" cy="2315309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  знати</a:t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uk-UA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жовнтя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день гарбуза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B45920-3DAC-C9DB-5890-1C32F6222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78" y="3790203"/>
            <a:ext cx="5972322" cy="2864989"/>
          </a:xfrm>
        </p:spPr>
        <p:txBody>
          <a:bodyPr>
            <a:normAutofit/>
          </a:bodyPr>
          <a:lstStyle/>
          <a:p>
            <a:r>
              <a:rPr lang="uk-UA" sz="2400" b="1" i="0" dirty="0">
                <a:solidFill>
                  <a:schemeClr val="tx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Батьківщиною гарбуза вважається Америка.</a:t>
            </a:r>
          </a:p>
          <a:p>
            <a:pPr algn="just"/>
            <a:r>
              <a:rPr lang="uk-UA" sz="2400" b="1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Метою цього дня є поширення інформації про цілющі якості та цінність гарбуза для організму людини. </a:t>
            </a:r>
            <a:endParaRPr lang="uk-UA" sz="2400" b="1" i="0" dirty="0">
              <a:solidFill>
                <a:schemeClr val="tx2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49570E-A0A4-9C9F-4791-3861B90D7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889" y="3151162"/>
            <a:ext cx="4969610" cy="3313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130291-C7A5-4480-31A3-1D308BFC9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202808"/>
            <a:ext cx="4143785" cy="3313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236838-A435-11C7-A6A7-147B4063F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505" y="290521"/>
            <a:ext cx="1072989" cy="10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72464-2F4B-A73B-4990-81D78B2C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24820"/>
            <a:ext cx="5899468" cy="1507067"/>
          </a:xfrm>
        </p:spPr>
        <p:txBody>
          <a:bodyPr>
            <a:normAutofit/>
          </a:bodyPr>
          <a:lstStyle/>
          <a:p>
            <a:r>
              <a:rPr lang="uk-UA" sz="4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МУЗИЧНІ  ІГРАШКИ</a:t>
            </a:r>
            <a:endParaRPr lang="ru-UA" sz="4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B04A27-7F30-89F2-0D62-CE963705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084" y="2757268"/>
            <a:ext cx="4997955" cy="3725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EF49BB-DB15-CAF1-9815-4F6366AE6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0" y="208453"/>
            <a:ext cx="2895851" cy="2365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1E1E16-9108-4A61-6529-D1B377476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491" y="493166"/>
            <a:ext cx="1612490" cy="179602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04A8-E638-F3FC-1A52-E0FDABFAB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61" y="2431346"/>
            <a:ext cx="7087036" cy="4377352"/>
          </a:xfrm>
        </p:spPr>
        <p:txBody>
          <a:bodyPr>
            <a:normAutofit fontScale="92500"/>
          </a:bodyPr>
          <a:lstStyle/>
          <a:p>
            <a:pPr algn="l">
              <a:lnSpc>
                <a:spcPct val="120000"/>
              </a:lnSpc>
            </a:pPr>
            <a:r>
              <a:rPr lang="uk-UA" sz="2400" b="1" dirty="0">
                <a:solidFill>
                  <a:schemeClr val="tx1"/>
                </a:solidFill>
              </a:rPr>
              <a:t>Однією з улюблених іграшок здавна були дерев’яні або глиняні свищики. Вони часто мали форму пташки, дзвінко свистіли чи тьохкали.</a:t>
            </a:r>
          </a:p>
          <a:p>
            <a:pPr algn="l">
              <a:lnSpc>
                <a:spcPct val="120000"/>
              </a:lnSpc>
            </a:pPr>
            <a:r>
              <a:rPr lang="uk-UA" sz="2400" b="1" dirty="0">
                <a:solidFill>
                  <a:schemeClr val="tx1"/>
                </a:solidFill>
              </a:rPr>
              <a:t>Музичні народні іграшки – свищики, брязкальця – використовували як акомпанемент для співу обрядових пісень. </a:t>
            </a:r>
          </a:p>
          <a:p>
            <a:pPr algn="l">
              <a:lnSpc>
                <a:spcPct val="120000"/>
              </a:lnSpc>
            </a:pPr>
            <a:r>
              <a:rPr lang="uk-UA" sz="2400" b="1" dirty="0">
                <a:solidFill>
                  <a:schemeClr val="tx1"/>
                </a:solidFill>
              </a:rPr>
              <a:t>Які обрядові зимові та весняні пісні ви знаєте? </a:t>
            </a:r>
            <a:endParaRPr lang="uk-UA" sz="2400" b="1" i="0" dirty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34BCB-1215-CE4F-B7F1-154D6F4A9BFE}"/>
              </a:ext>
            </a:extLst>
          </p:cNvPr>
          <p:cNvSpPr txBox="1"/>
          <p:nvPr/>
        </p:nvSpPr>
        <p:spPr>
          <a:xfrm>
            <a:off x="5890090" y="1408721"/>
            <a:ext cx="610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>
                <a:hlinkClick r:id="rId5"/>
              </a:rPr>
              <a:t>https://www.youtube.com/watch?v=ggQ-wDImbn4&amp;ab_channel=TolikPanzer</a:t>
            </a:r>
            <a:r>
              <a:rPr lang="uk-UA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93125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42B4B-7A07-5D15-F691-850914C0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57" y="312223"/>
            <a:ext cx="8023690" cy="1507067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СЛУХАЄМО  МУЗИКУ</a:t>
            </a:r>
            <a:endParaRPr lang="ru-UA" sz="4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693498-0159-5493-9825-55888C7A1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9" y="2176976"/>
            <a:ext cx="11774658" cy="3615267"/>
          </a:xfrm>
        </p:spPr>
        <p:txBody>
          <a:bodyPr>
            <a:normAutofit fontScale="92500"/>
          </a:bodyPr>
          <a:lstStyle/>
          <a:p>
            <a:r>
              <a:rPr lang="uk-UA" sz="3200" b="1" dirty="0"/>
              <a:t>Послухайте українські народні пісні </a:t>
            </a:r>
            <a:r>
              <a:rPr lang="uk-UA" sz="3200" b="1" dirty="0">
                <a:solidFill>
                  <a:srgbClr val="C00000"/>
                </a:solidFill>
              </a:rPr>
              <a:t>«Вийшли в поле косарі» </a:t>
            </a:r>
            <a:r>
              <a:rPr lang="uk-UA" sz="3200" b="1" dirty="0">
                <a:solidFill>
                  <a:srgbClr val="0070C0"/>
                </a:solidFill>
              </a:rPr>
              <a:t>та</a:t>
            </a:r>
            <a:r>
              <a:rPr lang="uk-UA" sz="3200" b="1" dirty="0">
                <a:solidFill>
                  <a:srgbClr val="C00000"/>
                </a:solidFill>
              </a:rPr>
              <a:t> «</a:t>
            </a:r>
            <a:r>
              <a:rPr lang="uk-UA" sz="3200" b="1" dirty="0" err="1">
                <a:solidFill>
                  <a:srgbClr val="C00000"/>
                </a:solidFill>
              </a:rPr>
              <a:t>Женчичок-бренчичок</a:t>
            </a:r>
            <a:r>
              <a:rPr lang="uk-UA" sz="3200" b="1" dirty="0">
                <a:solidFill>
                  <a:srgbClr val="C00000"/>
                </a:solidFill>
              </a:rPr>
              <a:t>». </a:t>
            </a:r>
          </a:p>
          <a:p>
            <a:r>
              <a:rPr lang="uk-UA" sz="3200" b="1" dirty="0"/>
              <a:t>Поміркуйте, що об’єднує ці музичні твори. </a:t>
            </a:r>
          </a:p>
          <a:p>
            <a:r>
              <a:rPr lang="uk-UA" sz="3200" b="1" dirty="0"/>
              <a:t>Дайте характеристики пісням: який темп, регістр, динамічні відтінки</a:t>
            </a:r>
          </a:p>
          <a:p>
            <a:r>
              <a:rPr lang="uk-UA" sz="3200" b="1" dirty="0"/>
              <a:t>Чи почули ви у музичному супроводі звучання </a:t>
            </a:r>
            <a:r>
              <a:rPr lang="uk-UA" sz="3200" b="1" dirty="0">
                <a:solidFill>
                  <a:schemeClr val="bg2">
                    <a:lumMod val="25000"/>
                  </a:schemeClr>
                </a:solidFill>
              </a:rPr>
              <a:t>свищика?</a:t>
            </a:r>
            <a:endParaRPr lang="ru-U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B50CD1-D192-88F7-10A7-89903E0E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29" y="379249"/>
            <a:ext cx="1304657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B9225-E080-8DDC-F5AD-0B1BB6A6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003" y="238888"/>
            <a:ext cx="8534400" cy="1507067"/>
          </a:xfrm>
        </p:spPr>
        <p:txBody>
          <a:bodyPr/>
          <a:lstStyle/>
          <a:p>
            <a:pPr algn="ctr"/>
            <a:r>
              <a:rPr lang="uk-UA" b="1" dirty="0" err="1">
                <a:solidFill>
                  <a:schemeClr val="bg2">
                    <a:lumMod val="25000"/>
                  </a:schemeClr>
                </a:solidFill>
              </a:rPr>
              <a:t>Женчичок-бренчичок</a:t>
            </a:r>
            <a:br>
              <a:rPr lang="uk-UA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b="1" dirty="0">
                <a:solidFill>
                  <a:schemeClr val="bg2">
                    <a:lumMod val="25000"/>
                  </a:schemeClr>
                </a:solidFill>
              </a:rPr>
              <a:t>українська народна пісня</a:t>
            </a:r>
            <a:endParaRPr lang="ru-U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B5AE3-8260-D8DF-E27B-E55E9476A147}"/>
              </a:ext>
            </a:extLst>
          </p:cNvPr>
          <p:cNvSpPr txBox="1"/>
          <p:nvPr/>
        </p:nvSpPr>
        <p:spPr>
          <a:xfrm>
            <a:off x="633046" y="5986066"/>
            <a:ext cx="610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>
                <a:hlinkClick r:id="rId2"/>
              </a:rPr>
              <a:t>https://www.youtube.com/watch?v=-MuI56Dpfws&amp;ab_channel=SavkoStudio</a:t>
            </a:r>
            <a:r>
              <a:rPr lang="uk-UA" dirty="0"/>
              <a:t> 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26249A-A5C3-7F6F-48FC-1EA86758D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489" y="4346917"/>
            <a:ext cx="3667329" cy="206287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252D7DB-5BDD-9293-AFF6-72CAA405A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81" y="1909690"/>
            <a:ext cx="9022496" cy="4076376"/>
          </a:xfrm>
        </p:spPr>
        <p:txBody>
          <a:bodyPr>
            <a:normAutofit/>
          </a:bodyPr>
          <a:lstStyle/>
          <a:p>
            <a:r>
              <a:rPr lang="uk-UA" sz="2400" b="1" dirty="0"/>
              <a:t>Хто такий «</a:t>
            </a:r>
            <a:r>
              <a:rPr lang="uk-UA" sz="2400" b="1" dirty="0" err="1"/>
              <a:t>женчичок-бренчичок</a:t>
            </a:r>
            <a:r>
              <a:rPr lang="uk-UA" sz="2400" b="1" dirty="0"/>
              <a:t>»?</a:t>
            </a:r>
          </a:p>
          <a:p>
            <a:r>
              <a:rPr lang="uk-UA" sz="2400" b="1" dirty="0"/>
              <a:t>Можливо, це птах, оскільки літає.</a:t>
            </a:r>
          </a:p>
          <a:p>
            <a:r>
              <a:rPr lang="uk-UA" sz="2400" b="1" dirty="0"/>
              <a:t>Ні, </a:t>
            </a:r>
            <a:r>
              <a:rPr lang="uk-UA" sz="2400" b="1" dirty="0" err="1"/>
              <a:t>женчичок-бренчичок</a:t>
            </a:r>
            <a:r>
              <a:rPr lang="uk-UA" sz="2400" b="1" dirty="0"/>
              <a:t> це молодий хлопець, жнець, який цілий день у полі жав жито і «грудою гострою ніжку пробив». «Хоч стерня колеться, ніжка болить, - спати не хочеться, гуляти кортить». Так любив хлопець гуляти, танцювати, що і прозвали його </a:t>
            </a:r>
            <a:r>
              <a:rPr lang="uk-UA" sz="2400" b="1" dirty="0" err="1"/>
              <a:t>бренчиком</a:t>
            </a:r>
            <a:r>
              <a:rPr lang="uk-UA" sz="2400" b="1" dirty="0"/>
              <a:t>, від слова «бренькати» (грати аби як на музичному інструменті».</a:t>
            </a:r>
            <a:endParaRPr lang="ru-UA" sz="2400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C99CF8-A294-D000-9F07-249E0E3CD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043" y="992421"/>
            <a:ext cx="2208408" cy="24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0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A0741-A465-2E2C-F8AF-B064F4E6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545" y="267024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Вийшли в поле косарі</a:t>
            </a:r>
            <a:br>
              <a:rPr lang="uk-UA" dirty="0"/>
            </a:br>
            <a:r>
              <a:rPr lang="uk-UA" b="1" dirty="0">
                <a:solidFill>
                  <a:schemeClr val="bg2">
                    <a:lumMod val="25000"/>
                  </a:schemeClr>
                </a:solidFill>
              </a:rPr>
              <a:t>українська народна пісня</a:t>
            </a:r>
            <a:br>
              <a:rPr lang="uk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A069A1-0E3F-2071-565C-695CE9638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422" y="2120704"/>
            <a:ext cx="6953713" cy="3615267"/>
          </a:xfrm>
        </p:spPr>
        <p:txBody>
          <a:bodyPr/>
          <a:lstStyle/>
          <a:p>
            <a:r>
              <a:rPr lang="uk-UA" sz="3200" b="1" dirty="0"/>
              <a:t>Косарі – від слова «косити»</a:t>
            </a:r>
          </a:p>
          <a:p>
            <a:r>
              <a:rPr lang="ru-RU" sz="3200" b="1" i="0" dirty="0" err="1">
                <a:solidFill>
                  <a:schemeClr val="accent5">
                    <a:lumMod val="50000"/>
                  </a:schemeClr>
                </a:solidFill>
                <a:effectLst/>
              </a:rPr>
              <a:t>Косарські</a:t>
            </a:r>
            <a:r>
              <a:rPr lang="ru-RU" sz="3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ru-RU" sz="3200" b="1" i="0" dirty="0" err="1">
                <a:solidFill>
                  <a:schemeClr val="accent5">
                    <a:lumMod val="50000"/>
                  </a:schemeClr>
                </a:solidFill>
                <a:effectLst/>
              </a:rPr>
              <a:t>пісні</a:t>
            </a:r>
            <a:r>
              <a:rPr lang="ru-RU" sz="3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 </a:t>
            </a:r>
            <a:r>
              <a:rPr lang="ru-RU" sz="3200" b="1" i="0" dirty="0" err="1">
                <a:effectLst/>
              </a:rPr>
              <a:t>виконувались</a:t>
            </a:r>
            <a:r>
              <a:rPr lang="ru-RU" sz="3200" b="1" i="0" dirty="0">
                <a:effectLst/>
              </a:rPr>
              <a:t> як </a:t>
            </a:r>
            <a:r>
              <a:rPr lang="ru-RU" sz="3200" b="1" i="0" dirty="0" err="1">
                <a:effectLst/>
              </a:rPr>
              <a:t>супровід</a:t>
            </a:r>
            <a:r>
              <a:rPr lang="ru-RU" sz="3200" b="1" i="0" dirty="0">
                <a:effectLst/>
              </a:rPr>
              <a:t> до </a:t>
            </a:r>
            <a:r>
              <a:rPr lang="ru-RU" sz="3200" b="1" i="0" dirty="0" err="1">
                <a:effectLst/>
              </a:rPr>
              <a:t>праці</a:t>
            </a:r>
            <a:r>
              <a:rPr lang="ru-RU" sz="3200" b="1" i="0" dirty="0">
                <a:effectLst/>
              </a:rPr>
              <a:t> </a:t>
            </a:r>
            <a:r>
              <a:rPr lang="ru-RU" sz="3200" b="1" i="0" dirty="0" err="1">
                <a:effectLst/>
              </a:rPr>
              <a:t>під</a:t>
            </a:r>
            <a:r>
              <a:rPr lang="ru-RU" sz="3200" b="1" i="0" dirty="0">
                <a:effectLst/>
              </a:rPr>
              <a:t> час </a:t>
            </a:r>
            <a:r>
              <a:rPr lang="ru-RU" sz="3200" b="1" dirty="0" err="1"/>
              <a:t>косовиці</a:t>
            </a:r>
            <a:r>
              <a:rPr lang="ru-RU" sz="3200" b="1" i="0" dirty="0">
                <a:effectLst/>
              </a:rPr>
              <a:t> та по </a:t>
            </a:r>
            <a:r>
              <a:rPr lang="ru-RU" sz="3200" b="1" i="0" dirty="0" err="1">
                <a:effectLst/>
              </a:rPr>
              <a:t>завершенні</a:t>
            </a:r>
            <a:r>
              <a:rPr lang="ru-RU" sz="3200" b="1" i="0" dirty="0">
                <a:effectLst/>
              </a:rPr>
              <a:t> </a:t>
            </a:r>
            <a:r>
              <a:rPr lang="ru-RU" sz="3200" b="1" i="0" dirty="0" err="1">
                <a:effectLst/>
              </a:rPr>
              <a:t>роботи</a:t>
            </a:r>
            <a:r>
              <a:rPr lang="ru-RU" sz="3200" b="1" i="0" dirty="0">
                <a:effectLst/>
              </a:rPr>
              <a:t>.</a:t>
            </a:r>
          </a:p>
          <a:p>
            <a:endParaRPr lang="ru-U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F54F44-234A-FB96-6EFB-AFA03AB48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78" y="1506804"/>
            <a:ext cx="3183256" cy="4827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7C8C0D-B7BD-3537-F746-6A63A35644EE}"/>
              </a:ext>
            </a:extLst>
          </p:cNvPr>
          <p:cNvSpPr txBox="1"/>
          <p:nvPr/>
        </p:nvSpPr>
        <p:spPr>
          <a:xfrm>
            <a:off x="4670474" y="5436253"/>
            <a:ext cx="610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>
                <a:hlinkClick r:id="rId3"/>
              </a:rPr>
              <a:t>https://www.youtube.com/watch?v=XqRwzrfRVg4&amp;ab_channel=1nn234</a:t>
            </a:r>
            <a:r>
              <a:rPr lang="uk-UA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210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279</TotalTime>
  <Words>552</Words>
  <Application>Microsoft Office PowerPoint</Application>
  <PresentationFormat>Широкоэкранный</PresentationFormat>
  <Paragraphs>55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</vt:lpstr>
      <vt:lpstr>Bookman Old Style</vt:lpstr>
      <vt:lpstr>Calibri</vt:lpstr>
      <vt:lpstr>Century Gothic</vt:lpstr>
      <vt:lpstr>Open Sans</vt:lpstr>
      <vt:lpstr>Roboto</vt:lpstr>
      <vt:lpstr>Wingdings 3</vt:lpstr>
      <vt:lpstr>Сектор</vt:lpstr>
      <vt:lpstr>МУЗИЧНЕ МИСТЕЦТВО 2 КЛАС</vt:lpstr>
      <vt:lpstr>Народна  іграшка </vt:lpstr>
      <vt:lpstr>Презентация PowerPoint</vt:lpstr>
      <vt:lpstr>Творче  завдання </vt:lpstr>
      <vt:lpstr>Цікаво  знати   26 жовнтя – день гарбуза</vt:lpstr>
      <vt:lpstr>МУЗИЧНІ  ІГРАШКИ</vt:lpstr>
      <vt:lpstr>СЛУХАЄМО  МУЗИКУ</vt:lpstr>
      <vt:lpstr>Женчичок-бренчичок українська народна пісня</vt:lpstr>
      <vt:lpstr>Вийшли в поле косарі українська народна пісня </vt:lpstr>
      <vt:lpstr>Працюємо в зошиті</vt:lpstr>
      <vt:lpstr>СПІВАЄМО  РАЗОМ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МУЗИЧНЕ МИСТЕЦТВО 2 КЛАС</dc:title>
  <dc:creator>ВВ</dc:creator>
  <cp:lastModifiedBy>ВВ</cp:lastModifiedBy>
  <cp:revision>9</cp:revision>
  <dcterms:created xsi:type="dcterms:W3CDTF">2022-10-20T16:07:44Z</dcterms:created>
  <dcterms:modified xsi:type="dcterms:W3CDTF">2023-02-03T17:55:51Z</dcterms:modified>
</cp:coreProperties>
</file>