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9" r:id="rId2"/>
    <p:sldId id="298" r:id="rId3"/>
    <p:sldId id="303" r:id="rId4"/>
    <p:sldId id="284" r:id="rId5"/>
    <p:sldId id="286" r:id="rId6"/>
    <p:sldId id="256" r:id="rId7"/>
    <p:sldId id="290" r:id="rId8"/>
    <p:sldId id="297" r:id="rId9"/>
    <p:sldId id="291" r:id="rId10"/>
    <p:sldId id="299" r:id="rId11"/>
    <p:sldId id="300" r:id="rId12"/>
    <p:sldId id="301" r:id="rId13"/>
    <p:sldId id="302" r:id="rId14"/>
    <p:sldId id="304" r:id="rId15"/>
    <p:sldId id="296" r:id="rId16"/>
    <p:sldId id="294" r:id="rId17"/>
    <p:sldId id="293" r:id="rId18"/>
  </p:sldIdLst>
  <p:sldSz cx="9144000" cy="6858000" type="screen4x3"/>
  <p:notesSz cx="7097713" cy="10229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33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5676" cy="511493"/>
          </a:xfrm>
          <a:prstGeom prst="rect">
            <a:avLst/>
          </a:prstGeom>
        </p:spPr>
        <p:txBody>
          <a:bodyPr vert="horz" lIns="99011" tIns="49506" rIns="99011" bIns="49506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0395" y="0"/>
            <a:ext cx="3075676" cy="511493"/>
          </a:xfrm>
          <a:prstGeom prst="rect">
            <a:avLst/>
          </a:prstGeom>
        </p:spPr>
        <p:txBody>
          <a:bodyPr vert="horz" lIns="99011" tIns="49506" rIns="99011" bIns="49506" rtlCol="0"/>
          <a:lstStyle>
            <a:lvl1pPr algn="r">
              <a:defRPr sz="1300"/>
            </a:lvl1pPr>
          </a:lstStyle>
          <a:p>
            <a:fld id="{24200344-2B17-4A24-A169-94FC55340791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3337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11" tIns="49506" rIns="99011" bIns="4950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772" y="4859179"/>
            <a:ext cx="5678170" cy="4603433"/>
          </a:xfrm>
          <a:prstGeom prst="rect">
            <a:avLst/>
          </a:prstGeom>
        </p:spPr>
        <p:txBody>
          <a:bodyPr vert="horz" lIns="99011" tIns="49506" rIns="99011" bIns="4950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16582"/>
            <a:ext cx="3075676" cy="511493"/>
          </a:xfrm>
          <a:prstGeom prst="rect">
            <a:avLst/>
          </a:prstGeom>
        </p:spPr>
        <p:txBody>
          <a:bodyPr vert="horz" lIns="99011" tIns="49506" rIns="99011" bIns="49506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0395" y="9716582"/>
            <a:ext cx="3075676" cy="511493"/>
          </a:xfrm>
          <a:prstGeom prst="rect">
            <a:avLst/>
          </a:prstGeom>
        </p:spPr>
        <p:txBody>
          <a:bodyPr vert="horz" lIns="99011" tIns="49506" rIns="99011" bIns="49506" rtlCol="0" anchor="b"/>
          <a:lstStyle>
            <a:lvl1pPr algn="r">
              <a:defRPr sz="1300"/>
            </a:lvl1pPr>
          </a:lstStyle>
          <a:p>
            <a:fld id="{782932EC-3353-4556-9D5C-A0920DB00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0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932EC-3353-4556-9D5C-A0920DB009F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043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3964160" cy="3899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716016" y="1628800"/>
            <a:ext cx="4572000" cy="33486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b="1" dirty="0">
                <a:latin typeface="Times New Roman"/>
                <a:ea typeface="Calibri"/>
                <a:cs typeface="Times New Roman"/>
              </a:rPr>
              <a:t>Всі мерщій сідайте, діти,</a:t>
            </a:r>
            <a:endParaRPr lang="ru-RU" sz="2800" b="1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b="1" dirty="0">
                <a:latin typeface="Times New Roman"/>
                <a:ea typeface="Calibri"/>
                <a:cs typeface="Times New Roman"/>
              </a:rPr>
              <a:t>Домовляйтесь не шуміти,</a:t>
            </a:r>
            <a:endParaRPr lang="ru-RU" sz="2800" b="1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b="1" dirty="0">
                <a:latin typeface="Times New Roman"/>
                <a:ea typeface="Calibri"/>
                <a:cs typeface="Times New Roman"/>
              </a:rPr>
              <a:t>На </a:t>
            </a:r>
            <a:r>
              <a:rPr lang="uk-UA" sz="2800" b="1" dirty="0" err="1">
                <a:latin typeface="Times New Roman"/>
                <a:ea typeface="Calibri"/>
                <a:cs typeface="Times New Roman"/>
              </a:rPr>
              <a:t>уроці</a:t>
            </a:r>
            <a:r>
              <a:rPr lang="uk-UA" sz="2800" b="1" dirty="0">
                <a:latin typeface="Times New Roman"/>
                <a:ea typeface="Calibri"/>
                <a:cs typeface="Times New Roman"/>
              </a:rPr>
              <a:t> не дрімати,</a:t>
            </a:r>
            <a:endParaRPr lang="ru-RU" sz="2800" b="1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b="1" dirty="0">
                <a:latin typeface="Times New Roman"/>
                <a:ea typeface="Calibri"/>
                <a:cs typeface="Times New Roman"/>
              </a:rPr>
              <a:t>Дуже гарно працювати,</a:t>
            </a:r>
            <a:endParaRPr lang="ru-RU" sz="2800" b="1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b="1" dirty="0">
                <a:latin typeface="Times New Roman"/>
                <a:ea typeface="Calibri"/>
                <a:cs typeface="Times New Roman"/>
              </a:rPr>
              <a:t>Тож гаразд, часу не гаймо</a:t>
            </a:r>
            <a:endParaRPr lang="ru-RU" sz="2800" b="1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b="1" dirty="0">
                <a:latin typeface="Times New Roman"/>
                <a:ea typeface="Calibri"/>
                <a:cs typeface="Times New Roman"/>
              </a:rPr>
              <a:t>І урок розпочинаймо. </a:t>
            </a:r>
            <a:endParaRPr lang="ru-RU" sz="28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5362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6613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uk-UA" sz="3600" dirty="0" smtClean="0">
                <a:ea typeface="Calibri"/>
                <a:cs typeface="Times New Roman"/>
              </a:rPr>
              <a:t>Інструктаж. Правила роботи з ножицями.</a:t>
            </a:r>
            <a:endParaRPr lang="ru-RU" sz="3600" dirty="0">
              <a:ea typeface="Calibri"/>
              <a:cs typeface="Times New Roman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F4E5927-2A83-46C6-970D-06EE62BA3F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0" t="12355" r="21288" b="19878"/>
          <a:stretch/>
        </p:blipFill>
        <p:spPr>
          <a:xfrm>
            <a:off x="323528" y="2029493"/>
            <a:ext cx="2786123" cy="3460790"/>
          </a:xfrm>
          <a:prstGeom prst="rect">
            <a:avLst/>
          </a:prstGeom>
        </p:spPr>
      </p:pic>
      <p:sp>
        <p:nvSpPr>
          <p:cNvPr id="5" name="Прямокутник: округлені кути 6">
            <a:extLst>
              <a:ext uri="{FF2B5EF4-FFF2-40B4-BE49-F238E27FC236}">
                <a16:creationId xmlns:a16="http://schemas.microsoft.com/office/drawing/2014/main" id="{BC81B51B-0BF1-4E00-AB4E-94F63ABF3368}"/>
              </a:ext>
            </a:extLst>
          </p:cNvPr>
          <p:cNvSpPr/>
          <p:nvPr/>
        </p:nvSpPr>
        <p:spPr>
          <a:xfrm>
            <a:off x="3446347" y="1273337"/>
            <a:ext cx="5579237" cy="762218"/>
          </a:xfrm>
          <a:prstGeom prst="roundRect">
            <a:avLst/>
          </a:prstGeom>
          <a:solidFill>
            <a:srgbClr val="FF5B5B"/>
          </a:solidFill>
          <a:ln w="38100" cap="flat" cmpd="sng" algn="ctr">
            <a:solidFill>
              <a:srgbClr val="C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Ножиці — це небезпечний інструмент. </a:t>
            </a:r>
            <a:r>
              <a:rPr kumimoji="0" lang="uk-UA" sz="2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Поводитися </a:t>
            </a:r>
            <a:r>
              <a:rPr kumimoji="0" lang="uk-UA" sz="2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 </a:t>
            </a:r>
            <a:r>
              <a:rPr kumimoji="0" lang="uk-UA" sz="2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ними </a:t>
            </a:r>
            <a:r>
              <a:rPr kumimoji="0" lang="uk-UA" sz="2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треба обережно.</a:t>
            </a:r>
          </a:p>
        </p:txBody>
      </p:sp>
      <p:sp>
        <p:nvSpPr>
          <p:cNvPr id="6" name="Прямокутник: округлені кути 7">
            <a:extLst>
              <a:ext uri="{FF2B5EF4-FFF2-40B4-BE49-F238E27FC236}">
                <a16:creationId xmlns:a16="http://schemas.microsoft.com/office/drawing/2014/main" id="{0B36268C-BCED-4B45-B0DF-E17E71B1EB3D}"/>
              </a:ext>
            </a:extLst>
          </p:cNvPr>
          <p:cNvSpPr/>
          <p:nvPr/>
        </p:nvSpPr>
        <p:spPr>
          <a:xfrm>
            <a:off x="3463923" y="2035555"/>
            <a:ext cx="5457524" cy="762218"/>
          </a:xfrm>
          <a:prstGeom prst="roundRect">
            <a:avLst/>
          </a:prstGeom>
          <a:solidFill>
            <a:srgbClr val="00B050"/>
          </a:solidFill>
          <a:ln w="38100" cap="flat" cmpd="sng" algn="ctr">
            <a:solidFill>
              <a:srgbClr val="70AD47">
                <a:lumMod val="50000"/>
              </a:srgb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робочому місці поклади ножиці так, щоб вони не виходили за край </a:t>
            </a:r>
            <a:r>
              <a:rPr lang="uk-UA" sz="2200" b="1" kern="0" dirty="0" smtClean="0">
                <a:solidFill>
                  <a:prstClr val="white"/>
                </a:solidFill>
                <a:latin typeface="Calibri"/>
              </a:rPr>
              <a:t>столу</a:t>
            </a:r>
            <a:r>
              <a:rPr kumimoji="0" lang="uk-UA" sz="2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uk-UA" sz="22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кутник: округлені кути 8">
            <a:extLst>
              <a:ext uri="{FF2B5EF4-FFF2-40B4-BE49-F238E27FC236}">
                <a16:creationId xmlns:a16="http://schemas.microsoft.com/office/drawing/2014/main" id="{3A9F0629-1F9F-446B-B8BF-523B3A3D4C0F}"/>
              </a:ext>
            </a:extLst>
          </p:cNvPr>
          <p:cNvSpPr/>
          <p:nvPr/>
        </p:nvSpPr>
        <p:spPr>
          <a:xfrm>
            <a:off x="3507203" y="2791249"/>
            <a:ext cx="5457524" cy="762218"/>
          </a:xfrm>
          <a:prstGeom prst="roundRect">
            <a:avLst/>
          </a:prstGeom>
          <a:solidFill>
            <a:srgbClr val="00B050"/>
          </a:solidFill>
          <a:ln w="38100" cap="flat" cmpd="sng" algn="ctr">
            <a:solidFill>
              <a:srgbClr val="70AD47">
                <a:lumMod val="50000"/>
              </a:srgb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Тримай ножиці лише вістрями </a:t>
            </a:r>
            <a:r>
              <a:rPr kumimoji="0" lang="uk-UA" sz="2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донизу</a:t>
            </a:r>
            <a:r>
              <a:rPr kumimoji="0" lang="uk-UA" sz="2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8" name="Прямокутник: округлені кути 9">
            <a:extLst>
              <a:ext uri="{FF2B5EF4-FFF2-40B4-BE49-F238E27FC236}">
                <a16:creationId xmlns:a16="http://schemas.microsoft.com/office/drawing/2014/main" id="{3AB78784-AA7F-4C8B-9070-462F583B2489}"/>
              </a:ext>
            </a:extLst>
          </p:cNvPr>
          <p:cNvSpPr/>
          <p:nvPr/>
        </p:nvSpPr>
        <p:spPr>
          <a:xfrm>
            <a:off x="3523441" y="3553467"/>
            <a:ext cx="5457524" cy="84581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200" b="1" dirty="0"/>
              <a:t>Різати на ходу забороняється. Під час різання не вставай з місця.</a:t>
            </a:r>
          </a:p>
        </p:txBody>
      </p:sp>
      <p:sp>
        <p:nvSpPr>
          <p:cNvPr id="9" name="Прямокутник: округлені кути 10">
            <a:extLst>
              <a:ext uri="{FF2B5EF4-FFF2-40B4-BE49-F238E27FC236}">
                <a16:creationId xmlns:a16="http://schemas.microsoft.com/office/drawing/2014/main" id="{58F6727D-6923-4153-8C40-8F7FF302B4C9}"/>
              </a:ext>
            </a:extLst>
          </p:cNvPr>
          <p:cNvSpPr/>
          <p:nvPr/>
        </p:nvSpPr>
        <p:spPr>
          <a:xfrm>
            <a:off x="3563214" y="4399277"/>
            <a:ext cx="5457524" cy="762218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200" b="1" dirty="0"/>
              <a:t>Передавай ножиці закритими і кільцями вперед.</a:t>
            </a:r>
          </a:p>
        </p:txBody>
      </p:sp>
      <p:sp>
        <p:nvSpPr>
          <p:cNvPr id="10" name="Прямокутник: округлені кути 11">
            <a:extLst>
              <a:ext uri="{FF2B5EF4-FFF2-40B4-BE49-F238E27FC236}">
                <a16:creationId xmlns:a16="http://schemas.microsoft.com/office/drawing/2014/main" id="{35247E9E-8E9E-4266-86B9-F148DF4C7CB8}"/>
              </a:ext>
            </a:extLst>
          </p:cNvPr>
          <p:cNvSpPr/>
          <p:nvPr/>
        </p:nvSpPr>
        <p:spPr>
          <a:xfrm>
            <a:off x="3523441" y="5161495"/>
            <a:ext cx="5457524" cy="1270536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/>
              <a:t>Під час робот з ножицями притримуй матеріал лівою рукою так, щоб він не потрапляв на лінію різання.</a:t>
            </a:r>
          </a:p>
        </p:txBody>
      </p:sp>
    </p:spTree>
    <p:extLst>
      <p:ext uri="{BB962C8B-B14F-4D97-AF65-F5344CB8AC3E}">
        <p14:creationId xmlns:p14="http://schemas.microsoft.com/office/powerpoint/2010/main" val="266359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71" y="188640"/>
            <a:ext cx="9144000" cy="106613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3600" dirty="0" err="1">
                <a:ea typeface="Calibri"/>
                <a:cs typeface="Times New Roman"/>
              </a:rPr>
              <a:t>Інструктаж</a:t>
            </a:r>
            <a:r>
              <a:rPr lang="ru-RU" sz="3600" dirty="0">
                <a:ea typeface="Calibri"/>
                <a:cs typeface="Times New Roman"/>
              </a:rPr>
              <a:t>. Правила </a:t>
            </a:r>
            <a:r>
              <a:rPr lang="ru-RU" sz="3600" dirty="0" err="1">
                <a:ea typeface="Calibri"/>
                <a:cs typeface="Times New Roman"/>
              </a:rPr>
              <a:t>роботи</a:t>
            </a:r>
            <a:r>
              <a:rPr lang="ru-RU" sz="3600" dirty="0">
                <a:ea typeface="Calibri"/>
                <a:cs typeface="Times New Roman"/>
              </a:rPr>
              <a:t> з </a:t>
            </a:r>
            <a:r>
              <a:rPr lang="ru-RU" sz="3600" dirty="0" err="1">
                <a:ea typeface="Calibri"/>
                <a:cs typeface="Times New Roman"/>
              </a:rPr>
              <a:t>клеєм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lang="ru-RU" sz="3600" dirty="0">
              <a:ea typeface="Calibri"/>
              <a:cs typeface="Times New Roman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9D4815-82C7-4B4C-BDE3-59DE009B3F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32814"/>
            <a:ext cx="2880320" cy="4090054"/>
          </a:xfrm>
          <a:prstGeom prst="rect">
            <a:avLst/>
          </a:prstGeom>
        </p:spPr>
      </p:pic>
      <p:sp>
        <p:nvSpPr>
          <p:cNvPr id="5" name="Прямокутник: округлені кути 7">
            <a:extLst>
              <a:ext uri="{FF2B5EF4-FFF2-40B4-BE49-F238E27FC236}">
                <a16:creationId xmlns:a16="http://schemas.microsoft.com/office/drawing/2014/main" id="{0B36268C-BCED-4B45-B0DF-E17E71B1EB3D}"/>
              </a:ext>
            </a:extLst>
          </p:cNvPr>
          <p:cNvSpPr/>
          <p:nvPr/>
        </p:nvSpPr>
        <p:spPr>
          <a:xfrm>
            <a:off x="3491880" y="1340768"/>
            <a:ext cx="5457524" cy="76221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200" b="1" dirty="0">
                <a:solidFill>
                  <a:schemeClr val="accent2">
                    <a:lumMod val="50000"/>
                  </a:schemeClr>
                </a:solidFill>
              </a:rPr>
              <a:t>Клей потрібно наносити пензликом від середини до країв.</a:t>
            </a:r>
          </a:p>
        </p:txBody>
      </p:sp>
      <p:sp>
        <p:nvSpPr>
          <p:cNvPr id="6" name="Прямокутник: округлені кути 8">
            <a:extLst>
              <a:ext uri="{FF2B5EF4-FFF2-40B4-BE49-F238E27FC236}">
                <a16:creationId xmlns:a16="http://schemas.microsoft.com/office/drawing/2014/main" id="{3A9F0629-1F9F-446B-B8BF-523B3A3D4C0F}"/>
              </a:ext>
            </a:extLst>
          </p:cNvPr>
          <p:cNvSpPr/>
          <p:nvPr/>
        </p:nvSpPr>
        <p:spPr>
          <a:xfrm>
            <a:off x="3498783" y="2204864"/>
            <a:ext cx="5457524" cy="76221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>
                <a:solidFill>
                  <a:schemeClr val="accent2">
                    <a:lumMod val="50000"/>
                  </a:schemeClr>
                </a:solidFill>
              </a:rPr>
              <a:t>При потраплянні клею на одяг його слід негайно змити водою.</a:t>
            </a:r>
          </a:p>
        </p:txBody>
      </p:sp>
      <p:sp>
        <p:nvSpPr>
          <p:cNvPr id="7" name="Прямокутник: округлені кути 9">
            <a:extLst>
              <a:ext uri="{FF2B5EF4-FFF2-40B4-BE49-F238E27FC236}">
                <a16:creationId xmlns:a16="http://schemas.microsoft.com/office/drawing/2014/main" id="{3AB78784-AA7F-4C8B-9070-462F583B2489}"/>
              </a:ext>
            </a:extLst>
          </p:cNvPr>
          <p:cNvSpPr/>
          <p:nvPr/>
        </p:nvSpPr>
        <p:spPr>
          <a:xfrm>
            <a:off x="3498783" y="3068960"/>
            <a:ext cx="5457524" cy="123247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>
                <a:solidFill>
                  <a:schemeClr val="accent2">
                    <a:lumMod val="50000"/>
                  </a:schemeClr>
                </a:solidFill>
              </a:rPr>
              <a:t>Для притискання елементів аплікації і витирання рук треба користуватися серветкою.</a:t>
            </a:r>
          </a:p>
        </p:txBody>
      </p:sp>
      <p:sp>
        <p:nvSpPr>
          <p:cNvPr id="8" name="Прямокутник: округлені кути 10">
            <a:extLst>
              <a:ext uri="{FF2B5EF4-FFF2-40B4-BE49-F238E27FC236}">
                <a16:creationId xmlns:a16="http://schemas.microsoft.com/office/drawing/2014/main" id="{58F6727D-6923-4153-8C40-8F7FF302B4C9}"/>
              </a:ext>
            </a:extLst>
          </p:cNvPr>
          <p:cNvSpPr/>
          <p:nvPr/>
        </p:nvSpPr>
        <p:spPr>
          <a:xfrm>
            <a:off x="3513516" y="4391315"/>
            <a:ext cx="5457524" cy="103155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>
                <a:solidFill>
                  <a:schemeClr val="accent2">
                    <a:lumMod val="50000"/>
                  </a:schemeClr>
                </a:solidFill>
              </a:rPr>
              <a:t>Закінчивши роботу, клей потрібно щільно закрити, пензлик і посуд помити.</a:t>
            </a:r>
          </a:p>
        </p:txBody>
      </p:sp>
    </p:spTree>
    <p:extLst>
      <p:ext uri="{BB962C8B-B14F-4D97-AF65-F5344CB8AC3E}">
        <p14:creationId xmlns:p14="http://schemas.microsoft.com/office/powerpoint/2010/main" val="266359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302" y="607529"/>
            <a:ext cx="9144000" cy="106613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3600" dirty="0" err="1">
                <a:ea typeface="Calibri"/>
                <a:cs typeface="Times New Roman"/>
              </a:rPr>
              <a:t>Демонстрація</a:t>
            </a:r>
            <a:r>
              <a:rPr lang="ru-RU" sz="3600" dirty="0">
                <a:ea typeface="Calibri"/>
                <a:cs typeface="Times New Roman"/>
              </a:rPr>
              <a:t> </a:t>
            </a:r>
            <a:r>
              <a:rPr lang="ru-RU" sz="3600" dirty="0" err="1">
                <a:ea typeface="Calibri"/>
                <a:cs typeface="Times New Roman"/>
              </a:rPr>
              <a:t>інструкційної</a:t>
            </a:r>
            <a:r>
              <a:rPr lang="ru-RU" sz="3600" dirty="0">
                <a:ea typeface="Calibri"/>
                <a:cs typeface="Times New Roman"/>
              </a:rPr>
              <a:t> </a:t>
            </a:r>
            <a:r>
              <a:rPr lang="ru-RU" sz="3600" dirty="0" err="1">
                <a:ea typeface="Calibri"/>
                <a:cs typeface="Times New Roman"/>
              </a:rPr>
              <a:t>картки</a:t>
            </a:r>
            <a:r>
              <a:rPr lang="ru-RU" sz="3600" dirty="0">
                <a:ea typeface="Calibri"/>
                <a:cs typeface="Times New Roman"/>
              </a:rPr>
              <a:t>. Робота за </a:t>
            </a:r>
            <a:r>
              <a:rPr lang="ru-RU" sz="3600" dirty="0" err="1">
                <a:ea typeface="Calibri"/>
                <a:cs typeface="Times New Roman"/>
              </a:rPr>
              <a:t>поданим</a:t>
            </a:r>
            <a:r>
              <a:rPr lang="ru-RU" sz="3600" dirty="0">
                <a:ea typeface="Calibri"/>
                <a:cs typeface="Times New Roman"/>
              </a:rPr>
              <a:t> </a:t>
            </a:r>
            <a:r>
              <a:rPr lang="ru-RU" sz="3600" dirty="0" smtClean="0">
                <a:ea typeface="Calibri"/>
                <a:cs typeface="Times New Roman"/>
              </a:rPr>
              <a:t>планом. (Перегляд </a:t>
            </a:r>
            <a:r>
              <a:rPr lang="ru-RU" sz="3600" dirty="0" err="1" smtClean="0">
                <a:ea typeface="Calibri"/>
                <a:cs typeface="Times New Roman"/>
              </a:rPr>
              <a:t>відео</a:t>
            </a:r>
            <a:r>
              <a:rPr lang="ru-RU" sz="3600" dirty="0" smtClean="0">
                <a:ea typeface="Calibri"/>
                <a:cs typeface="Times New Roman"/>
              </a:rPr>
              <a:t>)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lang="ru-RU" sz="3600" dirty="0">
              <a:ea typeface="Calibri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746" y="1628800"/>
            <a:ext cx="2627626" cy="1965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6674" y="1775175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u="sng" dirty="0" smtClean="0"/>
              <a:t>1</a:t>
            </a:r>
            <a:r>
              <a:rPr lang="uk-UA" sz="2800" u="sng" dirty="0" smtClean="0"/>
              <a:t>.</a:t>
            </a:r>
            <a:endParaRPr lang="ru-RU" sz="2800" u="sng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2480" y="1673659"/>
            <a:ext cx="2477168" cy="18532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07674" y="1817945"/>
            <a:ext cx="640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u="sng" dirty="0" smtClean="0"/>
              <a:t>2.</a:t>
            </a:r>
            <a:endParaRPr lang="ru-RU" sz="2800" b="1" u="sng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4746" y="3861047"/>
            <a:ext cx="2627626" cy="196579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6674" y="4221088"/>
            <a:ext cx="560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3.</a:t>
            </a:r>
            <a:endParaRPr lang="ru-RU" sz="2800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5102480" y="3877887"/>
            <a:ext cx="2554269" cy="191091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01779" y="4221088"/>
            <a:ext cx="45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4</a:t>
            </a:r>
            <a:r>
              <a:rPr lang="uk-UA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624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106613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uk-UA" sz="3600" dirty="0" smtClean="0">
                <a:ea typeface="Calibri"/>
                <a:cs typeface="Times New Roman"/>
              </a:rPr>
              <a:t>Виставка робіт.</a:t>
            </a:r>
            <a:endParaRPr lang="ru-RU" sz="3600" dirty="0">
              <a:ea typeface="Calibri"/>
              <a:cs typeface="Times New Roman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F6D8DA2-0467-4E3E-99CD-81687EC5C6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" r="630" b="4702"/>
          <a:stretch/>
        </p:blipFill>
        <p:spPr>
          <a:xfrm>
            <a:off x="395536" y="2060848"/>
            <a:ext cx="8453312" cy="3859262"/>
          </a:xfrm>
          <a:prstGeom prst="rect">
            <a:avLst/>
          </a:prstGeom>
          <a:ln w="38100" cap="sq">
            <a:solidFill>
              <a:srgbClr val="2F32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7210166" y="2996952"/>
            <a:ext cx="13127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dirty="0">
                <a:solidFill>
                  <a:srgbClr val="944457"/>
                </a:solidFill>
              </a:rPr>
              <a:t>Галерея </a:t>
            </a:r>
            <a:endParaRPr lang="uk-UA" sz="2400" b="1" dirty="0" smtClean="0">
              <a:solidFill>
                <a:srgbClr val="944457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944457"/>
                </a:solidFill>
              </a:rPr>
              <a:t>наших </a:t>
            </a:r>
          </a:p>
          <a:p>
            <a:pPr algn="ctr"/>
            <a:r>
              <a:rPr lang="uk-UA" sz="2400" b="1" dirty="0" smtClean="0">
                <a:solidFill>
                  <a:srgbClr val="944457"/>
                </a:solidFill>
              </a:rPr>
              <a:t>робіт</a:t>
            </a:r>
            <a:endParaRPr lang="uk-UA" sz="2400" b="1" dirty="0">
              <a:solidFill>
                <a:srgbClr val="9444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24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39552" y="1340768"/>
            <a:ext cx="8064896" cy="3911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Процес, під час якого вода безперервно переміщується з поверхні Землі до атмосфери і назад – </a:t>
            </a:r>
            <a:r>
              <a:rPr lang="uk-UA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ru-RU" sz="24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Речовина, без якої не може не може обійтися жоден живий організм –  </a:t>
            </a:r>
            <a:endParaRPr lang="ru-RU" sz="24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Вода , накопичена в </a:t>
            </a:r>
            <a:r>
              <a:rPr lang="uk-UA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грунті</a:t>
            </a:r>
            <a:r>
              <a:rPr lang="uk-UA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uk-UA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…..</a:t>
            </a:r>
            <a:endParaRPr lang="ru-RU" sz="24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Поводитися з ножицями потрібно ….. </a:t>
            </a:r>
            <a:endParaRPr lang="ru-RU" sz="24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Передавати ножиці кільцями</a:t>
            </a:r>
            <a:r>
              <a:rPr lang="uk-UA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ru-RU" sz="24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35696" y="260648"/>
            <a:ext cx="65765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Вправа «Незакінчене речення»</a:t>
            </a:r>
            <a:r>
              <a:rPr lang="uk-UA" sz="3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28806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102438" y="476672"/>
            <a:ext cx="721523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Рефлексія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3707904" y="1630254"/>
            <a:ext cx="5256583" cy="5164656"/>
            <a:chOff x="714348" y="1357298"/>
            <a:chExt cx="3357586" cy="4261536"/>
          </a:xfrm>
        </p:grpSpPr>
        <p:pic>
          <p:nvPicPr>
            <p:cNvPr id="1026" name="Picture 2" descr="Сайт школи № 11 - НУШ Нова українська школа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14348" y="1357298"/>
              <a:ext cx="3357586" cy="426153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4" name="TextBox 13"/>
            <p:cNvSpPr txBox="1"/>
            <p:nvPr/>
          </p:nvSpPr>
          <p:spPr>
            <a:xfrm rot="195271">
              <a:off x="1293743" y="4703675"/>
              <a:ext cx="21314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600" b="1" dirty="0" smtClean="0">
                  <a:latin typeface="Georgia" pitchFamily="18" charset="0"/>
                </a:rPr>
                <a:t>Мені було цікаво!</a:t>
              </a:r>
              <a:endParaRPr lang="uk-UA" sz="1600" b="1" dirty="0">
                <a:latin typeface="Georgia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95271">
              <a:off x="1280517" y="4210490"/>
              <a:ext cx="21314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600" b="1" dirty="0" smtClean="0">
                  <a:latin typeface="Georgia" pitchFamily="18" charset="0"/>
                </a:rPr>
                <a:t>Я був (була) впевнена у собі!</a:t>
              </a:r>
              <a:endParaRPr lang="uk-UA" sz="1600" b="1" dirty="0">
                <a:latin typeface="Georgia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195271">
              <a:off x="1233205" y="3710426"/>
              <a:ext cx="21314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600" b="1" dirty="0" smtClean="0">
                  <a:latin typeface="Georgia" pitchFamily="18" charset="0"/>
                </a:rPr>
                <a:t>Завдання були легкі!</a:t>
              </a:r>
              <a:endParaRPr lang="uk-UA" sz="1600" b="1" dirty="0">
                <a:latin typeface="Georgia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195271">
              <a:off x="1222305" y="2560535"/>
              <a:ext cx="21314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600" b="1" dirty="0" smtClean="0">
                  <a:latin typeface="Georgia" pitchFamily="18" charset="0"/>
                </a:rPr>
                <a:t>Мені було нудно!</a:t>
              </a:r>
              <a:endParaRPr lang="uk-UA" sz="1600" b="1" dirty="0">
                <a:latin typeface="Georgia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195271">
              <a:off x="1254625" y="2012044"/>
              <a:ext cx="21314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600" b="1" dirty="0" smtClean="0">
                  <a:latin typeface="Georgia" pitchFamily="18" charset="0"/>
                </a:rPr>
                <a:t>Потрібно  більше старатися!</a:t>
              </a:r>
              <a:endParaRPr lang="uk-UA" sz="1600" b="1" dirty="0">
                <a:latin typeface="Georgia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195271">
              <a:off x="1211312" y="3054661"/>
              <a:ext cx="21314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600" b="1" dirty="0" smtClean="0">
                  <a:latin typeface="Georgia" pitchFamily="18" charset="0"/>
                </a:rPr>
                <a:t>В мене виникали труднощі!</a:t>
              </a:r>
              <a:endParaRPr lang="uk-UA" sz="1600" b="1" dirty="0">
                <a:latin typeface="Georgia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0" y="2693471"/>
            <a:ext cx="3859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Georgia" pitchFamily="18" charset="0"/>
              </a:rPr>
              <a:t>Вибудуйте вежу із цеглинок </a:t>
            </a:r>
            <a:r>
              <a:rPr lang="en-US" b="1" dirty="0" smtClean="0">
                <a:latin typeface="Georgia" pitchFamily="18" charset="0"/>
              </a:rPr>
              <a:t>LEGO</a:t>
            </a:r>
            <a:r>
              <a:rPr lang="uk-UA" b="1" dirty="0" smtClean="0">
                <a:latin typeface="Georgia" pitchFamily="18" charset="0"/>
              </a:rPr>
              <a:t>, підбираючи ті цеглинки, що відображають вашу роботу на уроці.</a:t>
            </a:r>
            <a:endParaRPr lang="uk-UA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4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692696"/>
            <a:ext cx="6768752" cy="33123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000" b="1" dirty="0"/>
              <a:t>Пам’ятаймо, люди, назавжди:</a:t>
            </a:r>
          </a:p>
          <a:p>
            <a:pPr marL="0" indent="0" algn="ctr">
              <a:buNone/>
            </a:pPr>
            <a:r>
              <a:rPr lang="uk-UA" sz="2000" b="1" dirty="0"/>
              <a:t>Неможливо жити без води,</a:t>
            </a:r>
          </a:p>
          <a:p>
            <a:pPr marL="0" indent="0" algn="ctr">
              <a:buNone/>
            </a:pPr>
            <a:r>
              <a:rPr lang="uk-UA" sz="2000" b="1" dirty="0"/>
              <a:t>Це – життя колиска, це дощі,</a:t>
            </a:r>
          </a:p>
          <a:p>
            <a:pPr marL="0" indent="0" algn="ctr">
              <a:buNone/>
            </a:pPr>
            <a:r>
              <a:rPr lang="uk-UA" sz="2000" b="1" dirty="0"/>
              <a:t>Це роса і квітка на межі.</a:t>
            </a:r>
          </a:p>
          <a:p>
            <a:pPr marL="0" indent="0" algn="ctr">
              <a:buNone/>
            </a:pPr>
            <a:r>
              <a:rPr lang="uk-UA" sz="2000" b="1" dirty="0"/>
              <a:t>Це тумани, ріки і моря,</a:t>
            </a:r>
          </a:p>
          <a:p>
            <a:pPr marL="0" indent="0" algn="ctr">
              <a:buNone/>
            </a:pPr>
            <a:r>
              <a:rPr lang="uk-UA" sz="2000" b="1" dirty="0"/>
              <a:t>Джерело у спеку. Це – життя.</a:t>
            </a:r>
          </a:p>
          <a:p>
            <a:pPr marL="0" indent="0" algn="ctr">
              <a:buNone/>
            </a:pPr>
            <a:r>
              <a:rPr lang="uk-UA" sz="2000" b="1" dirty="0"/>
              <a:t>Це кришталь озер і джерело,</a:t>
            </a:r>
          </a:p>
          <a:p>
            <a:pPr marL="0" indent="0" algn="ctr">
              <a:buNone/>
            </a:pPr>
            <a:r>
              <a:rPr lang="uk-UA" sz="2000" b="1" dirty="0"/>
              <a:t>Це хмарки у небі. Це село</a:t>
            </a:r>
          </a:p>
          <a:p>
            <a:pPr marL="0" indent="0" algn="ctr">
              <a:buNone/>
            </a:pPr>
            <a:r>
              <a:rPr lang="uk-UA" sz="2000" b="1" dirty="0"/>
              <a:t>У тополях й вербах над ставком.</a:t>
            </a:r>
          </a:p>
          <a:p>
            <a:pPr marL="0" indent="0" algn="ctr">
              <a:buNone/>
            </a:pPr>
            <a:r>
              <a:rPr lang="uk-UA" sz="2000" b="1" dirty="0"/>
              <a:t>Це криниця, квітка під вікном,</a:t>
            </a:r>
          </a:p>
          <a:p>
            <a:pPr marL="0" indent="0" algn="ctr">
              <a:buNone/>
            </a:pPr>
            <a:r>
              <a:rPr lang="uk-UA" sz="2000" b="1" dirty="0"/>
              <a:t>Шурхіт хвиль і шторму дикий рев,</a:t>
            </a:r>
          </a:p>
          <a:p>
            <a:pPr marL="0" indent="0" algn="ctr">
              <a:buNone/>
            </a:pPr>
            <a:r>
              <a:rPr lang="uk-UA" sz="2000" b="1" dirty="0"/>
              <a:t>Це струмок у травах між дерев,</a:t>
            </a:r>
          </a:p>
          <a:p>
            <a:pPr marL="0" indent="0" algn="ctr">
              <a:buNone/>
            </a:pPr>
            <a:r>
              <a:rPr lang="uk-UA" sz="2000" b="1" dirty="0"/>
              <a:t>Зелень трав, веселки кольори.</a:t>
            </a:r>
          </a:p>
          <a:p>
            <a:pPr marL="0" indent="0" algn="ctr">
              <a:buNone/>
            </a:pPr>
            <a:r>
              <a:rPr lang="uk-UA" sz="2000" b="1" dirty="0"/>
              <a:t>Пам’ятайте, люди, назавжди.</a:t>
            </a:r>
          </a:p>
          <a:p>
            <a:pPr marL="0" indent="0">
              <a:buNone/>
            </a:pP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7807"/>
            <a:ext cx="2088232" cy="205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861048"/>
            <a:ext cx="2365747" cy="1656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60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70609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C00000"/>
                </a:solidFill>
                <a:latin typeface="Times New Roman"/>
                <a:ea typeface="Calibri"/>
              </a:rPr>
              <a:t>Домашнє завдання</a:t>
            </a:r>
            <a:endParaRPr lang="uk-U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832" y="1484784"/>
            <a:ext cx="8964488" cy="4320480"/>
          </a:xfrm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buNone/>
            </a:pPr>
            <a:r>
              <a:rPr lang="uk-UA" sz="2400" b="1" dirty="0" smtClean="0">
                <a:latin typeface="Times New Roman"/>
                <a:ea typeface="Times New Roman"/>
                <a:cs typeface="Times New Roman"/>
              </a:rPr>
              <a:t> На наступний урок підготувати такі інструменти та матеріали: </a:t>
            </a:r>
            <a:r>
              <a:rPr lang="uk-UA" sz="2400" dirty="0" smtClean="0">
                <a:latin typeface="Times New Roman"/>
                <a:ea typeface="Times New Roman"/>
                <a:cs typeface="Times New Roman"/>
              </a:rPr>
              <a:t>мідний чи алюмінієвий дріт (55-60 см), кольорові намистинки, тонкий дріт для </a:t>
            </a:r>
            <a:r>
              <a:rPr lang="uk-UA" sz="2400" dirty="0" err="1" smtClean="0">
                <a:latin typeface="Times New Roman"/>
                <a:ea typeface="Times New Roman"/>
                <a:cs typeface="Times New Roman"/>
              </a:rPr>
              <a:t>бісероплетіння</a:t>
            </a:r>
            <a:r>
              <a:rPr lang="uk-UA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uk-UA" sz="2400" dirty="0" smtClean="0">
                <a:latin typeface="Times New Roman"/>
                <a:ea typeface="Times New Roman"/>
                <a:cs typeface="Times New Roman"/>
              </a:rPr>
              <a:t>(70-80 см), кусачки.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140968"/>
            <a:ext cx="2808312" cy="2765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60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332656"/>
            <a:ext cx="721523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«Інтелект-карта»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95936" y="3284984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Вода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3957075" y="3060360"/>
            <a:ext cx="1352260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Вода</a:t>
            </a:r>
            <a:endParaRPr lang="ru-RU" sz="2800" b="1" dirty="0"/>
          </a:p>
        </p:txBody>
      </p:sp>
      <p:sp>
        <p:nvSpPr>
          <p:cNvPr id="6" name="Овал 5"/>
          <p:cNvSpPr/>
          <p:nvPr/>
        </p:nvSpPr>
        <p:spPr>
          <a:xfrm>
            <a:off x="5148064" y="4509120"/>
            <a:ext cx="1974995" cy="17095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Безбарвна</a:t>
            </a:r>
            <a:endParaRPr lang="ru-RU" sz="2000" b="1" dirty="0"/>
          </a:p>
        </p:txBody>
      </p:sp>
      <p:sp>
        <p:nvSpPr>
          <p:cNvPr id="8" name="Овал 7"/>
          <p:cNvSpPr/>
          <p:nvPr/>
        </p:nvSpPr>
        <p:spPr>
          <a:xfrm>
            <a:off x="2589073" y="4748096"/>
            <a:ext cx="1522581" cy="14172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Не має смаку</a:t>
            </a:r>
            <a:endParaRPr lang="ru-RU" sz="2000" b="1" dirty="0"/>
          </a:p>
        </p:txBody>
      </p:sp>
      <p:sp>
        <p:nvSpPr>
          <p:cNvPr id="9" name="Овал 8"/>
          <p:cNvSpPr/>
          <p:nvPr/>
        </p:nvSpPr>
        <p:spPr>
          <a:xfrm>
            <a:off x="6768244" y="3284984"/>
            <a:ext cx="1352260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Текуча</a:t>
            </a:r>
            <a:endParaRPr lang="ru-RU" sz="2000" b="1" dirty="0"/>
          </a:p>
        </p:txBody>
      </p:sp>
      <p:sp>
        <p:nvSpPr>
          <p:cNvPr id="10" name="Овал 9"/>
          <p:cNvSpPr/>
          <p:nvPr/>
        </p:nvSpPr>
        <p:spPr>
          <a:xfrm>
            <a:off x="6240214" y="1345288"/>
            <a:ext cx="2088232" cy="15966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Набуває форму посудини</a:t>
            </a:r>
            <a:endParaRPr lang="ru-RU" sz="2000" b="1" dirty="0"/>
          </a:p>
        </p:txBody>
      </p:sp>
      <p:sp>
        <p:nvSpPr>
          <p:cNvPr id="11" name="Овал 10"/>
          <p:cNvSpPr/>
          <p:nvPr/>
        </p:nvSpPr>
        <p:spPr>
          <a:xfrm>
            <a:off x="3651786" y="1235665"/>
            <a:ext cx="1784309" cy="14319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Може розчиняти деякі речовини</a:t>
            </a:r>
            <a:endParaRPr lang="ru-RU" b="1" dirty="0"/>
          </a:p>
        </p:txBody>
      </p:sp>
      <p:sp>
        <p:nvSpPr>
          <p:cNvPr id="12" name="Овал 11"/>
          <p:cNvSpPr/>
          <p:nvPr/>
        </p:nvSpPr>
        <p:spPr>
          <a:xfrm>
            <a:off x="1004253" y="3222638"/>
            <a:ext cx="1623531" cy="15025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Прозора</a:t>
            </a:r>
            <a:endParaRPr lang="ru-RU" b="1" dirty="0"/>
          </a:p>
        </p:txBody>
      </p:sp>
      <p:sp>
        <p:nvSpPr>
          <p:cNvPr id="13" name="Овал 12"/>
          <p:cNvSpPr/>
          <p:nvPr/>
        </p:nvSpPr>
        <p:spPr>
          <a:xfrm>
            <a:off x="1475656" y="1484783"/>
            <a:ext cx="1512168" cy="14571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Не має запаху</a:t>
            </a:r>
            <a:endParaRPr lang="ru-RU" sz="2000" b="1" dirty="0"/>
          </a:p>
        </p:txBody>
      </p:sp>
      <p:cxnSp>
        <p:nvCxnSpPr>
          <p:cNvPr id="14" name="Прямая со стрелкой 13"/>
          <p:cNvCxnSpPr>
            <a:stCxn id="3" idx="6"/>
          </p:cNvCxnSpPr>
          <p:nvPr/>
        </p:nvCxnSpPr>
        <p:spPr>
          <a:xfrm>
            <a:off x="5309335" y="3672428"/>
            <a:ext cx="1458909" cy="1166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3" idx="7"/>
          </p:cNvCxnSpPr>
          <p:nvPr/>
        </p:nvCxnSpPr>
        <p:spPr>
          <a:xfrm flipV="1">
            <a:off x="5111301" y="2492896"/>
            <a:ext cx="1128913" cy="7467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3" idx="0"/>
          </p:cNvCxnSpPr>
          <p:nvPr/>
        </p:nvCxnSpPr>
        <p:spPr>
          <a:xfrm flipV="1">
            <a:off x="4633205" y="2728568"/>
            <a:ext cx="26695" cy="3317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3" idx="1"/>
            <a:endCxn id="13" idx="5"/>
          </p:cNvCxnSpPr>
          <p:nvPr/>
        </p:nvCxnSpPr>
        <p:spPr>
          <a:xfrm flipH="1" flipV="1">
            <a:off x="2766372" y="2728568"/>
            <a:ext cx="1388737" cy="511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3" idx="2"/>
          </p:cNvCxnSpPr>
          <p:nvPr/>
        </p:nvCxnSpPr>
        <p:spPr>
          <a:xfrm flipH="1">
            <a:off x="2627784" y="3672428"/>
            <a:ext cx="1329291" cy="2246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3" idx="3"/>
          </p:cNvCxnSpPr>
          <p:nvPr/>
        </p:nvCxnSpPr>
        <p:spPr>
          <a:xfrm flipH="1">
            <a:off x="3808338" y="4105225"/>
            <a:ext cx="346771" cy="7639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3" idx="5"/>
            <a:endCxn id="6" idx="1"/>
          </p:cNvCxnSpPr>
          <p:nvPr/>
        </p:nvCxnSpPr>
        <p:spPr>
          <a:xfrm>
            <a:off x="5111301" y="4105225"/>
            <a:ext cx="325994" cy="6542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93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1413520" y="620688"/>
            <a:ext cx="6102843" cy="910952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sz="1800" b="1" i="1" dirty="0" smtClean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адм\Desktop\земля\Слайд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664"/>
            <a:ext cx="7488832" cy="576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736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532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b="1" dirty="0"/>
              <a:t>Ключ: </a:t>
            </a:r>
            <a:r>
              <a:rPr lang="uk-UA" sz="2800" b="1" u="sng" dirty="0"/>
              <a:t>24  31  55  31  31  23  16  22</a:t>
            </a:r>
            <a:r>
              <a:rPr lang="uk-UA" sz="2800" b="1" dirty="0"/>
              <a:t>           </a:t>
            </a:r>
            <a:r>
              <a:rPr lang="uk-UA" sz="2800" b="1" dirty="0" smtClean="0"/>
              <a:t> </a:t>
            </a:r>
            <a:r>
              <a:rPr lang="uk-UA" sz="2800" b="1" u="sng" dirty="0"/>
              <a:t>14  </a:t>
            </a:r>
            <a:r>
              <a:rPr lang="uk-UA" sz="2800" b="1" u="sng" dirty="0" smtClean="0"/>
              <a:t>3</a:t>
            </a:r>
            <a:r>
              <a:rPr lang="en-US" sz="2800" b="1" u="sng" dirty="0" smtClean="0"/>
              <a:t>1</a:t>
            </a:r>
            <a:r>
              <a:rPr lang="uk-UA" sz="2800" b="1" u="sng" dirty="0" smtClean="0"/>
              <a:t>  </a:t>
            </a:r>
            <a:r>
              <a:rPr lang="uk-UA" sz="2800" b="1" u="sng" dirty="0"/>
              <a:t>46  21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836712"/>
            <a:ext cx="828092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Вправа «</a:t>
            </a:r>
            <a:r>
              <a:rPr lang="uk-UA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Дешифрувальник</a:t>
            </a:r>
            <a:r>
              <a:rPr lang="uk-UA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»  </a:t>
            </a:r>
            <a:endParaRPr lang="uk-UA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786952"/>
              </p:ext>
            </p:extLst>
          </p:nvPr>
        </p:nvGraphicFramePr>
        <p:xfrm>
          <a:off x="2267744" y="2492896"/>
          <a:ext cx="5040559" cy="3456383"/>
        </p:xfrm>
        <a:graphic>
          <a:graphicData uri="http://schemas.openxmlformats.org/drawingml/2006/table">
            <a:tbl>
              <a:tblPr firstRow="1" firstCol="1" bandRow="1"/>
              <a:tblGrid>
                <a:gridCol w="664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3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55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04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58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67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35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937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006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b="1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006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 b="1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006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400" b="1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006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400" b="1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006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400" b="1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>
                          <a:solidFill>
                            <a:srgbClr val="00006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400" b="1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>
                          <a:solidFill>
                            <a:srgbClr val="00006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2400" b="1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7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>
                          <a:solidFill>
                            <a:srgbClr val="00006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 b="1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>
                          <a:solidFill>
                            <a:srgbClr val="00006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2400" b="1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>
                          <a:solidFill>
                            <a:srgbClr val="00006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ю</a:t>
                      </a:r>
                      <a:endParaRPr lang="ru-RU" sz="2400" b="1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>
                          <a:solidFill>
                            <a:srgbClr val="00006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endParaRPr lang="ru-RU" sz="2400" b="1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006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2400" b="1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006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2400" b="1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>
                          <a:solidFill>
                            <a:srgbClr val="00006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endParaRPr lang="ru-RU" sz="2400" b="1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7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>
                          <a:solidFill>
                            <a:srgbClr val="00006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400" b="1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>
                          <a:solidFill>
                            <a:srgbClr val="00006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2400" b="1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>
                          <a:solidFill>
                            <a:srgbClr val="00006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endParaRPr lang="ru-RU" sz="2400" b="1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>
                          <a:solidFill>
                            <a:srgbClr val="00006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2400" b="1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>
                          <a:solidFill>
                            <a:srgbClr val="00006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endParaRPr lang="ru-RU" sz="2400" b="1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006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</a:t>
                      </a:r>
                      <a:endParaRPr lang="ru-RU" sz="2400" b="1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>
                          <a:solidFill>
                            <a:srgbClr val="00006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2400" b="1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7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>
                          <a:solidFill>
                            <a:srgbClr val="00006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400" b="1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>
                          <a:solidFill>
                            <a:srgbClr val="00006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2400" b="1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>
                          <a:solidFill>
                            <a:srgbClr val="00006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</a:t>
                      </a:r>
                      <a:endParaRPr lang="ru-RU" sz="2400" b="1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>
                          <a:solidFill>
                            <a:srgbClr val="00006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400" b="1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>
                          <a:solidFill>
                            <a:srgbClr val="00006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2400" b="1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006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2400" b="1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006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2400" b="1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7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>
                          <a:solidFill>
                            <a:srgbClr val="00006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400" b="1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>
                          <a:solidFill>
                            <a:srgbClr val="00006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endParaRPr lang="ru-RU" sz="2400" b="1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>
                          <a:solidFill>
                            <a:srgbClr val="00006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400" b="1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006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щ</a:t>
                      </a:r>
                      <a:endParaRPr lang="ru-RU" sz="2400" b="1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>
                          <a:solidFill>
                            <a:srgbClr val="00006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2400" b="1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>
                          <a:solidFill>
                            <a:srgbClr val="00006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є</a:t>
                      </a:r>
                      <a:endParaRPr lang="ru-RU" sz="2400" b="1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006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2400" b="1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7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>
                          <a:solidFill>
                            <a:srgbClr val="00006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400" b="1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>
                          <a:solidFill>
                            <a:srgbClr val="00006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ю</a:t>
                      </a:r>
                      <a:endParaRPr lang="ru-RU" sz="2400" b="1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>
                          <a:solidFill>
                            <a:srgbClr val="00006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</a:t>
                      </a:r>
                      <a:endParaRPr lang="ru-RU" sz="2400" b="1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>
                          <a:solidFill>
                            <a:srgbClr val="00006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ь</a:t>
                      </a:r>
                      <a:endParaRPr lang="ru-RU" sz="2400" b="1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>
                          <a:solidFill>
                            <a:srgbClr val="00006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</a:t>
                      </a:r>
                      <a:endParaRPr lang="ru-RU" sz="2400" b="1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>
                          <a:solidFill>
                            <a:srgbClr val="00006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endParaRPr lang="ru-RU" sz="2400" b="1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006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400" b="1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7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>
                          <a:solidFill>
                            <a:srgbClr val="00006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2400" b="1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>
                          <a:solidFill>
                            <a:srgbClr val="00006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400" b="1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>
                          <a:solidFill>
                            <a:srgbClr val="00006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й</a:t>
                      </a:r>
                      <a:endParaRPr lang="ru-RU" sz="2400" b="1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>
                          <a:solidFill>
                            <a:srgbClr val="00006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2400" b="1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>
                          <a:solidFill>
                            <a:srgbClr val="00006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2400" b="1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>
                          <a:solidFill>
                            <a:srgbClr val="00006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є</a:t>
                      </a:r>
                      <a:endParaRPr lang="ru-RU" sz="2400" b="1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006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й</a:t>
                      </a:r>
                      <a:endParaRPr lang="ru-RU" sz="2400" b="1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42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2629" y="2204864"/>
            <a:ext cx="8229600" cy="864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b="1" dirty="0"/>
              <a:t>Ключ: </a:t>
            </a:r>
            <a:r>
              <a:rPr lang="uk-UA" sz="2800" b="1" u="sng" dirty="0"/>
              <a:t>24  31  55  31  31  23  16  22</a:t>
            </a:r>
            <a:r>
              <a:rPr lang="uk-UA" sz="2800" b="1" dirty="0"/>
              <a:t>           </a:t>
            </a:r>
            <a:r>
              <a:rPr lang="uk-UA" sz="2800" b="1" dirty="0" smtClean="0"/>
              <a:t> </a:t>
            </a:r>
            <a:r>
              <a:rPr lang="uk-UA" sz="2800" b="1" u="sng" dirty="0"/>
              <a:t>14  32  46  21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887595"/>
            <a:ext cx="828092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Вправа «</a:t>
            </a:r>
            <a:r>
              <a:rPr lang="uk-UA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Дешифрувальник</a:t>
            </a:r>
            <a:r>
              <a:rPr lang="uk-UA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»  </a:t>
            </a:r>
            <a:endParaRPr lang="uk-UA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90872" y="3140968"/>
            <a:ext cx="8013576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uk-UA" sz="6000" b="1" dirty="0" smtClean="0"/>
              <a:t>    </a:t>
            </a:r>
            <a:r>
              <a:rPr lang="uk-UA" sz="6000" b="1" dirty="0" smtClean="0">
                <a:solidFill>
                  <a:schemeClr val="tx2"/>
                </a:solidFill>
              </a:rPr>
              <a:t>КОЛООБІГ      ВОДИ</a:t>
            </a:r>
            <a:endParaRPr lang="ru-RU" sz="6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93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377372"/>
            <a:ext cx="7772400" cy="2619722"/>
          </a:xfrm>
          <a:ln cap="rnd" cmpd="thickThin"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prstDash val="sysDot"/>
            <a:beve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uk-UA" sz="5400" b="1" dirty="0">
                <a:latin typeface="Monotype Corsiva"/>
                <a:ea typeface="Calibri"/>
                <a:cs typeface="Times New Roman"/>
              </a:rPr>
              <a:t>«Подорож дощової краплинки.</a:t>
            </a:r>
            <a:r>
              <a:rPr lang="ru-RU" sz="1800" dirty="0">
                <a:ea typeface="Calibri"/>
                <a:cs typeface="Times New Roman"/>
              </a:rPr>
              <a:t/>
            </a:r>
            <a:br>
              <a:rPr lang="ru-RU" sz="1800" dirty="0">
                <a:ea typeface="Calibri"/>
                <a:cs typeface="Times New Roman"/>
              </a:rPr>
            </a:br>
            <a:r>
              <a:rPr lang="uk-UA" sz="5400" b="1" dirty="0">
                <a:latin typeface="Monotype Corsiva"/>
                <a:ea typeface="Calibri"/>
                <a:cs typeface="Times New Roman"/>
              </a:rPr>
              <a:t>Виготовлення </a:t>
            </a:r>
            <a:r>
              <a:rPr lang="ru-RU" sz="1800" dirty="0">
                <a:ea typeface="Calibri"/>
                <a:cs typeface="Times New Roman"/>
              </a:rPr>
              <a:t/>
            </a:r>
            <a:br>
              <a:rPr lang="ru-RU" sz="1800" dirty="0">
                <a:ea typeface="Calibri"/>
                <a:cs typeface="Times New Roman"/>
              </a:rPr>
            </a:br>
            <a:r>
              <a:rPr lang="uk-UA" sz="5400" b="1" dirty="0">
                <a:latin typeface="Monotype Corsiva"/>
                <a:ea typeface="Calibri"/>
                <a:cs typeface="Times New Roman"/>
              </a:rPr>
              <a:t>книжечки-хмаринки»</a:t>
            </a:r>
            <a:endParaRPr lang="ru-RU" sz="5400" b="1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413520" y="620688"/>
            <a:ext cx="6102843" cy="910952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sz="1800" b="1" i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64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0609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uk-UA" b="1" dirty="0" err="1" smtClean="0">
                <a:solidFill>
                  <a:srgbClr val="C00000"/>
                </a:solidFill>
                <a:latin typeface="Times New Roman"/>
                <a:ea typeface="Calibri"/>
              </a:rPr>
              <a:t>Колообіг</a:t>
            </a:r>
            <a:r>
              <a:rPr lang="uk-UA" b="1" dirty="0" smtClean="0">
                <a:solidFill>
                  <a:srgbClr val="C00000"/>
                </a:solidFill>
                <a:latin typeface="Times New Roman"/>
                <a:ea typeface="Calibri"/>
              </a:rPr>
              <a:t>  </a:t>
            </a:r>
            <a:r>
              <a:rPr lang="uk-UA" b="1" dirty="0">
                <a:solidFill>
                  <a:srgbClr val="C00000"/>
                </a:solidFill>
                <a:latin typeface="Times New Roman"/>
                <a:ea typeface="Calibri"/>
              </a:rPr>
              <a:t>води в </a:t>
            </a:r>
            <a:r>
              <a:rPr lang="uk-UA" b="1" dirty="0" smtClean="0">
                <a:solidFill>
                  <a:srgbClr val="C00000"/>
                </a:solidFill>
                <a:latin typeface="Times New Roman"/>
                <a:ea typeface="Calibri"/>
              </a:rPr>
              <a:t>природі</a:t>
            </a:r>
            <a:br>
              <a:rPr lang="uk-UA" b="1" dirty="0" smtClean="0">
                <a:solidFill>
                  <a:srgbClr val="C00000"/>
                </a:solidFill>
                <a:latin typeface="Times New Roman"/>
                <a:ea typeface="Calibri"/>
              </a:rPr>
            </a:br>
            <a:r>
              <a:rPr lang="en-US" b="1" dirty="0" smtClean="0">
                <a:solidFill>
                  <a:srgbClr val="C00000"/>
                </a:solidFill>
                <a:latin typeface="Times New Roman"/>
                <a:ea typeface="Calibri"/>
              </a:rPr>
              <a:t>Learning Apps</a:t>
            </a:r>
            <a:endParaRPr lang="uk-U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75" y="1484784"/>
            <a:ext cx="7651335" cy="441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150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6031129" cy="70609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uk-UA" b="1" dirty="0" err="1">
                <a:solidFill>
                  <a:srgbClr val="C00000"/>
                </a:solidFill>
                <a:latin typeface="Times New Roman"/>
                <a:ea typeface="Calibri"/>
              </a:rPr>
              <a:t>Фізкультхвилинка</a:t>
            </a:r>
            <a:endParaRPr lang="uk-U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493838"/>
            <a:ext cx="3962400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449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106613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uk-UA" sz="36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Практична </a:t>
            </a:r>
            <a:r>
              <a:rPr lang="uk-UA" sz="36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робота. </a:t>
            </a:r>
            <a:br>
              <a:rPr lang="uk-UA" sz="36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</a:br>
            <a:r>
              <a:rPr lang="uk-UA" sz="32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Створення книжечки-хмаринки</a:t>
            </a:r>
            <a:br>
              <a:rPr lang="uk-UA" sz="32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</a:br>
            <a:r>
              <a:rPr lang="uk-UA" sz="36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“Подорож дощової краплинки”</a:t>
            </a:r>
            <a:endParaRPr lang="ru-RU" sz="3600" dirty="0"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4" t="56337" r="44965" b="21655"/>
          <a:stretch/>
        </p:blipFill>
        <p:spPr bwMode="auto">
          <a:xfrm>
            <a:off x="1331640" y="2636912"/>
            <a:ext cx="6873600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730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534</Words>
  <Application>Microsoft Office PowerPoint</Application>
  <PresentationFormat>Экран (4:3)</PresentationFormat>
  <Paragraphs>126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Georgia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«Подорож дощової краплинки. Виготовлення  книжечки-хмаринки»</vt:lpstr>
      <vt:lpstr>Колообіг  води в природі Learning Apps</vt:lpstr>
      <vt:lpstr>Фізкультхвилинка</vt:lpstr>
      <vt:lpstr>Практична робота.  Створення книжечки-хмаринки “Подорож дощової краплинки”</vt:lpstr>
      <vt:lpstr>Інструктаж. Правила роботи з ножицями.</vt:lpstr>
      <vt:lpstr>Інструктаж. Правила роботи з клеєм </vt:lpstr>
      <vt:lpstr>Демонстрація інструкційної картки. Робота за поданим планом. (Перегляд відео) </vt:lpstr>
      <vt:lpstr>Виставка робіт.</vt:lpstr>
      <vt:lpstr>Презентация PowerPoint</vt:lpstr>
      <vt:lpstr>Презентация PowerPoint</vt:lpstr>
      <vt:lpstr>Презентация PowerPoint</vt:lpstr>
      <vt:lpstr>Домашнє завдання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Max Sa</cp:lastModifiedBy>
  <cp:revision>57</cp:revision>
  <cp:lastPrinted>2021-02-10T11:47:25Z</cp:lastPrinted>
  <dcterms:created xsi:type="dcterms:W3CDTF">2016-10-02T20:01:44Z</dcterms:created>
  <dcterms:modified xsi:type="dcterms:W3CDTF">2022-11-22T20:07:11Z</dcterms:modified>
</cp:coreProperties>
</file>