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319" r:id="rId2"/>
    <p:sldId id="317" r:id="rId3"/>
    <p:sldId id="320" r:id="rId4"/>
    <p:sldId id="322" r:id="rId5"/>
    <p:sldId id="321" r:id="rId6"/>
    <p:sldId id="323" r:id="rId7"/>
    <p:sldId id="326" r:id="rId8"/>
    <p:sldId id="325" r:id="rId9"/>
    <p:sldId id="324" r:id="rId10"/>
    <p:sldId id="256" r:id="rId11"/>
    <p:sldId id="258" r:id="rId12"/>
    <p:sldId id="287" r:id="rId13"/>
    <p:sldId id="282" r:id="rId14"/>
    <p:sldId id="305" r:id="rId15"/>
    <p:sldId id="309" r:id="rId16"/>
    <p:sldId id="310" r:id="rId17"/>
    <p:sldId id="312" r:id="rId18"/>
    <p:sldId id="313" r:id="rId19"/>
    <p:sldId id="314" r:id="rId20"/>
    <p:sldId id="316" r:id="rId21"/>
    <p:sldId id="315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D0C"/>
    <a:srgbClr val="8E3108"/>
    <a:srgbClr val="C1430B"/>
    <a:srgbClr val="FF6600"/>
    <a:srgbClr val="6CF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5382" autoAdjust="0"/>
  </p:normalViewPr>
  <p:slideViewPr>
    <p:cSldViewPr>
      <p:cViewPr varScale="1">
        <p:scale>
          <a:sx n="70" d="100"/>
          <a:sy n="70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BB348-3794-4433-98ED-112AB542EBEC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809EA-507D-486B-B4FE-D283C2B39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37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09EA-507D-486B-B4FE-D283C2B39B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56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09EA-507D-486B-B4FE-D283C2B39BB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19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71CF14-07C3-455C-BC09-CBB78901DF5B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4254-261F-4BC6-86C8-04A7725F49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7E4E07-B14B-499C-9E25-533461550C37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FA1D83-38D7-42F1-B470-9DA39D7207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1CF3B3-1474-4D4C-A704-B8AAF6D8CBEA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1D785-11C7-4584-89D3-47A4E61647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34816E-EFE3-4609-A03E-132AA6EEE07C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A4657-6372-4508-BA95-BE4F905249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3B6708-58CC-4468-99FC-E05AAE9C8951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13A50-59EB-43AC-B139-539ED01391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37E887-88B2-4424-9BE8-646885B71442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7ED76-AC4B-44CA-A973-A9236710B6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3056D-B695-421A-9D1B-7907E697A6F4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61452-D8E2-4171-AD16-BA39B32512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D64C-5520-41BA-BA9E-768C9428A3FA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1B040-CAD4-4D25-86A2-FD1E51F16D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CEB3-C20C-4576-AAF8-30DCF000D306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C4424-856B-4CEF-B999-7DD661AA6A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E28C5E-12C5-4965-9DEB-57AEE1F24D88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474E2A-18AF-469C-950F-54D2925B2E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46989-77E8-4436-9EF9-96F0BC87C5E8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8E5BA-7278-46D5-A60B-0B9C5AFFD5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37CA133-EACE-437B-A25F-8373D3D9FBAE}" type="datetimeFigureOut">
              <a:rPr lang="ru-RU" smtClean="0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EFBB24B-68BF-449C-8D71-B6D17B999B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over dir="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vitlana\Downloads\1660362463_10-kartinkin-net-p-fon-dlya-prezentatsii-pedsovet-krasivo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804863"/>
            <a:ext cx="11430000" cy="84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252535" y="1"/>
            <a:ext cx="9649072" cy="1412775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  <a:t>Комунальний заклад Сумської обласної ради</a:t>
            </a:r>
            <a:b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200" dirty="0" err="1" smtClean="0">
                <a:solidFill>
                  <a:schemeClr val="bg2">
                    <a:lumMod val="50000"/>
                  </a:schemeClr>
                </a:solidFill>
              </a:rPr>
              <a:t>Правдинська</a:t>
            </a:r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  <a:t> спеціальна школа</a:t>
            </a:r>
            <a:b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6000" dirty="0" smtClean="0">
                <a:solidFill>
                  <a:schemeClr val="bg2">
                    <a:lumMod val="50000"/>
                  </a:schemeClr>
                </a:solidFill>
              </a:rPr>
              <a:t>ПРЕЗЕНТАЦІЯ З ДОСВІДУ РОБОТИ</a:t>
            </a:r>
            <a:br>
              <a:rPr lang="uk-UA" sz="60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6000" dirty="0" smtClean="0">
                <a:solidFill>
                  <a:schemeClr val="bg2">
                    <a:lumMod val="50000"/>
                  </a:schemeClr>
                </a:solidFill>
              </a:rPr>
              <a:t>            </a:t>
            </a:r>
            <a:r>
              <a:rPr lang="uk-UA" sz="4800" dirty="0" smtClean="0">
                <a:solidFill>
                  <a:schemeClr val="accent1">
                    <a:lumMod val="75000"/>
                  </a:schemeClr>
                </a:solidFill>
              </a:rPr>
              <a:t>ВИХОВАТЕЛЯ   </a:t>
            </a:r>
            <a:r>
              <a:rPr lang="uk-UA" sz="4800" dirty="0" smtClean="0">
                <a:solidFill>
                  <a:schemeClr val="accent6">
                    <a:lumMod val="75000"/>
                  </a:schemeClr>
                </a:solidFill>
              </a:rPr>
              <a:t>АЛЕКСІНА                                     ВОЛОДИМИРА</a:t>
            </a:r>
            <a:br>
              <a:rPr lang="uk-UA" sz="4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4800" dirty="0" smtClean="0">
                <a:solidFill>
                  <a:schemeClr val="accent6">
                    <a:lumMod val="75000"/>
                  </a:schemeClr>
                </a:solidFill>
              </a:rPr>
              <a:t>ІВАНОВИЧА</a:t>
            </a:r>
            <a:endParaRPr lang="ru-RU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2" descr="C:\Users\svitlana\Desktop\изображение_viber_2023-02-18_14-53-10-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b="15693"/>
          <a:stretch/>
        </p:blipFill>
        <p:spPr bwMode="auto">
          <a:xfrm>
            <a:off x="-540568" y="3429000"/>
            <a:ext cx="2946438" cy="349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427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9663"/>
            <a:ext cx="3357563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289424"/>
            <a:ext cx="201136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05338"/>
            <a:ext cx="7486650" cy="1752600"/>
          </a:xfrm>
        </p:spPr>
        <p:txBody>
          <a:bodyPr>
            <a:normAutofit/>
          </a:bodyPr>
          <a:lstStyle/>
          <a:p>
            <a:pPr algn="r" eaLnBrk="1" hangingPunct="1"/>
            <a:r>
              <a:rPr lang="uk-UA" sz="2600" dirty="0" smtClean="0">
                <a:solidFill>
                  <a:srgbClr val="898989"/>
                </a:solidFill>
              </a:rPr>
              <a:t>	</a:t>
            </a:r>
          </a:p>
          <a:p>
            <a:pPr algn="r" eaLnBrk="1" hangingPunct="1"/>
            <a:endParaRPr lang="ru-RU" sz="30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116632"/>
            <a:ext cx="6929486" cy="5976664"/>
          </a:xfrm>
        </p:spPr>
        <p:txBody>
          <a:bodyPr rtlCol="0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Впровадження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здоров’язберігаючих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технологій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під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час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освітнього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процесу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в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умовах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спеціальної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школи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</a:t>
            </a:r>
            <a:r>
              <a:rPr lang="ru-RU" sz="2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З </a:t>
            </a:r>
            <a:r>
              <a:rPr lang="ru-RU" sz="22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досвіду</a:t>
            </a:r>
            <a:r>
              <a:rPr lang="ru-RU" sz="2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2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роботи</a:t>
            </a:r>
            <a:r>
              <a:rPr lang="ru-RU" sz="2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 за </a:t>
            </a:r>
            <a:br>
              <a:rPr lang="ru-RU" sz="2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200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                    2019-2022 </a:t>
            </a:r>
            <a:r>
              <a:rPr lang="ru-RU" sz="22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н.р</a:t>
            </a:r>
            <a:r>
              <a:rPr lang="ru-RU" sz="2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r>
              <a:rPr lang="ru-RU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5813"/>
            <a:ext cx="19240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трелка вниз 49"/>
          <p:cNvSpPr/>
          <p:nvPr/>
        </p:nvSpPr>
        <p:spPr>
          <a:xfrm rot="1849015">
            <a:off x="3219627" y="4715429"/>
            <a:ext cx="476248" cy="708363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 rot="19312709">
            <a:off x="4952783" y="4713997"/>
            <a:ext cx="471154" cy="70211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85728"/>
            <a:ext cx="7929618" cy="954107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Внутрішньошкільні</a:t>
            </a:r>
            <a:r>
              <a:rPr lang="ru-RU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фактори</a:t>
            </a:r>
            <a:r>
              <a:rPr lang="ru-RU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що</a:t>
            </a:r>
            <a:r>
              <a:rPr lang="ru-RU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впливають</a:t>
            </a:r>
            <a:r>
              <a:rPr lang="ru-RU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на </a:t>
            </a:r>
            <a:r>
              <a:rPr lang="ru-RU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здоров'я</a:t>
            </a:r>
            <a:r>
              <a:rPr lang="ru-RU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учнів</a:t>
            </a:r>
            <a:endParaRPr lang="ru-RU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857500" y="1428750"/>
            <a:ext cx="2786063" cy="15001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взаємини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з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однокласниками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 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ставлення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вчителів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 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здоров'я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вчителів</a:t>
            </a:r>
            <a:endParaRPr lang="ru-RU" sz="1600" b="1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14313" y="2143125"/>
            <a:ext cx="2286000" cy="32146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вид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навчальної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діяльності</a:t>
            </a:r>
            <a:endParaRPr lang="ru-RU" sz="1600" b="1" i="1" dirty="0">
              <a:solidFill>
                <a:srgbClr val="002060"/>
              </a:solidFill>
              <a:latin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технології</a:t>
            </a:r>
            <a:r>
              <a:rPr lang="en-US" sz="1600" b="1" i="1" dirty="0">
                <a:solidFill>
                  <a:srgbClr val="002060"/>
                </a:solidFill>
                <a:latin typeface="Arial" charset="0"/>
              </a:rPr>
              <a:t>,</a:t>
            </a:r>
            <a:r>
              <a:rPr lang="ru-RU" sz="1600" b="1" i="1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стиль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викладання</a:t>
            </a:r>
            <a:endParaRPr lang="ru-RU" sz="1600" b="1" i="1" dirty="0">
              <a:solidFill>
                <a:srgbClr val="002060"/>
              </a:solidFill>
              <a:latin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відмітка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оцінка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знань</a:t>
            </a:r>
            <a:endParaRPr lang="ru-RU" sz="1600" b="1" i="1" dirty="0">
              <a:solidFill>
                <a:srgbClr val="002060"/>
              </a:solidFill>
              <a:latin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обсяг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домашніх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завдань</a:t>
            </a:r>
            <a:endParaRPr lang="ru-RU" sz="1600" b="1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072188" y="2214563"/>
            <a:ext cx="2786062" cy="3429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режим дня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розклад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навчальних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занять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харчування</a:t>
            </a:r>
            <a:endParaRPr lang="ru-RU" sz="1600" b="1" i="1" dirty="0">
              <a:solidFill>
                <a:srgbClr val="002060"/>
              </a:solidFill>
              <a:latin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санітарно-гігієнічні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умови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режим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змін</a:t>
            </a:r>
            <a:endParaRPr lang="ru-RU" sz="1600" b="1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4313" y="1428750"/>
            <a:ext cx="2286000" cy="500063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Організація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занять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072188" y="1500188"/>
            <a:ext cx="2714625" cy="7143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Режим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функціонування</a:t>
            </a:r>
            <a:r>
              <a:rPr lang="ru-RU" sz="16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Arial" charset="0"/>
              </a:rPr>
              <a:t>школи</a:t>
            </a:r>
            <a:endParaRPr lang="ru-RU" sz="1600" b="1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286116" y="3786190"/>
            <a:ext cx="2143140" cy="8572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здоров'я</a:t>
            </a:r>
            <a:r>
              <a:rPr lang="ru-RU" sz="28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школяра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42875" y="5500688"/>
            <a:ext cx="3857625" cy="1143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i="1" dirty="0">
                <a:solidFill>
                  <a:srgbClr val="002060"/>
                </a:solidFill>
                <a:latin typeface="Arial" charset="0"/>
              </a:rPr>
              <a:t>уроки </a:t>
            </a:r>
            <a:r>
              <a:rPr lang="ru-RU" b="1" i="1" dirty="0" err="1">
                <a:solidFill>
                  <a:srgbClr val="002060"/>
                </a:solidFill>
                <a:latin typeface="Arial" charset="0"/>
              </a:rPr>
              <a:t>фізкультури</a:t>
            </a:r>
            <a:endParaRPr lang="ru-RU" b="1" i="1" dirty="0">
              <a:solidFill>
                <a:srgbClr val="002060"/>
              </a:solidFill>
              <a:latin typeface="Arial" charset="0"/>
            </a:endParaRPr>
          </a:p>
          <a:p>
            <a:pPr lvl="1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i="1" dirty="0" err="1">
                <a:solidFill>
                  <a:srgbClr val="002060"/>
                </a:solidFill>
                <a:latin typeface="Arial" charset="0"/>
              </a:rPr>
              <a:t>спортивні</a:t>
            </a:r>
            <a:r>
              <a:rPr lang="ru-RU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Arial" charset="0"/>
              </a:rPr>
              <a:t>секції</a:t>
            </a:r>
            <a:r>
              <a:rPr lang="ru-RU" b="1" i="1" dirty="0">
                <a:solidFill>
                  <a:srgbClr val="002060"/>
                </a:solidFill>
                <a:latin typeface="Arial" charset="0"/>
              </a:rPr>
              <a:t> та </a:t>
            </a:r>
            <a:r>
              <a:rPr lang="ru-RU" b="1" i="1" dirty="0" err="1">
                <a:solidFill>
                  <a:srgbClr val="002060"/>
                </a:solidFill>
                <a:latin typeface="Arial" charset="0"/>
              </a:rPr>
              <a:t>гуртки</a:t>
            </a:r>
            <a:endParaRPr lang="ru-RU" b="1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286375" y="5786438"/>
            <a:ext cx="3571875" cy="7143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i="1" dirty="0" err="1">
                <a:solidFill>
                  <a:srgbClr val="002060"/>
                </a:solidFill>
                <a:latin typeface="Arial" charset="0"/>
              </a:rPr>
              <a:t>дозвілля</a:t>
            </a:r>
            <a:endParaRPr lang="ru-RU" b="1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6" name="Стрелка вниз 45"/>
          <p:cNvSpPr/>
          <p:nvPr/>
        </p:nvSpPr>
        <p:spPr>
          <a:xfrm rot="10800000">
            <a:off x="4071934" y="3000372"/>
            <a:ext cx="476248" cy="47624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 rot="5400000">
            <a:off x="2619364" y="3810000"/>
            <a:ext cx="476248" cy="57150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 rot="16200000">
            <a:off x="5584041" y="3845719"/>
            <a:ext cx="476248" cy="50006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142875" y="785813"/>
            <a:ext cx="8715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uk-UA" sz="3600" b="1" i="1">
                <a:solidFill>
                  <a:srgbClr val="002060"/>
                </a:solidFill>
                <a:cs typeface="Arial" charset="0"/>
              </a:rPr>
              <a:t>Поняття </a:t>
            </a:r>
          </a:p>
          <a:p>
            <a:pPr algn="ctr"/>
            <a:r>
              <a:rPr lang="uk-UA" sz="3600" b="1" i="1">
                <a:solidFill>
                  <a:srgbClr val="FF0000"/>
                </a:solidFill>
                <a:cs typeface="Arial" charset="0"/>
              </a:rPr>
              <a:t>“здоров’язбережувальні  технології” </a:t>
            </a:r>
          </a:p>
          <a:p>
            <a:pPr algn="ctr"/>
            <a:r>
              <a:rPr lang="uk-UA" sz="3600" b="1" i="1">
                <a:solidFill>
                  <a:srgbClr val="002060"/>
                </a:solidFill>
                <a:cs typeface="Arial" charset="0"/>
              </a:rPr>
              <a:t>об’єднує в собі всі напрями діяльності загальноосвітнього закладу щодо формування, збереження та зміцнення здоров’я учнів.</a:t>
            </a:r>
            <a:endParaRPr lang="ru-RU" sz="3600" i="1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8643938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1357313" y="357188"/>
            <a:ext cx="67865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F0000"/>
                </a:solidFill>
              </a:rPr>
              <a:t>ЗАХОДИ ЗДОРОВ</a:t>
            </a:r>
            <a:r>
              <a:rPr lang="en-US" sz="2800" b="1">
                <a:solidFill>
                  <a:srgbClr val="FF0000"/>
                </a:solidFill>
              </a:rPr>
              <a:t>’</a:t>
            </a:r>
            <a:r>
              <a:rPr lang="uk-UA" sz="2800" b="1">
                <a:solidFill>
                  <a:srgbClr val="FF0000"/>
                </a:solidFill>
              </a:rPr>
              <a:t>ЯЗБЕРЕЖУВАЛЬНОГО ВИХОВАННЯ</a:t>
            </a:r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214313" y="1785938"/>
            <a:ext cx="2357437" cy="11430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Профілактика 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правопорушень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3000375" y="3929063"/>
            <a:ext cx="3214688" cy="928687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</a:rPr>
              <a:t>Утвердження здорового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</a:rPr>
              <a:t> способу життя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3071813" y="1857375"/>
            <a:ext cx="3000375" cy="1571625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Система 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виховання 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здорового 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способу життя</a:t>
            </a:r>
          </a:p>
        </p:txBody>
      </p:sp>
      <p:sp>
        <p:nvSpPr>
          <p:cNvPr id="6" name="Загнутый угол 5"/>
          <p:cNvSpPr/>
          <p:nvPr/>
        </p:nvSpPr>
        <p:spPr>
          <a:xfrm>
            <a:off x="6572250" y="3286125"/>
            <a:ext cx="2071688" cy="321468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Бесіди, лекції лікарів,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участь в акціях, перегляд 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фільмів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6500813" y="1928813"/>
            <a:ext cx="2071687" cy="1000125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Профілактика 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шкідливих звичок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142875" y="3357563"/>
            <a:ext cx="2571750" cy="3286125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Зустрічі з представниками 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правоохоронних органів,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залучення учнів до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цікавих справ, гурткової 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роботи, бібліотеки,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індивідуальна робота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2928938" y="5072063"/>
            <a:ext cx="3357562" cy="1500187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Залучення до 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спортивних змагань, 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туризму, занять у </a:t>
            </a:r>
          </a:p>
          <a:p>
            <a:pPr algn="ctr">
              <a:defRPr/>
            </a:pP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портивних </a:t>
            </a: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секціях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 flipV="1">
            <a:off x="2643188" y="2428875"/>
            <a:ext cx="357187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215063" y="2428875"/>
            <a:ext cx="214312" cy="142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4321175" y="3679825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2"/>
          </p:cNvCxnSpPr>
          <p:nvPr/>
        </p:nvCxnSpPr>
        <p:spPr>
          <a:xfrm rot="5400000">
            <a:off x="1196182" y="3090069"/>
            <a:ext cx="357187" cy="349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7" idx="2"/>
            <a:endCxn id="6" idx="0"/>
          </p:cNvCxnSpPr>
          <p:nvPr/>
        </p:nvCxnSpPr>
        <p:spPr>
          <a:xfrm rot="16200000" flipH="1">
            <a:off x="7394575" y="3071813"/>
            <a:ext cx="357187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4" idx="2"/>
            <a:endCxn id="10" idx="0"/>
          </p:cNvCxnSpPr>
          <p:nvPr/>
        </p:nvCxnSpPr>
        <p:spPr>
          <a:xfrm rot="5400000">
            <a:off x="4500563" y="4965700"/>
            <a:ext cx="21431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700808"/>
            <a:ext cx="7632848" cy="4536504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chemeClr val="tx1"/>
                </a:solidFill>
              </a:rPr>
              <a:t>• Створення комфортних умов навчання (розклад уроків, перерв, режимні моменти).</a:t>
            </a:r>
          </a:p>
          <a:p>
            <a:r>
              <a:rPr lang="uk-UA" sz="2000" b="1" dirty="0" smtClean="0">
                <a:solidFill>
                  <a:schemeClr val="tx1"/>
                </a:solidFill>
              </a:rPr>
              <a:t>• Загальний контроль фізкультурно-оздоровчої роботи.</a:t>
            </a:r>
          </a:p>
          <a:p>
            <a:r>
              <a:rPr lang="uk-UA" sz="2000" b="1" dirty="0" smtClean="0">
                <a:solidFill>
                  <a:schemeClr val="tx1"/>
                </a:solidFill>
              </a:rPr>
              <a:t>• Контроль харчування.</a:t>
            </a:r>
          </a:p>
          <a:p>
            <a:r>
              <a:rPr lang="uk-UA" sz="2000" b="1" dirty="0" smtClean="0">
                <a:solidFill>
                  <a:schemeClr val="tx1"/>
                </a:solidFill>
              </a:rPr>
              <a:t>• Контроль дотримання санітарно-гігієнічних умов приміщення школи.</a:t>
            </a:r>
          </a:p>
          <a:p>
            <a:r>
              <a:rPr lang="uk-UA" sz="2000" b="1" dirty="0" smtClean="0">
                <a:solidFill>
                  <a:schemeClr val="tx1"/>
                </a:solidFill>
              </a:rPr>
              <a:t>• Оздоровлення учнів протягом року.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• </a:t>
            </a:r>
            <a:r>
              <a:rPr lang="ru-RU" sz="2000" b="1" dirty="0" err="1" smtClean="0">
                <a:solidFill>
                  <a:schemeClr val="tx1"/>
                </a:solidFill>
              </a:rPr>
              <a:t>Естетичне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оформлення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інтер’єру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школи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• </a:t>
            </a:r>
            <a:r>
              <a:rPr lang="ru-RU" sz="2000" b="1" dirty="0" err="1" smtClean="0">
                <a:solidFill>
                  <a:schemeClr val="tx1"/>
                </a:solidFill>
              </a:rPr>
              <a:t>Проведення</a:t>
            </a:r>
            <a:r>
              <a:rPr lang="ru-RU" sz="2000" b="1" dirty="0" smtClean="0">
                <a:solidFill>
                  <a:schemeClr val="tx1"/>
                </a:solidFill>
              </a:rPr>
              <a:t> круглого столу </a:t>
            </a:r>
            <a:r>
              <a:rPr lang="ru-RU" sz="2000" b="1" dirty="0" err="1" smtClean="0">
                <a:solidFill>
                  <a:schemeClr val="tx1"/>
                </a:solidFill>
              </a:rPr>
              <a:t>з</a:t>
            </a:r>
            <a:r>
              <a:rPr lang="ru-RU" sz="2000" b="1" dirty="0" smtClean="0">
                <a:solidFill>
                  <a:schemeClr val="tx1"/>
                </a:solidFill>
              </a:rPr>
              <a:t> проблем </a:t>
            </a:r>
            <a:r>
              <a:rPr lang="ru-RU" sz="2000" b="1" dirty="0" err="1" smtClean="0">
                <a:solidFill>
                  <a:schemeClr val="tx1"/>
                </a:solidFill>
              </a:rPr>
              <a:t>упровадження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здоров’язбережувальних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технологій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• </a:t>
            </a:r>
            <a:r>
              <a:rPr lang="ru-RU" sz="2000" b="1" dirty="0" err="1" smtClean="0">
                <a:solidFill>
                  <a:schemeClr val="tx1"/>
                </a:solidFill>
              </a:rPr>
              <a:t>Проведення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педагогічних</a:t>
            </a:r>
            <a:r>
              <a:rPr lang="ru-RU" sz="2000" b="1" dirty="0" smtClean="0">
                <a:solidFill>
                  <a:schemeClr val="tx1"/>
                </a:solidFill>
              </a:rPr>
              <a:t> рад.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• </a:t>
            </a:r>
            <a:r>
              <a:rPr lang="ru-RU" sz="2000" b="1" dirty="0" err="1" smtClean="0">
                <a:solidFill>
                  <a:schemeClr val="tx1"/>
                </a:solidFill>
              </a:rPr>
              <a:t>Спільна</a:t>
            </a:r>
            <a:r>
              <a:rPr lang="ru-RU" sz="2000" b="1" dirty="0" smtClean="0">
                <a:solidFill>
                  <a:schemeClr val="tx1"/>
                </a:solidFill>
              </a:rPr>
              <a:t> робота з батьками.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93610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Заходи дирекції школи з упровадження </a:t>
            </a:r>
            <a:r>
              <a:rPr lang="uk-UA" sz="3200" b="1" dirty="0" err="1" smtClean="0">
                <a:solidFill>
                  <a:srgbClr val="FF0000"/>
                </a:solidFill>
              </a:rPr>
              <a:t>здоров’язбережувальних</a:t>
            </a:r>
            <a:r>
              <a:rPr lang="uk-UA" sz="3200" b="1" dirty="0" smtClean="0">
                <a:solidFill>
                  <a:srgbClr val="FF0000"/>
                </a:solidFill>
              </a:rPr>
              <a:t> технологій: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922114"/>
          </a:xfrm>
        </p:spPr>
        <p:txBody>
          <a:bodyPr>
            <a:noAutofit/>
          </a:bodyPr>
          <a:lstStyle/>
          <a:p>
            <a:r>
              <a:rPr lang="uk-UA" sz="3200" dirty="0" smtClean="0"/>
              <a:t>Фізкультурно-оздоровча позакласна робота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F:\Презентации\ФОТО ПРЕЗЕНТАЦІЯ\IMG_20200221_144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153">
            <a:off x="-191364" y="1296600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Презентации\ФОТО ПРЕЗЕНТАЦІЯ\IMG_20200221_1441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2" r="21067"/>
          <a:stretch/>
        </p:blipFill>
        <p:spPr bwMode="auto">
          <a:xfrm>
            <a:off x="3153983" y="1196752"/>
            <a:ext cx="3608804" cy="268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Презентации\ФОТО ПРЕЗЕНТАЦІЯ\IMG_20200221_1442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77800"/>
            <a:ext cx="2616097" cy="34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Презентации\ФОТО ПРЕЗЕНТАЦІЯ\IMG_20200221_1500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0" r="16727"/>
          <a:stretch/>
        </p:blipFill>
        <p:spPr bwMode="auto">
          <a:xfrm>
            <a:off x="1259632" y="3429000"/>
            <a:ext cx="3866930" cy="313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4462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922114"/>
          </a:xfrm>
        </p:spPr>
        <p:txBody>
          <a:bodyPr>
            <a:noAutofit/>
          </a:bodyPr>
          <a:lstStyle/>
          <a:p>
            <a:r>
              <a:rPr lang="uk-UA" sz="3200" dirty="0" smtClean="0"/>
              <a:t>Уроки фізкультури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Презентации\ФОТО ПРЕЗЕНТАЦІЯ\IMG_20200221_144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4572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резентации\ФОТО ПРЕЗЕНТАЦІЯ\IMG_20200221_144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3528393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Презентации\ФОТО ПРЕЗЕНТАЦІЯ\IMG_20200221_1448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15981" r="8445"/>
          <a:stretch/>
        </p:blipFill>
        <p:spPr bwMode="auto">
          <a:xfrm>
            <a:off x="5560254" y="908720"/>
            <a:ext cx="2704011" cy="21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Презентации\ФОТО ПРЕЗЕНТАЦІЯ\IMG_20200221_1459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7" t="11660" r="11660"/>
          <a:stretch/>
        </p:blipFill>
        <p:spPr bwMode="auto">
          <a:xfrm>
            <a:off x="2051720" y="4005064"/>
            <a:ext cx="2926079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7570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840760" cy="850106"/>
          </a:xfrm>
        </p:spPr>
        <p:txBody>
          <a:bodyPr>
            <a:noAutofit/>
          </a:bodyPr>
          <a:lstStyle/>
          <a:p>
            <a:r>
              <a:rPr lang="uk-UA" sz="3200" dirty="0" smtClean="0"/>
              <a:t> </a:t>
            </a:r>
            <a:r>
              <a:rPr lang="ru-RU" sz="3200" dirty="0" err="1"/>
              <a:t>Формування</a:t>
            </a:r>
            <a:r>
              <a:rPr lang="ru-RU" sz="3200" dirty="0"/>
              <a:t> у </a:t>
            </a:r>
            <a:r>
              <a:rPr lang="ru-RU" sz="3200" dirty="0" err="1"/>
              <a:t>школярів</a:t>
            </a:r>
            <a:r>
              <a:rPr lang="ru-RU" sz="3200" dirty="0"/>
              <a:t> та </a:t>
            </a:r>
            <a:r>
              <a:rPr lang="ru-RU" sz="3200" dirty="0" err="1"/>
              <a:t>батьків</a:t>
            </a:r>
            <a:r>
              <a:rPr lang="ru-RU" sz="3200" dirty="0"/>
              <a:t> </a:t>
            </a:r>
            <a:r>
              <a:rPr lang="ru-RU" sz="3200" dirty="0" err="1"/>
              <a:t>уявлень</a:t>
            </a:r>
            <a:r>
              <a:rPr lang="ru-RU" sz="3200" dirty="0"/>
              <a:t> про здоровий </a:t>
            </a:r>
            <a:r>
              <a:rPr lang="ru-RU" sz="3200" dirty="0" err="1"/>
              <a:t>спосіб</a:t>
            </a:r>
            <a:r>
              <a:rPr lang="ru-RU" sz="3200" dirty="0"/>
              <a:t> </a:t>
            </a:r>
            <a:r>
              <a:rPr lang="ru-RU" sz="3200" dirty="0" err="1"/>
              <a:t>життя</a:t>
            </a:r>
            <a:r>
              <a:rPr lang="ru-RU" sz="3200" dirty="0"/>
              <a:t>.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0" name="Picture 4" descr="F:\Презентации\ФОТО ПРЕЗЕНТАЦІЯ\IMG_20200113_16491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36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Презентации\ФОТО ПРЕЗЕНТАЦІЯ\IMG_20200221_152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37" y="1844824"/>
            <a:ext cx="3239852" cy="24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Презентации\ФОТО ПРЕЗЕНТАЦІЯ\IMG_20200221_1419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3"/>
          <a:stretch/>
        </p:blipFill>
        <p:spPr bwMode="auto">
          <a:xfrm>
            <a:off x="4355976" y="3984171"/>
            <a:ext cx="4355975" cy="246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24078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488832" cy="922114"/>
          </a:xfrm>
        </p:spPr>
        <p:txBody>
          <a:bodyPr>
            <a:noAutofit/>
          </a:bodyPr>
          <a:lstStyle/>
          <a:p>
            <a:r>
              <a:rPr lang="ru-RU" sz="3200" b="1" dirty="0" err="1"/>
              <a:t>Створення</a:t>
            </a:r>
            <a:r>
              <a:rPr lang="ru-RU" sz="3200" b="1" dirty="0"/>
              <a:t> умов,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сприяють</a:t>
            </a:r>
            <a:r>
              <a:rPr lang="ru-RU" sz="3200" b="1" dirty="0"/>
              <a:t> </a:t>
            </a:r>
            <a:r>
              <a:rPr lang="ru-RU" sz="3200" b="1" dirty="0" err="1" smtClean="0"/>
              <a:t>збереженню</a:t>
            </a:r>
            <a:r>
              <a:rPr lang="ru-RU" sz="3200" b="1" dirty="0" smtClean="0"/>
              <a:t> і </a:t>
            </a:r>
            <a:r>
              <a:rPr lang="ru-RU" sz="3200" b="1" dirty="0" err="1"/>
              <a:t>зміцненню</a:t>
            </a:r>
            <a:r>
              <a:rPr lang="ru-RU" sz="3200" b="1" dirty="0"/>
              <a:t> </a:t>
            </a:r>
            <a:r>
              <a:rPr lang="ru-RU" sz="3200" b="1" dirty="0" err="1"/>
              <a:t>здоров'я</a:t>
            </a:r>
            <a:r>
              <a:rPr lang="ru-RU" sz="3200" b="1" dirty="0"/>
              <a:t> </a:t>
            </a:r>
            <a:r>
              <a:rPr lang="ru-RU" sz="3200" b="1" dirty="0" err="1"/>
              <a:t>дітей</a:t>
            </a:r>
            <a:r>
              <a:rPr lang="ru-RU" sz="3200" b="1" dirty="0"/>
              <a:t> 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Презентации\ФОТО ПРЕЗЕНТАЦІЯ\IMG_20200221_1506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8"/>
          <a:stretch/>
        </p:blipFill>
        <p:spPr bwMode="auto">
          <a:xfrm>
            <a:off x="432048" y="1264866"/>
            <a:ext cx="3779912" cy="251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Презентации\ФОТО ПРЕЗЕНТАЦІЯ\IMG_20200221_1429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25253" r="11651" b="4982"/>
          <a:stretch/>
        </p:blipFill>
        <p:spPr bwMode="auto">
          <a:xfrm>
            <a:off x="4274159" y="1916832"/>
            <a:ext cx="3896170" cy="478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Презентации\ФОТО ПРЕЗЕНТАЦІЯ\IMG_20200221_1429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4074850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0270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628800"/>
            <a:ext cx="81369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ru-RU" sz="2400" dirty="0" smtClean="0"/>
              <a:t>1. </a:t>
            </a:r>
            <a:r>
              <a:rPr lang="ru-RU" sz="2400" dirty="0" err="1" smtClean="0"/>
              <a:t>Алексін</a:t>
            </a:r>
            <a:r>
              <a:rPr lang="ru-RU" sz="2400" dirty="0" smtClean="0"/>
              <a:t> </a:t>
            </a:r>
            <a:r>
              <a:rPr lang="ru-RU" sz="2400" dirty="0" err="1"/>
              <a:t>Володимир</a:t>
            </a:r>
            <a:r>
              <a:rPr lang="ru-RU" sz="2400" dirty="0"/>
              <a:t> </a:t>
            </a:r>
            <a:r>
              <a:rPr lang="ru-RU" sz="2400" dirty="0" err="1"/>
              <a:t>Іванович</a:t>
            </a:r>
            <a:r>
              <a:rPr lang="ru-RU" sz="2400" dirty="0"/>
              <a:t> </a:t>
            </a:r>
            <a:r>
              <a:rPr lang="ru-RU" sz="2400" dirty="0" err="1"/>
              <a:t>народився</a:t>
            </a:r>
            <a:r>
              <a:rPr lang="ru-RU" sz="2400" dirty="0"/>
              <a:t> 11 </a:t>
            </a:r>
            <a:r>
              <a:rPr lang="ru-RU" sz="2400" dirty="0" err="1"/>
              <a:t>липня</a:t>
            </a:r>
            <a:r>
              <a:rPr lang="ru-RU" sz="2400" dirty="0"/>
              <a:t> 1974 року в  с. </a:t>
            </a:r>
            <a:r>
              <a:rPr lang="ru-RU" sz="2400" dirty="0" err="1"/>
              <a:t>Іванівка</a:t>
            </a:r>
            <a:r>
              <a:rPr lang="ru-RU" sz="2400" dirty="0"/>
              <a:t>          </a:t>
            </a:r>
            <a:r>
              <a:rPr lang="ru-RU" sz="2400" dirty="0" err="1"/>
              <a:t>Великописарівського</a:t>
            </a:r>
            <a:r>
              <a:rPr lang="ru-RU" sz="2400" dirty="0"/>
              <a:t>                   району </a:t>
            </a:r>
            <a:r>
              <a:rPr lang="ru-RU" sz="2400" dirty="0" err="1"/>
              <a:t>Сумської</a:t>
            </a:r>
            <a:r>
              <a:rPr lang="ru-RU" sz="2400" dirty="0"/>
              <a:t> </a:t>
            </a:r>
            <a:r>
              <a:rPr lang="ru-RU" sz="2400" dirty="0" err="1"/>
              <a:t>області</a:t>
            </a:r>
            <a:r>
              <a:rPr lang="ru-RU" sz="2400" dirty="0"/>
              <a:t>.</a:t>
            </a:r>
          </a:p>
          <a:p>
            <a:pPr algn="just" eaLnBrk="1" hangingPunct="1"/>
            <a:r>
              <a:rPr lang="ru-RU" sz="2400" dirty="0" smtClean="0"/>
              <a:t>2. В </a:t>
            </a:r>
            <a:r>
              <a:rPr lang="ru-RU" sz="2400" dirty="0"/>
              <a:t>1990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закінчив</a:t>
            </a:r>
            <a:r>
              <a:rPr lang="ru-RU" sz="2400" dirty="0"/>
              <a:t> </a:t>
            </a:r>
            <a:r>
              <a:rPr lang="ru-RU" sz="2400" dirty="0" err="1"/>
              <a:t>Правдинську</a:t>
            </a:r>
            <a:r>
              <a:rPr lang="ru-RU" sz="2400" dirty="0"/>
              <a:t> </a:t>
            </a:r>
            <a:r>
              <a:rPr lang="ru-RU" sz="2400" dirty="0" err="1"/>
              <a:t>середню</a:t>
            </a:r>
            <a:r>
              <a:rPr lang="ru-RU" sz="2400" dirty="0"/>
              <a:t> </a:t>
            </a:r>
            <a:r>
              <a:rPr lang="ru-RU" sz="2400" dirty="0" err="1"/>
              <a:t>загальноосвітню</a:t>
            </a:r>
            <a:r>
              <a:rPr lang="ru-RU" sz="2400" dirty="0"/>
              <a:t> школу.</a:t>
            </a:r>
          </a:p>
          <a:p>
            <a:pPr algn="just" eaLnBrk="1" hangingPunct="1"/>
            <a:r>
              <a:rPr lang="ru-RU" sz="2400" dirty="0" smtClean="0"/>
              <a:t>3. В </a:t>
            </a:r>
            <a:r>
              <a:rPr lang="ru-RU" sz="2400" dirty="0" err="1"/>
              <a:t>період</a:t>
            </a:r>
            <a:r>
              <a:rPr lang="ru-RU" sz="2400" dirty="0"/>
              <a:t> з 1990 р по 1995 </a:t>
            </a:r>
            <a:r>
              <a:rPr lang="ru-RU" sz="2400" dirty="0" err="1"/>
              <a:t>рік</a:t>
            </a:r>
            <a:r>
              <a:rPr lang="ru-RU" sz="2400" dirty="0"/>
              <a:t> </a:t>
            </a:r>
            <a:r>
              <a:rPr lang="ru-RU" sz="2400" dirty="0" err="1"/>
              <a:t>навчався</a:t>
            </a:r>
            <a:r>
              <a:rPr lang="ru-RU" sz="2400" dirty="0"/>
              <a:t> в </a:t>
            </a:r>
            <a:r>
              <a:rPr lang="ru-RU" sz="2400" dirty="0" err="1"/>
              <a:t>Сумському</a:t>
            </a:r>
            <a:r>
              <a:rPr lang="ru-RU" sz="2400" dirty="0"/>
              <a:t> </a:t>
            </a:r>
            <a:r>
              <a:rPr lang="ru-RU" sz="2400" dirty="0" err="1"/>
              <a:t>педагогічному</a:t>
            </a:r>
            <a:r>
              <a:rPr lang="ru-RU" sz="2400" dirty="0"/>
              <a:t> </a:t>
            </a:r>
            <a:r>
              <a:rPr lang="ru-RU" sz="2400" dirty="0" err="1"/>
              <a:t>інституті</a:t>
            </a:r>
            <a:r>
              <a:rPr lang="ru-RU" sz="2400" dirty="0"/>
              <a:t> та </a:t>
            </a:r>
            <a:r>
              <a:rPr lang="ru-RU" sz="2400" dirty="0" err="1"/>
              <a:t>отримав</a:t>
            </a:r>
            <a:r>
              <a:rPr lang="ru-RU" sz="2400" dirty="0"/>
              <a:t> </a:t>
            </a:r>
            <a:r>
              <a:rPr lang="ru-RU" sz="2400" dirty="0" err="1"/>
              <a:t>спеціальність</a:t>
            </a:r>
            <a:r>
              <a:rPr lang="ru-RU" sz="2400" dirty="0"/>
              <a:t> </a:t>
            </a:r>
            <a:r>
              <a:rPr lang="ru-RU" sz="2400" dirty="0" err="1"/>
              <a:t>вчитель</a:t>
            </a:r>
            <a:r>
              <a:rPr lang="ru-RU" sz="2400" dirty="0"/>
              <a:t> </a:t>
            </a:r>
            <a:r>
              <a:rPr lang="ru-RU" sz="2400" dirty="0" err="1"/>
              <a:t>географії</a:t>
            </a:r>
            <a:r>
              <a:rPr lang="ru-RU" sz="2400" dirty="0"/>
              <a:t> та </a:t>
            </a:r>
            <a:r>
              <a:rPr lang="ru-RU" sz="2400" dirty="0" err="1"/>
              <a:t>біології</a:t>
            </a:r>
            <a:r>
              <a:rPr lang="ru-RU" sz="2400" dirty="0"/>
              <a:t>.</a:t>
            </a:r>
            <a:endParaRPr lang="ru-RU" sz="2400" b="1" i="1" dirty="0">
              <a:solidFill>
                <a:srgbClr val="EE7700"/>
              </a:solidFill>
            </a:endParaRPr>
          </a:p>
          <a:p>
            <a:pPr algn="just" eaLnBrk="1" hangingPunct="1"/>
            <a:r>
              <a:rPr lang="uk-UA" sz="2400" dirty="0" smtClean="0"/>
              <a:t>4. З </a:t>
            </a:r>
            <a:r>
              <a:rPr lang="uk-UA" sz="2400" dirty="0"/>
              <a:t>1995 року по 199</a:t>
            </a:r>
            <a:r>
              <a:rPr lang="en-US" sz="2400" dirty="0"/>
              <a:t>7</a:t>
            </a:r>
            <a:r>
              <a:rPr lang="uk-UA" sz="2400" dirty="0"/>
              <a:t> рік працював вчителем географії </a:t>
            </a:r>
            <a:r>
              <a:rPr lang="uk-UA" sz="2400" dirty="0" err="1"/>
              <a:t>Вищевеселівської</a:t>
            </a:r>
            <a:r>
              <a:rPr lang="uk-UA" sz="2400" dirty="0"/>
              <a:t> загальноосвітньої школи.</a:t>
            </a:r>
          </a:p>
          <a:p>
            <a:pPr algn="just" eaLnBrk="1" hangingPunct="1"/>
            <a:r>
              <a:rPr lang="uk-UA" sz="2400" dirty="0" smtClean="0"/>
              <a:t> 5. З </a:t>
            </a:r>
            <a:r>
              <a:rPr lang="uk-UA" sz="2400" dirty="0"/>
              <a:t>199</a:t>
            </a:r>
            <a:r>
              <a:rPr lang="en-US" sz="2400" dirty="0"/>
              <a:t>7</a:t>
            </a:r>
            <a:r>
              <a:rPr lang="uk-UA" sz="2400" dirty="0"/>
              <a:t> року працюю вихователем </a:t>
            </a:r>
            <a:r>
              <a:rPr lang="uk-UA" sz="2400" dirty="0" err="1" smtClean="0"/>
              <a:t>Правдинської</a:t>
            </a:r>
            <a:r>
              <a:rPr lang="uk-UA" sz="2400" dirty="0"/>
              <a:t> </a:t>
            </a:r>
            <a:r>
              <a:rPr lang="uk-UA" sz="2400" dirty="0" smtClean="0"/>
              <a:t>спеціальної школи.</a:t>
            </a:r>
            <a:endParaRPr lang="uk-UA" sz="2400" dirty="0"/>
          </a:p>
          <a:p>
            <a:pPr algn="just" eaLnBrk="1" hangingPunct="1"/>
            <a:r>
              <a:rPr lang="uk-UA" sz="2400" dirty="0" smtClean="0"/>
              <a:t>6. Спеціаліст  </a:t>
            </a:r>
            <a:r>
              <a:rPr lang="uk-UA" sz="2400" dirty="0"/>
              <a:t>першої </a:t>
            </a:r>
            <a:r>
              <a:rPr lang="uk-UA" sz="2400" dirty="0" smtClean="0"/>
              <a:t>категорії. </a:t>
            </a:r>
            <a:endParaRPr lang="ru-RU" sz="2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5" y="404664"/>
            <a:ext cx="7478216" cy="792088"/>
          </a:xfrm>
        </p:spPr>
        <p:txBody>
          <a:bodyPr/>
          <a:lstStyle/>
          <a:p>
            <a:pPr algn="ctr"/>
            <a:r>
              <a:rPr lang="uk-UA" dirty="0" smtClean="0"/>
              <a:t>ЗАГАЛЬНІ ВІДОМОСТІ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11459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1138138"/>
          </a:xfrm>
        </p:spPr>
        <p:txBody>
          <a:bodyPr>
            <a:noAutofit/>
          </a:bodyPr>
          <a:lstStyle/>
          <a:p>
            <a:r>
              <a:rPr lang="uk-UA" sz="3200" dirty="0" smtClean="0"/>
              <a:t> </a:t>
            </a:r>
            <a:r>
              <a:rPr lang="ru-RU" sz="3200" dirty="0" err="1" smtClean="0"/>
              <a:t>Зняття</a:t>
            </a:r>
            <a:r>
              <a:rPr lang="ru-RU" sz="3200" dirty="0" smtClean="0"/>
              <a:t> </a:t>
            </a:r>
            <a:r>
              <a:rPr lang="ru-RU" sz="3200" dirty="0" err="1" smtClean="0"/>
              <a:t>нервово-емоційної</a:t>
            </a:r>
            <a:r>
              <a:rPr lang="ru-RU" sz="3200" dirty="0" smtClean="0"/>
              <a:t> </a:t>
            </a:r>
            <a:r>
              <a:rPr lang="ru-RU" sz="3200" dirty="0" err="1" smtClean="0"/>
              <a:t>напруги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F:\Презентации\ФОТО ПРЕЗЕНТАЦІЯ\IMG_20200221_1524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/>
          <a:stretch/>
        </p:blipFill>
        <p:spPr bwMode="auto">
          <a:xfrm>
            <a:off x="3995936" y="1196752"/>
            <a:ext cx="428396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Презентации\ФОТО ПРЕЗЕНТАЦІЯ\IMG_20200221_1516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8966" r="9232" b="32635"/>
          <a:stretch/>
        </p:blipFill>
        <p:spPr bwMode="auto">
          <a:xfrm>
            <a:off x="467544" y="3645024"/>
            <a:ext cx="4937761" cy="26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Презентации\ФОТО ПРЕЗЕНТАЦІЯ\IMG_20200201_1609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9" t="19652" r="24063"/>
          <a:stretch/>
        </p:blipFill>
        <p:spPr bwMode="auto">
          <a:xfrm>
            <a:off x="1259632" y="1196752"/>
            <a:ext cx="2090058" cy="25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Презентации\ФОТО ПРЕЗЕНТАЦІЯ\IMG_20200221_1425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15592" r="18757" b="18741"/>
          <a:stretch/>
        </p:blipFill>
        <p:spPr bwMode="auto">
          <a:xfrm>
            <a:off x="5355891" y="4005064"/>
            <a:ext cx="3056590" cy="23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24073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6600" b="1" dirty="0" smtClean="0">
                <a:solidFill>
                  <a:srgbClr val="FF0000"/>
                </a:solidFill>
              </a:rPr>
              <a:t>Дякую за увагу! 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5125" name="Picture 5" descr="F:\Презентации\ФОТО ПРЕЗЕНТАЦІЯ\IMG_20200221_14525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0745" y="731838"/>
            <a:ext cx="4485310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94269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Сто тысяч почему, или как отвечать на детские вопросы | Молодежный порта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00218"/>
            <a:ext cx="3569759" cy="356975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50333" y="1447800"/>
            <a:ext cx="81449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«Розвиток пізнавальної </a:t>
            </a:r>
            <a:r>
              <a:rPr lang="ru-RU" sz="3200" b="1" dirty="0" err="1">
                <a:solidFill>
                  <a:srgbClr val="0070C0"/>
                </a:solidFill>
              </a:rPr>
              <a:t>активності</a:t>
            </a:r>
            <a:r>
              <a:rPr lang="ru-RU" sz="3200" b="1" dirty="0">
                <a:solidFill>
                  <a:srgbClr val="0070C0"/>
                </a:solidFill>
              </a:rPr>
              <a:t> та </a:t>
            </a:r>
            <a:r>
              <a:rPr lang="ru-RU" sz="3200" b="1" dirty="0" err="1">
                <a:solidFill>
                  <a:srgbClr val="0070C0"/>
                </a:solidFill>
              </a:rPr>
              <a:t>ігрових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умінь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дітей</a:t>
            </a:r>
            <a:r>
              <a:rPr lang="ru-RU" sz="3200" b="1" dirty="0">
                <a:solidFill>
                  <a:srgbClr val="0070C0"/>
                </a:solidFill>
              </a:rPr>
              <a:t> з </a:t>
            </a:r>
            <a:r>
              <a:rPr lang="ru-RU" sz="3200" b="1" dirty="0" err="1">
                <a:solidFill>
                  <a:srgbClr val="0070C0"/>
                </a:solidFill>
              </a:rPr>
              <a:t>особливими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освітніми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потребами </a:t>
            </a:r>
            <a:r>
              <a:rPr lang="ru-RU" sz="3200" b="1" dirty="0" smtClean="0">
                <a:solidFill>
                  <a:srgbClr val="0070C0"/>
                </a:solidFill>
              </a:rPr>
              <a:t>як </a:t>
            </a:r>
            <a:r>
              <a:rPr lang="ru-RU" sz="3200" b="1" dirty="0" err="1" smtClean="0">
                <a:solidFill>
                  <a:srgbClr val="0070C0"/>
                </a:solidFill>
              </a:rPr>
              <a:t>крок</a:t>
            </a:r>
            <a:r>
              <a:rPr lang="ru-RU" sz="3200" b="1" dirty="0" smtClean="0">
                <a:solidFill>
                  <a:srgbClr val="0070C0"/>
                </a:solidFill>
              </a:rPr>
              <a:t> до </a:t>
            </a:r>
            <a:r>
              <a:rPr lang="ru-RU" sz="3200" b="1" dirty="0" err="1" smtClean="0">
                <a:solidFill>
                  <a:srgbClr val="0070C0"/>
                </a:solidFill>
              </a:rPr>
              <a:t>формування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життєвих</a:t>
            </a:r>
            <a:r>
              <a:rPr lang="ru-RU" sz="3200" b="1" dirty="0" smtClean="0">
                <a:solidFill>
                  <a:srgbClr val="0070C0"/>
                </a:solidFill>
              </a:rPr>
              <a:t> компетентностей»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1734" y="270934"/>
            <a:ext cx="6570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Проблема над якою працюю: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О школ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7190" y="4002345"/>
            <a:ext cx="3385420" cy="2325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124820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2600" y="1388532"/>
            <a:ext cx="5943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>
                <a:cs typeface="Times New Roman" pitchFamily="18" charset="0"/>
              </a:rPr>
              <a:t>	</a:t>
            </a:r>
            <a:r>
              <a:rPr lang="uk-UA" sz="2400" dirty="0">
                <a:cs typeface="Times New Roman" pitchFamily="18" charset="0"/>
              </a:rPr>
              <a:t>Активну пізнавальну діяльність учнів у процесі навчання, можна забезпечити створивши відповідні зовнішні і внутрішні умови. До </a:t>
            </a:r>
            <a:r>
              <a:rPr lang="uk-UA" sz="2400" b="1" dirty="0">
                <a:solidFill>
                  <a:srgbClr val="7030A0"/>
                </a:solidFill>
                <a:cs typeface="Times New Roman" pitchFamily="18" charset="0"/>
              </a:rPr>
              <a:t>зовнішніх умов </a:t>
            </a:r>
            <a:r>
              <a:rPr lang="uk-UA" sz="2400" dirty="0">
                <a:cs typeface="Times New Roman" pitchFamily="18" charset="0"/>
              </a:rPr>
              <a:t>належать організація </a:t>
            </a:r>
            <a:r>
              <a:rPr lang="uk-UA" sz="2400" dirty="0" smtClean="0">
                <a:cs typeface="Times New Roman" pitchFamily="18" charset="0"/>
              </a:rPr>
              <a:t>занять, їх </a:t>
            </a:r>
            <a:r>
              <a:rPr lang="uk-UA" sz="2400" dirty="0">
                <a:cs typeface="Times New Roman" pitchFamily="18" charset="0"/>
              </a:rPr>
              <a:t>зміст, методи роботи </a:t>
            </a:r>
            <a:r>
              <a:rPr lang="uk-UA" sz="2400" dirty="0" smtClean="0">
                <a:cs typeface="Times New Roman" pitchFamily="18" charset="0"/>
              </a:rPr>
              <a:t> та форми,   та модернізований освітній простір ( заняття в сенсорній   та  ресурсній кімнаті, ігровій , тощо)</a:t>
            </a:r>
            <a:endParaRPr lang="uk-UA" sz="2400" dirty="0">
              <a:cs typeface="Times New Roman" pitchFamily="18" charset="0"/>
            </a:endParaRPr>
          </a:p>
          <a:p>
            <a:pPr algn="just"/>
            <a:r>
              <a:rPr lang="uk-UA" sz="2400" dirty="0">
                <a:cs typeface="Times New Roman" pitchFamily="18" charset="0"/>
              </a:rPr>
              <a:t>	Створення </a:t>
            </a:r>
            <a:r>
              <a:rPr lang="uk-UA" sz="2400" b="1" dirty="0">
                <a:solidFill>
                  <a:srgbClr val="7030A0"/>
                </a:solidFill>
                <a:cs typeface="Times New Roman" pitchFamily="18" charset="0"/>
              </a:rPr>
              <a:t>внутрішніх  умов </a:t>
            </a:r>
            <a:r>
              <a:rPr lang="uk-UA" sz="2400" dirty="0">
                <a:cs typeface="Times New Roman" pitchFamily="18" charset="0"/>
              </a:rPr>
              <a:t>повязане з формуванням навчальних мотивів, самостійності, виробленням і використанням способів спостереження </a:t>
            </a:r>
            <a:r>
              <a:rPr lang="uk-UA" sz="2400" dirty="0" smtClean="0">
                <a:cs typeface="Times New Roman" pitchFamily="18" charset="0"/>
              </a:rPr>
              <a:t>, уяви, уваги.</a:t>
            </a:r>
            <a:endParaRPr lang="uk-UA" sz="2400" dirty="0">
              <a:cs typeface="Times New Roman" pitchFamily="18" charset="0"/>
            </a:endParaRPr>
          </a:p>
          <a:p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5601" y="118533"/>
            <a:ext cx="8373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Умови розвитку пізнавальної  активності </a:t>
            </a:r>
            <a:r>
              <a:rPr lang="uk-UA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дитини з ООП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vitlana\Desktop\фото Алексын\0-02-05-1ba0c4780cb4a207f5dd4f31f00f59ce633bee57184ddf8a333981c742405df6_b91598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2" y="891348"/>
            <a:ext cx="2421357" cy="2557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 descr="C:\Users\svitlana\Desktop\фото Алексын\0-02-05-f9ab20eee3e45f70581e4317b220313bfccf865990a9dc85b23cd96a0f253f64_32b29f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88"/>
          <a:stretch/>
        </p:blipFill>
        <p:spPr bwMode="auto">
          <a:xfrm>
            <a:off x="370814" y="3728646"/>
            <a:ext cx="2526443" cy="2706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329409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vitlana\Desktop\фото Алексын\0-02-05-5f788df1ef685211d573f07c06684c7a774d7cab60de6993d1fee51b97168560_f362bdf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84036"/>
            <a:ext cx="3168352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vitlana\Desktop\фото Алексын\0-02-05-1ba0c4780cb4a207f5dd4f31f00f59ce633bee57184ddf8a333981c742405df6_b91598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72383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vitlana\Desktop\фото Алексын\0-02-05-340ca3be31e89f1d33443573b87b474ecae54af41753fa2ba3daa484822ffadb_15a853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9"/>
            <a:ext cx="2592288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04664"/>
            <a:ext cx="5760639" cy="1224136"/>
          </a:xfrm>
        </p:spPr>
        <p:txBody>
          <a:bodyPr/>
          <a:lstStyle/>
          <a:p>
            <a:pPr algn="l"/>
            <a:r>
              <a:rPr lang="uk-UA" dirty="0" smtClean="0"/>
              <a:t>Заняття в сенсорній кімнаті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08603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itlana\Desktop\фото Алексын\0-02-05-437325167e10260a0ada61311d390133a2448aa74f3fe129002b83c4dd0819bf_254df4a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0" b="16236"/>
          <a:stretch/>
        </p:blipFill>
        <p:spPr bwMode="auto">
          <a:xfrm>
            <a:off x="251520" y="260648"/>
            <a:ext cx="2430270" cy="297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vitlana\Desktop\фото Алексын\0-02-05-3769ff099b9973d36d4c615f50f38bbc87efb697cd732f79b7a7a838b626d9fd_53713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0" r="3733"/>
          <a:stretch/>
        </p:blipFill>
        <p:spPr bwMode="auto">
          <a:xfrm>
            <a:off x="5652120" y="1750011"/>
            <a:ext cx="3063565" cy="418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vitlana\Desktop\фото Алексын\0-02-05-fcc77ea38bbf753deefd22e511cb7e4de157ea9d372da707373ad13a1b7c1c68_bc40c1f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r="5456" b="11117"/>
          <a:stretch/>
        </p:blipFill>
        <p:spPr bwMode="auto">
          <a:xfrm>
            <a:off x="2915816" y="1484784"/>
            <a:ext cx="2452256" cy="408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08911" cy="864096"/>
          </a:xfrm>
        </p:spPr>
        <p:txBody>
          <a:bodyPr/>
          <a:lstStyle/>
          <a:p>
            <a:r>
              <a:rPr lang="uk-UA" dirty="0" smtClean="0"/>
              <a:t>Розвивальні заняття</a:t>
            </a:r>
            <a:endParaRPr lang="ru-RU" dirty="0"/>
          </a:p>
        </p:txBody>
      </p:sp>
      <p:pic>
        <p:nvPicPr>
          <p:cNvPr id="2050" name="Picture 2" descr="D:\робоч стол\фото Алексын\0-02-05-4b405806ef7651bb02e3d8f13c6b5f4c91c9478cd461e62353ccf550042f816d_6d29ffb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3"/>
          <a:stretch/>
        </p:blipFill>
        <p:spPr bwMode="auto">
          <a:xfrm>
            <a:off x="134507" y="3526404"/>
            <a:ext cx="2664296" cy="25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732386"/>
      </p:ext>
    </p:extLst>
  </p:cSld>
  <p:clrMapOvr>
    <a:masterClrMapping/>
  </p:clrMapOvr>
  <p:transition spd="slow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itlana\Desktop\integrovani-uroky-tematychnyh-tyzhniv-ja-dolidzhuju-svit-1-klas.jpg.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1" y="3681028"/>
            <a:ext cx="2030447" cy="2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vitlana\Desktop\nur012-400-5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468" y="3583011"/>
            <a:ext cx="1881312" cy="281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vitlana\Desktop\429587-400-5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501" y="3097159"/>
            <a:ext cx="2397701" cy="359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vitlana\Desktop\shhodenni-5-cikavi-zavdannja-na-kozhen-den-za-vydamy-dijalnosti-v-vo-osnova.9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95" y="3837941"/>
            <a:ext cx="1822961" cy="24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vitlana\Desktop\84925.7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0" y="260648"/>
            <a:ext cx="2041812" cy="306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vitlana\Desktop\6309-400-5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468" y="324944"/>
            <a:ext cx="1966243" cy="29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vitlana\Desktop\ranko-e16351923632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793" y="1693390"/>
            <a:ext cx="2958559" cy="197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3968" y="377689"/>
            <a:ext cx="4392488" cy="819063"/>
          </a:xfrm>
        </p:spPr>
        <p:txBody>
          <a:bodyPr/>
          <a:lstStyle/>
          <a:p>
            <a:r>
              <a:rPr lang="uk-UA" sz="2400" dirty="0" smtClean="0"/>
              <a:t>Дидактично – методична                      література  за модельною  програмою НУШ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42194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17368" r="32925" b="11844"/>
          <a:stretch/>
        </p:blipFill>
        <p:spPr bwMode="auto">
          <a:xfrm rot="20671983">
            <a:off x="2771800" y="3989453"/>
            <a:ext cx="1915886" cy="258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2" t="19420" r="25190" b="16651"/>
          <a:stretch/>
        </p:blipFill>
        <p:spPr bwMode="auto">
          <a:xfrm rot="21149489">
            <a:off x="290528" y="835633"/>
            <a:ext cx="2075982" cy="273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1" t="18610" r="27763" b="20382"/>
          <a:stretch/>
        </p:blipFill>
        <p:spPr bwMode="auto">
          <a:xfrm rot="20871728">
            <a:off x="430502" y="3786272"/>
            <a:ext cx="1957221" cy="275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0" t="16744" r="23148" b="13106"/>
          <a:stretch/>
        </p:blipFill>
        <p:spPr bwMode="auto">
          <a:xfrm rot="21128424">
            <a:off x="4799063" y="3989453"/>
            <a:ext cx="2214835" cy="273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svitlana\Desktop\63024cfae8c847896533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819">
            <a:off x="7164288" y="4077072"/>
            <a:ext cx="1777788" cy="255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vitlana\Desktop\1214.9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137">
            <a:off x="6841198" y="945919"/>
            <a:ext cx="2136997" cy="304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vitlana\Desktop\1204.9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562">
            <a:off x="2555776" y="1030462"/>
            <a:ext cx="2017646" cy="287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3" y="188640"/>
            <a:ext cx="7406208" cy="720080"/>
          </a:xfrm>
        </p:spPr>
        <p:txBody>
          <a:bodyPr/>
          <a:lstStyle/>
          <a:p>
            <a:r>
              <a:rPr lang="ru-RU" dirty="0" err="1" smtClean="0"/>
              <a:t>Спеціальна</a:t>
            </a:r>
            <a:r>
              <a:rPr lang="ru-RU" dirty="0" smtClean="0"/>
              <a:t> </a:t>
            </a:r>
            <a:r>
              <a:rPr lang="ru-RU" dirty="0" err="1" smtClean="0"/>
              <a:t>література</a:t>
            </a:r>
            <a:endParaRPr lang="ru-RU" dirty="0"/>
          </a:p>
        </p:txBody>
      </p:sp>
      <p:pic>
        <p:nvPicPr>
          <p:cNvPr id="5" name="Picture 4" descr="C:\Users\svitlana\Desktop\діти-916x7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78" y="1625835"/>
            <a:ext cx="2312451" cy="19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54485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vitlana\Desktop\фото Алексын\0-02-05-fe26531665460bb8810a1b611bd428b7aa75fc44059287bc3b8ac3bf3aa9b7ae_ba5f0a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6" r="14445" b="43698"/>
          <a:stretch/>
        </p:blipFill>
        <p:spPr bwMode="auto">
          <a:xfrm>
            <a:off x="659146" y="4279790"/>
            <a:ext cx="3491345" cy="22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vitlana\Desktop\изображение_viber_2023-02-18_16-29-09-3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23984" r="15329"/>
          <a:stretch/>
        </p:blipFill>
        <p:spPr bwMode="auto">
          <a:xfrm>
            <a:off x="251520" y="1628800"/>
            <a:ext cx="2743201" cy="242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vitlana\Desktop\изображение_viber_2023-02-18_16-31-57-6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8"/>
          <a:stretch/>
        </p:blipFill>
        <p:spPr bwMode="auto">
          <a:xfrm>
            <a:off x="4499992" y="3730171"/>
            <a:ext cx="4463337" cy="26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vitlana\Desktop\изображение_viber_2023-02-18_16-31-01-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14" y="935048"/>
            <a:ext cx="2702664" cy="270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vitlana\Desktop\изображение_viber_2023-02-18_16-29-59-4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37889" r="6244" b="4326"/>
          <a:stretch/>
        </p:blipFill>
        <p:spPr bwMode="auto">
          <a:xfrm>
            <a:off x="3107534" y="1702444"/>
            <a:ext cx="3073530" cy="19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7920879" cy="1728192"/>
          </a:xfrm>
        </p:spPr>
        <p:txBody>
          <a:bodyPr/>
          <a:lstStyle/>
          <a:p>
            <a:pPr algn="l"/>
            <a:r>
              <a:rPr lang="uk-UA" dirty="0" smtClean="0"/>
              <a:t>Методична робота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272420"/>
      </p:ext>
    </p:extLst>
  </p:cSld>
  <p:clrMapOvr>
    <a:masterClrMapping/>
  </p:clrMapOvr>
  <p:transition spd="slow">
    <p:cover dir="d"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2499</TotalTime>
  <Words>391</Words>
  <Application>Microsoft Office PowerPoint</Application>
  <PresentationFormat>Экран (4:3)</PresentationFormat>
  <Paragraphs>85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Комунальний заклад Сумської обласної ради Правдинська спеціальна школа   ПРЕЗЕНТАЦІЯ З ДОСВІДУ РОБОТИ             ВИХОВАТЕЛЯ   АЛЕКСІНА                                     ВОЛОДИМИРА ІВАНОВИЧА</vt:lpstr>
      <vt:lpstr>ЗАГАЛЬНІ ВІДОМОСТІ</vt:lpstr>
      <vt:lpstr>Презентация PowerPoint</vt:lpstr>
      <vt:lpstr>Презентация PowerPoint</vt:lpstr>
      <vt:lpstr>Заняття в сенсорній кімнаті</vt:lpstr>
      <vt:lpstr>Розвивальні заняття</vt:lpstr>
      <vt:lpstr>Дидактично – методична                      література  за модельною  програмою НУШ </vt:lpstr>
      <vt:lpstr>Спеціальна література</vt:lpstr>
      <vt:lpstr>Методична робота</vt:lpstr>
      <vt:lpstr>  Впровадження здоров’язберігаючих технологій під час освітнього процесу в умовах  спеціальної школи               З досвіду роботи за                       2019-2022 н.р.   </vt:lpstr>
      <vt:lpstr>Презентация PowerPoint</vt:lpstr>
      <vt:lpstr>Презентация PowerPoint</vt:lpstr>
      <vt:lpstr>Презентация PowerPoint</vt:lpstr>
      <vt:lpstr>Презентация PowerPoint</vt:lpstr>
      <vt:lpstr>Заходи дирекції школи з упровадження здоров’язбережувальних технологій:</vt:lpstr>
      <vt:lpstr>Фізкультурно-оздоровча позакласна робота</vt:lpstr>
      <vt:lpstr>Уроки фізкультури</vt:lpstr>
      <vt:lpstr> Формування у школярів та батьків уявлень про здоровий спосіб життя. </vt:lpstr>
      <vt:lpstr>Створення умов, що сприяють збереженню і зміцненню здоров'я дітей  </vt:lpstr>
      <vt:lpstr> Зняття нервово-емоційної напруги</vt:lpstr>
      <vt:lpstr>Дякую за увагу!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ЗДОРОВЬЕСБЕРЕГАЮЩИЕ ТЕХНОЛОГИИ</dc:title>
  <dc:creator>Tomas</dc:creator>
  <cp:lastModifiedBy>svitlana</cp:lastModifiedBy>
  <cp:revision>209</cp:revision>
  <dcterms:modified xsi:type="dcterms:W3CDTF">2023-02-19T16:44:17Z</dcterms:modified>
</cp:coreProperties>
</file>