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3" r:id="rId8"/>
    <p:sldId id="272" r:id="rId9"/>
    <p:sldId id="279" r:id="rId10"/>
    <p:sldId id="280" r:id="rId11"/>
    <p:sldId id="260" r:id="rId12"/>
    <p:sldId id="268" r:id="rId13"/>
    <p:sldId id="261" r:id="rId14"/>
    <p:sldId id="262" r:id="rId15"/>
    <p:sldId id="277" r:id="rId16"/>
    <p:sldId id="263" r:id="rId17"/>
    <p:sldId id="264" r:id="rId18"/>
    <p:sldId id="266" r:id="rId19"/>
    <p:sldId id="278" r:id="rId20"/>
    <p:sldId id="273" r:id="rId21"/>
    <p:sldId id="265" r:id="rId22"/>
    <p:sldId id="271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7052320" cy="2520280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Вплив </a:t>
            </a:r>
            <a:r>
              <a:rPr lang="uk-UA" b="1" i="1" dirty="0" err="1" smtClean="0">
                <a:solidFill>
                  <a:srgbClr val="C00000"/>
                </a:solidFill>
              </a:rPr>
              <a:t>комп</a:t>
            </a:r>
            <a:r>
              <a:rPr lang="en-US" b="1" i="1" dirty="0" smtClean="0">
                <a:solidFill>
                  <a:srgbClr val="C00000"/>
                </a:solidFill>
              </a:rPr>
              <a:t>’</a:t>
            </a:r>
            <a:r>
              <a:rPr lang="uk-UA" b="1" i="1" dirty="0" err="1" smtClean="0">
                <a:solidFill>
                  <a:srgbClr val="C00000"/>
                </a:solidFill>
              </a:rPr>
              <a:t>ютерної</a:t>
            </a:r>
            <a:r>
              <a:rPr lang="uk-UA" b="1" i="1" dirty="0" smtClean="0">
                <a:solidFill>
                  <a:srgbClr val="C00000"/>
                </a:solidFill>
              </a:rPr>
              <a:t> техніки </a:t>
            </a:r>
            <a:r>
              <a:rPr lang="en-US" b="1" i="1" dirty="0" smtClean="0">
                <a:solidFill>
                  <a:srgbClr val="C00000"/>
                </a:solidFill>
              </a:rPr>
              <a:t/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>на екологію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752528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b="1" dirty="0" smtClean="0">
                <a:solidFill>
                  <a:srgbClr val="C00000"/>
                </a:solidFill>
              </a:rPr>
              <a:t>Підготували:</a:t>
            </a:r>
          </a:p>
          <a:p>
            <a:pPr algn="r"/>
            <a:r>
              <a:rPr lang="uk-UA" b="1" dirty="0" smtClean="0">
                <a:solidFill>
                  <a:srgbClr val="C00000"/>
                </a:solidFill>
              </a:rPr>
              <a:t> вчитель інформатики </a:t>
            </a:r>
          </a:p>
          <a:p>
            <a:pPr algn="r"/>
            <a:r>
              <a:rPr lang="uk-UA" b="1" dirty="0" smtClean="0">
                <a:solidFill>
                  <a:srgbClr val="C00000"/>
                </a:solidFill>
              </a:rPr>
              <a:t>Тур В.В.</a:t>
            </a:r>
          </a:p>
          <a:p>
            <a:pPr algn="r"/>
            <a:r>
              <a:rPr lang="uk-UA" b="1" dirty="0" smtClean="0">
                <a:solidFill>
                  <a:srgbClr val="C00000"/>
                </a:solidFill>
              </a:rPr>
              <a:t>учні 7- Б класу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47248" cy="3456384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/>
              <a:t>Системний</a:t>
            </a:r>
            <a:r>
              <a:rPr lang="ru-RU" sz="2400" dirty="0" smtClean="0"/>
              <a:t> блок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монітор</a:t>
            </a:r>
            <a:r>
              <a:rPr lang="ru-RU" sz="2400" dirty="0" smtClean="0"/>
              <a:t> повинен </a:t>
            </a:r>
            <a:r>
              <a:rPr lang="ru-RU" sz="2400" dirty="0" err="1" smtClean="0"/>
              <a:t>знаходитися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якомога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Вас.</a:t>
            </a:r>
            <a:br>
              <a:rPr lang="ru-RU" sz="2400" dirty="0" smtClean="0"/>
            </a:br>
            <a:r>
              <a:rPr lang="ru-RU" sz="2400" dirty="0" err="1" smtClean="0"/>
              <a:t>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сидіти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монітором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коли </a:t>
            </a:r>
            <a:r>
              <a:rPr lang="ru-RU" sz="2400" dirty="0" err="1" smtClean="0"/>
              <a:t>збоку</a:t>
            </a:r>
            <a:r>
              <a:rPr lang="ru-RU" sz="2400" dirty="0" smtClean="0"/>
              <a:t> </a:t>
            </a:r>
            <a:r>
              <a:rPr lang="ru-RU" sz="2400" dirty="0" err="1" smtClean="0"/>
              <a:t>увімкнений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телевізор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При </a:t>
            </a:r>
            <a:r>
              <a:rPr lang="ru-RU" sz="2400" dirty="0" err="1" smtClean="0"/>
              <a:t>роботі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ноутбуком не </a:t>
            </a:r>
            <a:r>
              <a:rPr lang="ru-RU" sz="2400" dirty="0" err="1" smtClean="0"/>
              <a:t>тримайте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колінах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негативний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зростає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C:\Users\YURA\Desktop\ЕКОЛОГІЯ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4984"/>
            <a:ext cx="4162003" cy="32443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chemeClr val="accent5">
                    <a:lumMod val="50000"/>
                  </a:schemeClr>
                </a:solidFill>
              </a:rPr>
              <a:t>Вже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не перший </a:t>
            </a:r>
            <a:r>
              <a:rPr lang="ru-RU" sz="3100" b="1" dirty="0" err="1" smtClean="0">
                <a:solidFill>
                  <a:schemeClr val="accent5">
                    <a:lumMod val="50000"/>
                  </a:schemeClr>
                </a:solidFill>
              </a:rPr>
              <a:t>рік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5">
                    <a:lumMod val="50000"/>
                  </a:schemeClr>
                </a:solidFill>
              </a:rPr>
              <a:t>ведуться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5">
                    <a:lumMod val="50000"/>
                  </a:schemeClr>
                </a:solidFill>
              </a:rPr>
              <a:t>розмови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sz="3100" b="1" dirty="0" err="1" smtClean="0">
                <a:solidFill>
                  <a:schemeClr val="accent5">
                    <a:lumMod val="50000"/>
                  </a:schemeClr>
                </a:solidFill>
              </a:rPr>
              <a:t>шкідливість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5">
                    <a:lumMod val="50000"/>
                  </a:schemeClr>
                </a:solidFill>
              </a:rPr>
              <a:t>мобільних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accent5">
                    <a:lumMod val="50000"/>
                  </a:schemeClr>
                </a:solidFill>
              </a:rPr>
              <a:t>телефонів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I:\Portfolio_Smirnova_Elena\картинки\polza-i-vred-mobiln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704181"/>
            <a:ext cx="6350000" cy="431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72941" cy="635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35696" y="26064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Мобільний: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7910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 err="1" smtClean="0"/>
              <a:t>використанні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мобільного</a:t>
            </a:r>
            <a:r>
              <a:rPr lang="ru-RU" sz="2400" dirty="0" smtClean="0"/>
              <a:t> телефона </a:t>
            </a:r>
            <a:r>
              <a:rPr lang="ru-RU" sz="2400" dirty="0" err="1" smtClean="0"/>
              <a:t>розглядається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теплова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нетеплова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ЕМП. </a:t>
            </a:r>
            <a:r>
              <a:rPr lang="ru-RU" sz="2400" dirty="0" err="1" smtClean="0"/>
              <a:t>Відомо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електромагнітне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випромінювання</a:t>
            </a:r>
            <a:r>
              <a:rPr lang="ru-RU" sz="2400" dirty="0" smtClean="0"/>
              <a:t> частотою &gt; 1МГц </a:t>
            </a:r>
            <a:r>
              <a:rPr lang="ru-RU" sz="2400" dirty="0" err="1" smtClean="0"/>
              <a:t>розігріває</a:t>
            </a:r>
            <a:r>
              <a:rPr lang="ru-RU" sz="2400" dirty="0" smtClean="0"/>
              <a:t> </a:t>
            </a:r>
            <a:r>
              <a:rPr lang="ru-RU" sz="2400" dirty="0" err="1" smtClean="0"/>
              <a:t>тканини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026" name="Picture 2" descr="C:\Users\YURA\Desktop\ЕКОЛОГІЯ\випромінюван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4312159" cy="3356297"/>
          </a:xfrm>
          <a:prstGeom prst="rect">
            <a:avLst/>
          </a:prstGeom>
          <a:noFill/>
        </p:spPr>
      </p:pic>
      <p:pic>
        <p:nvPicPr>
          <p:cNvPr id="5122" name="Picture 2" descr="C:\Users\YURA\Desktop\ЕКОЛОГІЯ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Перегрівання</a:t>
            </a:r>
            <a:r>
              <a:rPr lang="ru-RU" dirty="0" smtClean="0"/>
              <a:t> тканин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у </a:t>
            </a:r>
            <a:r>
              <a:rPr lang="ru-RU" dirty="0" err="1" smtClean="0"/>
              <a:t>клітинах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відмирання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пухлин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Picture 3" descr="I:\Portfolio_Smirnova_Elena\картинки\6bbebd547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425826" cy="3540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піднести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мобільний</a:t>
            </a:r>
            <a:r>
              <a:rPr lang="ru-RU" sz="2800" dirty="0" smtClean="0"/>
              <a:t> телефон до </a:t>
            </a:r>
            <a:r>
              <a:rPr lang="ru-RU" sz="2800" dirty="0" err="1" smtClean="0"/>
              <a:t>голови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 у </a:t>
            </a:r>
            <a:r>
              <a:rPr lang="ru-RU" sz="2800" dirty="0" err="1" smtClean="0"/>
              <a:t>віці</a:t>
            </a:r>
            <a:r>
              <a:rPr lang="ru-RU" sz="2800" dirty="0" smtClean="0"/>
              <a:t> до 5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, то температура </a:t>
            </a:r>
            <a:r>
              <a:rPr lang="ru-RU" sz="2800" dirty="0" err="1" smtClean="0"/>
              <a:t>голови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uk-UA" sz="2800" dirty="0" err="1" smtClean="0"/>
              <a:t>вищ</a:t>
            </a:r>
            <a:r>
              <a:rPr lang="ru-RU" sz="2800" dirty="0" err="1" smtClean="0"/>
              <a:t>иться</a:t>
            </a:r>
            <a:r>
              <a:rPr lang="ru-RU" sz="2800" dirty="0" smtClean="0"/>
              <a:t> на 2-4 </a:t>
            </a:r>
            <a:r>
              <a:rPr lang="ru-RU" sz="2800" dirty="0" err="1" smtClean="0"/>
              <a:t>градуси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 descr="C:\Users\YURA\Desktop\ЕКОЛОГІЯ\mo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87474" cy="405721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57161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err="1" smtClean="0"/>
              <a:t>Вплив</a:t>
            </a:r>
            <a:r>
              <a:rPr lang="ru-RU" sz="3600" i="1" dirty="0" smtClean="0"/>
              <a:t> на сон </a:t>
            </a:r>
            <a:r>
              <a:rPr lang="ru-RU" sz="3600" i="1" dirty="0" err="1" smtClean="0"/>
              <a:t>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імунну</a:t>
            </a:r>
            <a:r>
              <a:rPr lang="ru-RU" sz="3600" i="1" dirty="0" smtClean="0"/>
              <a:t> систему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5720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даній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проведено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безліч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вчені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встановили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тривалий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вплив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електромагнітних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полів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телефону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мозок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призводить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до такого ж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ефекту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вживання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кави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міцного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чаю.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ookhea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3714776" cy="46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Вплив </a:t>
            </a:r>
            <a:r>
              <a:rPr lang="uk-UA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ЕМП</a:t>
            </a:r>
            <a:r>
              <a:rPr lang="uk-UA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 на </a:t>
            </a:r>
            <a:r>
              <a:rPr lang="uk-UA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живі організми</a:t>
            </a:r>
            <a:endParaRPr lang="ru-RU" dirty="0"/>
          </a:p>
        </p:txBody>
      </p:sp>
      <p:pic>
        <p:nvPicPr>
          <p:cNvPr id="11266" name="Picture 2" descr="При дослідженні впливу НВЧ випромінювання &#10;невеликої (нетеплової) інтенсивності на комах &#10;спостерігалися тератогенні ефект..."/>
          <p:cNvPicPr>
            <a:picLocks noChangeAspect="1" noChangeArrowheads="1"/>
          </p:cNvPicPr>
          <p:nvPr/>
        </p:nvPicPr>
        <p:blipFill>
          <a:blip r:embed="rId2" cstate="print"/>
          <a:srcRect l="5906" t="23251" r="9193" b="3907"/>
          <a:stretch>
            <a:fillRect/>
          </a:stretch>
        </p:blipFill>
        <p:spPr bwMode="auto">
          <a:xfrm>
            <a:off x="467544" y="1340768"/>
            <a:ext cx="8280920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852936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До магнітних полів чутливі комахи. В земному полі орієнтуються молюски, черв’яки, і навіть водорості. На початку чи наприкінці польоту жуки, бджоли та інші комахи віддають перевагу напрямку північ-південь чи захід-схід. Магніточутливими виявилися і птахи, і тварини</a:t>
            </a:r>
          </a:p>
        </p:txBody>
      </p:sp>
      <p:pic>
        <p:nvPicPr>
          <p:cNvPr id="3" name="Рисунок 2" descr="комах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581128"/>
            <a:ext cx="26670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armonia-scienceblogs_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2425725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uk-UA" sz="40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Вплив </a:t>
            </a:r>
            <a:r>
              <a:rPr lang="uk-UA" sz="40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ЕМП</a:t>
            </a:r>
            <a:r>
              <a:rPr lang="uk-UA" sz="40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 на комах</a:t>
            </a:r>
            <a:endParaRPr lang="uk-UA" sz="4000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" name="Рисунок 9" descr="завантаже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581128"/>
            <a:ext cx="2598595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6" name="AutoShape 2" descr="Результат пошуку зображень за запитом &quot;вплив на бджі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Результат пошуку зображень за запитом &quot;вплив на бджі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26876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uk-UA" sz="2400" dirty="0" smtClean="0"/>
              <a:t>Американські фахівці провели дослідження. На якийсь час </a:t>
            </a:r>
            <a:r>
              <a:rPr lang="uk-UA" sz="2400" dirty="0" smtClean="0"/>
              <a:t>залишили </a:t>
            </a:r>
            <a:r>
              <a:rPr lang="uk-UA" sz="2400" dirty="0" smtClean="0"/>
              <a:t>у вулику звичайну </a:t>
            </a:r>
            <a:r>
              <a:rPr lang="uk-UA" sz="2400" dirty="0" err="1" smtClean="0"/>
              <a:t>мобілку</a:t>
            </a:r>
            <a:r>
              <a:rPr lang="uk-UA" sz="2400" dirty="0" smtClean="0"/>
              <a:t>. Опісля випустили бджіл. 80 % комах загинуло, бо втратили орієнтацію і не змогли повернутися додому. </a:t>
            </a:r>
            <a:endParaRPr lang="ru-RU" sz="24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848575" cy="419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59216" cy="652934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</a:t>
            </a: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досліджень: </a:t>
            </a:r>
            <a:b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96752"/>
            <a:ext cx="5022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дослідити досвід вчених стосовно впливу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ютерів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мобільних телефонів на навколишнє середовище, </a:t>
            </a:r>
          </a:p>
          <a:p>
            <a:pPr>
              <a:buFont typeface="Wingdings" pitchFamily="2" charset="2"/>
              <a:buChar char="v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розробити власні рекомендації відносно зменшення негативного впливу мобільних телефонів та телекомунікаційних мереж на довкілля та здоров’я.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7848872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 smtClean="0"/>
              <a:t>Негативний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електромагнітних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полів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людину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компоненти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екосистем</a:t>
            </a:r>
            <a:r>
              <a:rPr lang="ru-RU" sz="2400" b="1" dirty="0" smtClean="0"/>
              <a:t> прямо </a:t>
            </a:r>
            <a:r>
              <a:rPr lang="ru-RU" sz="2400" b="1" dirty="0" err="1" smtClean="0"/>
              <a:t>пропорційний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потужності</a:t>
            </a:r>
            <a:r>
              <a:rPr lang="ru-RU" sz="2400" b="1" dirty="0" smtClean="0"/>
              <a:t> поля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часу </a:t>
            </a:r>
            <a:r>
              <a:rPr lang="ru-RU" sz="2400" b="1" dirty="0" err="1" smtClean="0"/>
              <a:t>опромінення</a:t>
            </a:r>
            <a:r>
              <a:rPr lang="ru-RU" sz="2400" b="1" dirty="0" smtClean="0"/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На </a:t>
            </a:r>
            <a:r>
              <a:rPr lang="ru-RU" sz="2400" b="1" dirty="0" err="1" smtClean="0"/>
              <a:t>теперішній</a:t>
            </a:r>
            <a:r>
              <a:rPr lang="ru-RU" sz="2400" b="1" dirty="0" smtClean="0"/>
              <a:t> час, по </a:t>
            </a:r>
            <a:r>
              <a:rPr lang="ru-RU" sz="2400" b="1" dirty="0" err="1" smtClean="0"/>
              <a:t>даним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екологів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лікарів-гігієністів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діапазони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електромагнітного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випромінювання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впливають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працеспроможність</a:t>
            </a:r>
            <a:r>
              <a:rPr lang="ru-RU" sz="2400" b="1" dirty="0" smtClean="0"/>
              <a:t> людей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віддалені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наслідки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Вплив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електромагнітних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полів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людину</a:t>
            </a:r>
            <a:r>
              <a:rPr lang="ru-RU" sz="2400" b="1" dirty="0" smtClean="0"/>
              <a:t> в силу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розповсюдженості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небезпечний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ніж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радіація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Portfolio_Smirnova_Elena\картинки\cell-phone-ha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154932" cy="1649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Portfolio_Smirnova_Elena\картинки\stop_ph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2" y="4365103"/>
            <a:ext cx="2011680" cy="201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643814">
            <a:off x="427972" y="866798"/>
            <a:ext cx="55681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Замисліться</a:t>
            </a:r>
            <a:r>
              <a:rPr lang="ru-RU" sz="60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!</a:t>
            </a:r>
            <a:endParaRPr lang="ru-RU" sz="6000" b="1" i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pic>
        <p:nvPicPr>
          <p:cNvPr id="7173" name="Picture 5" descr="I:\Portfolio_Smirnova_Elena\картинки\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4469040" cy="4643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376378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57504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розуміють</a:t>
            </a:r>
            <a:r>
              <a:rPr lang="ru-RU" sz="2400" b="1" dirty="0" smtClean="0"/>
              <a:t> те,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мобільний</a:t>
            </a:r>
            <a:r>
              <a:rPr lang="ru-RU" sz="2400" b="1" dirty="0" smtClean="0"/>
              <a:t> телефон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загрожувати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здоров’ю</a:t>
            </a:r>
            <a:r>
              <a:rPr lang="ru-RU" sz="2400" b="1" dirty="0" smtClean="0"/>
              <a:t>, тому ми </a:t>
            </a:r>
            <a:r>
              <a:rPr lang="ru-RU" sz="2400" b="1" dirty="0" err="1" smtClean="0"/>
              <a:t>розробили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рекомендації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щодо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зменшення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електромагнітних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полів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організм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endParaRPr lang="ru-RU" sz="2400" dirty="0"/>
          </a:p>
        </p:txBody>
      </p:sp>
      <p:pic>
        <p:nvPicPr>
          <p:cNvPr id="7170" name="Picture 2" descr="C:\Users\YURA\Desktop\ЕКОЛОГІЯ\110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496944" cy="39848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32656"/>
            <a:ext cx="6120680" cy="583264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– </a:t>
            </a:r>
            <a:r>
              <a:rPr lang="ru-RU" sz="2400" b="1" dirty="0" err="1" smtClean="0"/>
              <a:t>носити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мобільний</a:t>
            </a:r>
            <a:r>
              <a:rPr lang="ru-RU" sz="2400" b="1" dirty="0" smtClean="0"/>
              <a:t> телефон </a:t>
            </a:r>
            <a:r>
              <a:rPr lang="ru-RU" sz="2400" b="1" dirty="0" err="1" smtClean="0"/>
              <a:t>краще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сумці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кишені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верхнього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одягу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руці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– не </a:t>
            </a:r>
            <a:r>
              <a:rPr lang="ru-RU" sz="2400" b="1" dirty="0" err="1" smtClean="0"/>
              <a:t>вішайте</a:t>
            </a:r>
            <a:r>
              <a:rPr lang="ru-RU" sz="2400" b="1" dirty="0" smtClean="0"/>
              <a:t> телефон на </a:t>
            </a:r>
            <a:r>
              <a:rPr lang="ru-RU" sz="2400" b="1" dirty="0" err="1" smtClean="0"/>
              <a:t>шию</a:t>
            </a:r>
            <a:r>
              <a:rPr lang="ru-RU" sz="2400" b="1" dirty="0" smtClean="0"/>
              <a:t>, не </a:t>
            </a:r>
            <a:r>
              <a:rPr lang="ru-RU" sz="2400" b="1" dirty="0" err="1" smtClean="0"/>
              <a:t>тримайте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внутрішній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кишені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кишені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штанів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– </a:t>
            </a:r>
            <a:r>
              <a:rPr lang="ru-RU" sz="2400" b="1" dirty="0" err="1" smtClean="0"/>
              <a:t>дітям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підліткам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потрібно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обмежувати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користування</a:t>
            </a:r>
            <a:r>
              <a:rPr lang="ru-RU" sz="2400" b="1" dirty="0" smtClean="0"/>
              <a:t> телефонами, </a:t>
            </a:r>
            <a:r>
              <a:rPr lang="ru-RU" sz="2400" b="1" dirty="0" err="1" smtClean="0"/>
              <a:t>оскільки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мозок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нервова</a:t>
            </a:r>
            <a:r>
              <a:rPr lang="ru-RU" sz="2400" b="1" dirty="0" smtClean="0"/>
              <a:t> система </a:t>
            </a:r>
            <a:r>
              <a:rPr lang="ru-RU" sz="2400" b="1" dirty="0" err="1" smtClean="0"/>
              <a:t>знаходяться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ще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процесі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формування</a:t>
            </a:r>
            <a:r>
              <a:rPr lang="ru-RU" sz="2400" b="1" dirty="0" smtClean="0"/>
              <a:t>; </a:t>
            </a:r>
            <a:br>
              <a:rPr lang="ru-RU" sz="2400" b="1" dirty="0" smtClean="0"/>
            </a:br>
            <a:r>
              <a:rPr lang="ru-RU" sz="2400" b="1" dirty="0" smtClean="0"/>
              <a:t>– </a:t>
            </a:r>
            <a:r>
              <a:rPr lang="ru-RU" sz="2400" b="1" dirty="0" err="1" smtClean="0"/>
              <a:t>скоротіть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мінімуму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розмови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місцях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поганим </a:t>
            </a:r>
            <a:r>
              <a:rPr lang="ru-RU" sz="2400" b="1" dirty="0" err="1" smtClean="0"/>
              <a:t>зв'язком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оскільки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випадку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випромінювання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мобільного</a:t>
            </a:r>
            <a:r>
              <a:rPr lang="ru-RU" sz="2400" b="1" dirty="0" smtClean="0"/>
              <a:t> телефону </a:t>
            </a:r>
            <a:r>
              <a:rPr lang="ru-RU" sz="2400" b="1" dirty="0" err="1" smtClean="0"/>
              <a:t>зростає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60648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Рекомендації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2699792" y="188640"/>
            <a:ext cx="6120680" cy="6048671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/>
              <a:t>– </a:t>
            </a:r>
            <a:r>
              <a:rPr lang="ru-RU" sz="2200" b="1" dirty="0" err="1" smtClean="0"/>
              <a:t>використовуйте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гарнітури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оскільки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будь-яка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гарнітура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частково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знімає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вас </a:t>
            </a:r>
            <a:r>
              <a:rPr lang="ru-RU" sz="2200" b="1" dirty="0" err="1" smtClean="0"/>
              <a:t>деякий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об'єм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випромінювання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 smtClean="0"/>
              <a:t>– максимальна </a:t>
            </a:r>
            <a:r>
              <a:rPr lang="ru-RU" sz="2200" b="1" dirty="0" err="1" smtClean="0"/>
              <a:t>потужність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випромінюється</a:t>
            </a:r>
            <a:r>
              <a:rPr lang="ru-RU" sz="2200" b="1" dirty="0" smtClean="0"/>
              <a:t> телефоном </a:t>
            </a:r>
            <a:r>
              <a:rPr lang="ru-RU" sz="2200" b="1" dirty="0" err="1" smtClean="0"/>
              <a:t>під</a:t>
            </a:r>
            <a:r>
              <a:rPr lang="ru-RU" sz="2200" b="1" dirty="0" smtClean="0"/>
              <a:t> час </a:t>
            </a:r>
            <a:r>
              <a:rPr lang="ru-RU" sz="2200" b="1" dirty="0" err="1" smtClean="0"/>
              <a:t>встановлення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зв'язку</a:t>
            </a:r>
            <a:r>
              <a:rPr lang="ru-RU" sz="2200" b="1" dirty="0" smtClean="0"/>
              <a:t>, тому не </a:t>
            </a:r>
            <a:r>
              <a:rPr lang="ru-RU" sz="2200" b="1" dirty="0" err="1" smtClean="0"/>
              <a:t>тримайте</a:t>
            </a:r>
            <a:r>
              <a:rPr lang="ru-RU" sz="2200" b="1" dirty="0" smtClean="0"/>
              <a:t> телефон </a:t>
            </a:r>
            <a:r>
              <a:rPr lang="ru-RU" sz="2200" b="1" dirty="0" err="1" smtClean="0"/>
              <a:t>близько</a:t>
            </a:r>
            <a:r>
              <a:rPr lang="ru-RU" sz="2200" b="1" dirty="0" smtClean="0"/>
              <a:t> до </a:t>
            </a:r>
            <a:r>
              <a:rPr lang="ru-RU" sz="2200" b="1" dirty="0" err="1" smtClean="0"/>
              <a:t>вуха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поки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встановиться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зв’язок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 smtClean="0"/>
              <a:t>– </a:t>
            </a:r>
            <a:r>
              <a:rPr lang="ru-RU" sz="2200" b="1" dirty="0" err="1" smtClean="0"/>
              <a:t>використовуйте</a:t>
            </a:r>
            <a:r>
              <a:rPr lang="ru-RU" sz="2200" b="1" dirty="0" smtClean="0"/>
              <a:t> телефон </a:t>
            </a:r>
            <a:r>
              <a:rPr lang="ru-RU" sz="2200" b="1" dirty="0" err="1" smtClean="0"/>
              <a:t>лише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разі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крайньої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необхідності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лише</a:t>
            </a:r>
            <a:r>
              <a:rPr lang="ru-RU" sz="2200" b="1" dirty="0" smtClean="0"/>
              <a:t> на короткий час;</a:t>
            </a:r>
            <a:br>
              <a:rPr lang="ru-RU" sz="2200" b="1" dirty="0" smtClean="0"/>
            </a:br>
            <a:r>
              <a:rPr lang="ru-RU" sz="2200" b="1" dirty="0" smtClean="0"/>
              <a:t>– коли </a:t>
            </a:r>
            <a:r>
              <a:rPr lang="ru-RU" sz="2200" b="1" dirty="0" err="1" smtClean="0"/>
              <a:t>посилаєте</a:t>
            </a:r>
            <a:r>
              <a:rPr lang="ru-RU" sz="2200" b="1" dirty="0" smtClean="0"/>
              <a:t> СМС, </a:t>
            </a:r>
            <a:r>
              <a:rPr lang="ru-RU" sz="2200" b="1" dirty="0" err="1" smtClean="0"/>
              <a:t>тримайте</a:t>
            </a:r>
            <a:r>
              <a:rPr lang="ru-RU" sz="2200" b="1" dirty="0" smtClean="0"/>
              <a:t> телефон </a:t>
            </a:r>
            <a:r>
              <a:rPr lang="ru-RU" sz="2200" b="1" dirty="0" err="1" smtClean="0"/>
              <a:t>якомога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далі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тіла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 smtClean="0"/>
              <a:t>– на </a:t>
            </a:r>
            <a:r>
              <a:rPr lang="ru-RU" sz="2200" b="1" dirty="0" err="1" smtClean="0"/>
              <a:t>ніч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вимикайте</a:t>
            </a:r>
            <a:r>
              <a:rPr lang="ru-RU" sz="2200" b="1" dirty="0" smtClean="0"/>
              <a:t> телефон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тримайте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поруч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головою;</a:t>
            </a:r>
            <a:br>
              <a:rPr lang="ru-RU" sz="2200" b="1" dirty="0" smtClean="0"/>
            </a:br>
            <a:r>
              <a:rPr lang="ru-RU" sz="2200" b="1" dirty="0" smtClean="0"/>
              <a:t>– не грайте в </a:t>
            </a:r>
            <a:r>
              <a:rPr lang="ru-RU" sz="2200" b="1" dirty="0" err="1" smtClean="0"/>
              <a:t>ігри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використовуючи</a:t>
            </a:r>
            <a:r>
              <a:rPr lang="ru-RU" sz="2200" b="1" dirty="0" smtClean="0"/>
              <a:t> телефон</a:t>
            </a:r>
            <a:endParaRPr lang="ru-RU" sz="22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паспорті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мобільного</a:t>
            </a:r>
            <a:r>
              <a:rPr lang="ru-RU" sz="2400" dirty="0" smtClean="0"/>
              <a:t> телефону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вказані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параметри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характеристики. Особливо </a:t>
            </a:r>
            <a:r>
              <a:rPr lang="ru-RU" sz="2400" dirty="0" err="1" smtClean="0"/>
              <a:t>така</a:t>
            </a:r>
            <a:r>
              <a:rPr lang="ru-RU" sz="2400" dirty="0" smtClean="0"/>
              <a:t> величина, як норма допустимого </a:t>
            </a:r>
            <a:r>
              <a:rPr lang="ru-RU" sz="2400" dirty="0" err="1" smtClean="0"/>
              <a:t>опромінення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виражена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потужності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електромагнітної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хвилі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вимірюється</a:t>
            </a:r>
            <a:r>
              <a:rPr lang="ru-RU" sz="2400" dirty="0" smtClean="0"/>
              <a:t> в ватах (Вт),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приходиться на 1 кг </a:t>
            </a:r>
            <a:r>
              <a:rPr lang="ru-RU" sz="2400" dirty="0" err="1" smtClean="0"/>
              <a:t>живої</a:t>
            </a:r>
            <a:r>
              <a:rPr lang="ru-RU" sz="2400" dirty="0" smtClean="0"/>
              <a:t> ваги — </a:t>
            </a:r>
            <a:r>
              <a:rPr lang="ru-RU" sz="2400" dirty="0" err="1" smtClean="0"/>
              <a:t>Specific</a:t>
            </a:r>
            <a:r>
              <a:rPr lang="ru-RU" sz="2400" dirty="0" smtClean="0"/>
              <a:t> </a:t>
            </a:r>
            <a:r>
              <a:rPr lang="ru-RU" sz="2400" dirty="0" err="1" smtClean="0"/>
              <a:t>Absorption</a:t>
            </a:r>
            <a:r>
              <a:rPr lang="ru-RU" sz="2400" dirty="0" smtClean="0"/>
              <a:t> </a:t>
            </a:r>
            <a:r>
              <a:rPr lang="ru-RU" sz="2400" dirty="0" err="1" smtClean="0"/>
              <a:t>Rate</a:t>
            </a:r>
            <a:r>
              <a:rPr lang="ru-RU" sz="2400" dirty="0" smtClean="0"/>
              <a:t> (SAR). Чим 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 величина SAR,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безпечніший</a:t>
            </a:r>
            <a:r>
              <a:rPr lang="ru-RU" sz="2400" dirty="0" smtClean="0"/>
              <a:t> телефон для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 В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загальноприйнята</a:t>
            </a:r>
            <a:r>
              <a:rPr lang="ru-RU" sz="2400" dirty="0" smtClean="0"/>
              <a:t> норма SAR не повинна </a:t>
            </a:r>
            <a:r>
              <a:rPr lang="ru-RU" sz="2400" dirty="0" err="1" smtClean="0"/>
              <a:t>перевищувати</a:t>
            </a:r>
            <a:r>
              <a:rPr lang="ru-RU" sz="2400" dirty="0" smtClean="0"/>
              <a:t> 1,6 Вт/кг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шести </a:t>
            </a:r>
            <a:r>
              <a:rPr lang="ru-RU" sz="2400" dirty="0" err="1" smtClean="0"/>
              <a:t>хвилин</a:t>
            </a:r>
            <a:r>
              <a:rPr lang="ru-RU" sz="2400" dirty="0" smtClean="0"/>
              <a:t>, в </a:t>
            </a:r>
            <a:r>
              <a:rPr lang="ru-RU" sz="2400" dirty="0" err="1" smtClean="0"/>
              <a:t>будь-якому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об’ємі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частки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масою</a:t>
            </a:r>
            <a:r>
              <a:rPr lang="ru-RU" sz="2400" dirty="0" smtClean="0"/>
              <a:t> 10 кг.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76672"/>
            <a:ext cx="63017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купівлі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телефона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RA\Desktop\ЕКОЛОГІЯ\13-600x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395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0000"/>
                </a:solidFill>
              </a:rPr>
              <a:t>Комп</a:t>
            </a:r>
            <a:r>
              <a:rPr lang="en-US" sz="3200" b="1" dirty="0" smtClean="0">
                <a:solidFill>
                  <a:srgbClr val="FF0000"/>
                </a:solidFill>
              </a:rPr>
              <a:t>’</a:t>
            </a:r>
            <a:r>
              <a:rPr lang="uk-UA" sz="3200" b="1" dirty="0" err="1" smtClean="0">
                <a:solidFill>
                  <a:srgbClr val="FF0000"/>
                </a:solidFill>
              </a:rPr>
              <a:t>ютери</a:t>
            </a:r>
            <a:r>
              <a:rPr lang="uk-UA" sz="3200" b="1" dirty="0" smtClean="0">
                <a:solidFill>
                  <a:srgbClr val="FF0000"/>
                </a:solidFill>
              </a:rPr>
              <a:t> в нашому житті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YURA\Desktop\ЕКОЛОГІЯ\slide_1.jpg"/>
          <p:cNvPicPr>
            <a:picLocks noChangeAspect="1" noChangeArrowheads="1"/>
          </p:cNvPicPr>
          <p:nvPr/>
        </p:nvPicPr>
        <p:blipFill>
          <a:blip r:embed="rId3" cstate="print"/>
          <a:srcRect t="19760" b="861"/>
          <a:stretch>
            <a:fillRect/>
          </a:stretch>
        </p:blipFill>
        <p:spPr bwMode="auto">
          <a:xfrm>
            <a:off x="3563888" y="1124744"/>
            <a:ext cx="5184576" cy="30865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URA\Desktop\ЕКОЛОГІЯ\0260_rebenok-za-kompyute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74242"/>
            <a:ext cx="5544616" cy="382468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003232" cy="23042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Комп'ютерні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павутина</a:t>
            </a:r>
            <a:r>
              <a:rPr lang="ru-RU" sz="2400" dirty="0" smtClean="0"/>
              <a:t> заплели всю </a:t>
            </a:r>
            <a:r>
              <a:rPr lang="ru-RU" sz="2400" dirty="0" err="1" smtClean="0"/>
              <a:t>земну</a:t>
            </a:r>
            <a:r>
              <a:rPr lang="ru-RU" sz="2400" dirty="0" smtClean="0"/>
              <a:t> кулю.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в кожному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 </a:t>
            </a:r>
            <a:r>
              <a:rPr lang="ru-RU" sz="2400" dirty="0" err="1" smtClean="0"/>
              <a:t>займає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вільного</a:t>
            </a:r>
            <a:r>
              <a:rPr lang="ru-RU" sz="2400" dirty="0" smtClean="0"/>
              <a:t> часу.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нас не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, </a:t>
            </a:r>
            <a:r>
              <a:rPr lang="ru-RU" sz="2400" dirty="0" err="1" smtClean="0"/>
              <a:t>уявити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комп'ютера</a:t>
            </a:r>
            <a:r>
              <a:rPr lang="ru-RU" sz="2400" dirty="0" smtClean="0"/>
              <a:t>, а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перебувають</a:t>
            </a:r>
            <a:r>
              <a:rPr lang="ru-RU" sz="2400" dirty="0" smtClean="0"/>
              <a:t> за </a:t>
            </a:r>
            <a:r>
              <a:rPr lang="ru-RU" sz="2400" dirty="0" err="1" smtClean="0"/>
              <a:t>комп'ютером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робочого</a:t>
            </a:r>
            <a:r>
              <a:rPr lang="ru-RU" sz="2400" dirty="0" smtClean="0"/>
              <a:t> дня. На жаль не все так складно </a:t>
            </a:r>
            <a:r>
              <a:rPr lang="ru-RU" sz="2400" dirty="0" err="1" smtClean="0"/>
              <a:t>і</a:t>
            </a:r>
            <a:r>
              <a:rPr lang="ru-RU" sz="2400" dirty="0" smtClean="0"/>
              <a:t> красиво як нам </a:t>
            </a:r>
            <a:r>
              <a:rPr lang="ru-RU" sz="2400" dirty="0" err="1" smtClean="0"/>
              <a:t>хочеться</a:t>
            </a:r>
            <a:r>
              <a:rPr lang="ru-RU" sz="2400" dirty="0" smtClean="0"/>
              <a:t>. </a:t>
            </a:r>
            <a:r>
              <a:rPr lang="ru-RU" sz="2400" dirty="0" err="1" smtClean="0"/>
              <a:t>Сучасна</a:t>
            </a:r>
            <a:r>
              <a:rPr lang="ru-RU" sz="2400" dirty="0" smtClean="0"/>
              <a:t> медицина </a:t>
            </a:r>
            <a:r>
              <a:rPr lang="ru-RU" sz="2400" dirty="0" err="1" smtClean="0"/>
              <a:t>підтверджує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шкідливий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комп'ютера</a:t>
            </a:r>
            <a:r>
              <a:rPr lang="ru-RU" sz="2400" dirty="0" smtClean="0"/>
              <a:t>: на </a:t>
            </a:r>
            <a:r>
              <a:rPr lang="ru-RU" sz="2400" dirty="0" err="1" smtClean="0"/>
              <a:t>зір</a:t>
            </a:r>
            <a:r>
              <a:rPr lang="ru-RU" sz="2400" dirty="0" smtClean="0"/>
              <a:t>, поставу,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гіподинамії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Бездротові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мобільні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пристрої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ми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користуємося</a:t>
            </a:r>
            <a:r>
              <a:rPr lang="ru-RU" sz="2000" dirty="0" smtClean="0"/>
              <a:t> (</a:t>
            </a:r>
            <a:r>
              <a:rPr lang="ru-RU" sz="2000" dirty="0" err="1" smtClean="0"/>
              <a:t>мобільні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телефони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планшети</a:t>
            </a:r>
            <a:r>
              <a:rPr lang="ru-RU" sz="2000" dirty="0" smtClean="0"/>
              <a:t>)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програми-маршрутизатори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під’єднання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мережі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Інтернет</a:t>
            </a:r>
            <a:r>
              <a:rPr lang="ru-RU" sz="2000" dirty="0" smtClean="0"/>
              <a:t>. </a:t>
            </a:r>
            <a:r>
              <a:rPr lang="ru-RU" sz="2000" b="1" dirty="0" err="1" smtClean="0"/>
              <a:t>Маршрутизатор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випромінює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сигнали</a:t>
            </a:r>
            <a:r>
              <a:rPr lang="ru-RU" sz="2000" b="1" dirty="0" smtClean="0"/>
              <a:t> </a:t>
            </a:r>
            <a:r>
              <a:rPr lang="en-US" sz="2000" b="1" dirty="0" smtClean="0"/>
              <a:t>WLAN 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електромагнітні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хвилі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негативно </a:t>
            </a:r>
            <a:r>
              <a:rPr lang="ru-RU" sz="2000" b="1" dirty="0" err="1" smtClean="0"/>
              <a:t>впливають</a:t>
            </a:r>
            <a:r>
              <a:rPr lang="ru-RU" sz="2000" b="1" dirty="0" smtClean="0"/>
              <a:t> за стан </a:t>
            </a:r>
            <a:r>
              <a:rPr lang="ru-RU" sz="2000" b="1" dirty="0" err="1" smtClean="0"/>
              <a:t>здоров'я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504" y="2708920"/>
            <a:ext cx="4638791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Непомітно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безболісно</a:t>
            </a:r>
            <a:r>
              <a:rPr lang="ru-RU" sz="2400" b="1" dirty="0" smtClean="0"/>
              <a:t> ми </a:t>
            </a:r>
            <a:r>
              <a:rPr lang="ru-RU" sz="2400" b="1" dirty="0" err="1" smtClean="0"/>
              <a:t>отруюємо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електромагнітними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хвилями</a:t>
            </a:r>
            <a:r>
              <a:rPr lang="ru-RU" sz="2400" b="1" dirty="0" smtClean="0"/>
              <a:t> кожного дня. Але </a:t>
            </a:r>
            <a:r>
              <a:rPr lang="ru-RU" sz="2400" b="1" dirty="0" err="1" smtClean="0"/>
              <a:t>згодом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можемо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відчути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суттєве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погіршення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вагомих</a:t>
            </a:r>
            <a:r>
              <a:rPr lang="ru-RU" sz="2400" b="1" dirty="0" smtClean="0"/>
              <a:t>, як нам </a:t>
            </a:r>
            <a:r>
              <a:rPr lang="ru-RU" sz="2400" b="1" dirty="0" err="1" smtClean="0"/>
              <a:t>здається</a:t>
            </a:r>
            <a:r>
              <a:rPr lang="ru-RU" sz="2400" b="1" dirty="0" smtClean="0"/>
              <a:t>, причин на те не </a:t>
            </a:r>
            <a:r>
              <a:rPr lang="ru-RU" sz="2400" b="1" dirty="0" err="1" smtClean="0"/>
              <a:t>маючи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2050" name="Picture 2" descr="Screenshot_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5685679" cy="310438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Дослідники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Агенства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охорони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Великобританії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встановили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Wi-Fi-маршрутизатори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уповільнюють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Вони </a:t>
            </a:r>
            <a:r>
              <a:rPr lang="ru-RU" sz="2400" b="1" dirty="0" err="1" smtClean="0">
                <a:solidFill>
                  <a:srgbClr val="C00000"/>
                </a:solidFill>
              </a:rPr>
              <a:t>встановили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основні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наслідки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від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впливу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Wi-Fi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3212977"/>
            <a:ext cx="4038600" cy="3240360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Постійна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втома</a:t>
            </a:r>
            <a:endParaRPr lang="en-US" sz="2000" dirty="0" smtClean="0">
              <a:solidFill>
                <a:srgbClr val="000000"/>
              </a:solidFill>
              <a:latin typeface="inherit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Біль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чи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 шуми у </a:t>
            </a:r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вухах</a:t>
            </a:r>
            <a:endParaRPr lang="en-US" sz="2000" dirty="0" smtClean="0">
              <a:solidFill>
                <a:srgbClr val="000000"/>
              </a:solidFill>
              <a:latin typeface="inherit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Погана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концентрація</a:t>
            </a:r>
            <a:endParaRPr lang="en-US" sz="2000" dirty="0" smtClean="0">
              <a:solidFill>
                <a:srgbClr val="000000"/>
              </a:solidFill>
              <a:latin typeface="inherit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Часті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сильні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головні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болі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мігрень</a:t>
            </a:r>
            <a:endParaRPr lang="en-US" sz="2000" dirty="0" smtClean="0">
              <a:solidFill>
                <a:srgbClr val="000000"/>
              </a:solidFill>
              <a:latin typeface="inherit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inherit"/>
              </a:rPr>
              <a:t>Безсоння</a:t>
            </a:r>
            <a:endParaRPr lang="ru-RU" sz="2000" dirty="0" smtClean="0">
              <a:solidFill>
                <a:srgbClr val="000000"/>
              </a:solidFill>
              <a:latin typeface="inherit"/>
            </a:endParaRPr>
          </a:p>
          <a:p>
            <a:endParaRPr lang="ru-RU" dirty="0" smtClean="0">
              <a:solidFill>
                <a:srgbClr val="000000"/>
              </a:solidFill>
              <a:latin typeface="inherit"/>
            </a:endParaRPr>
          </a:p>
          <a:p>
            <a:endParaRPr lang="ru-RU" dirty="0" smtClean="0">
              <a:solidFill>
                <a:srgbClr val="000000"/>
              </a:solidFill>
              <a:latin typeface="inherit"/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inherit"/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inherit"/>
            </a:endParaRP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48965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Серед усіх пристроїв, що входять у стандартну комплектацію персонального комп'ютера, найбільш "шкідливим" є монітор. Монітор – це джерело різного виду випромінювань, а саме м'якого рентгенівського, оптичного ультрафіолетового, інфрачервоного, радіочастотного та низькочастотного діапазонів електромагнітних і електростатичних полів.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299"/>
          <a:stretch>
            <a:fillRect/>
          </a:stretch>
        </p:blipFill>
        <p:spPr>
          <a:xfrm>
            <a:off x="1817302" y="3077638"/>
            <a:ext cx="4914938" cy="304852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740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 Тому,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вибираючи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комп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’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ютер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треба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звернути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увагу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наскільки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відповідає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сучасним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стандартам,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низьке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випромінювання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», а не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ologiya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ekologiya</Template>
  <TotalTime>318</TotalTime>
  <Words>621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ekologiya</vt:lpstr>
      <vt:lpstr>Вплив комп’ютерної техніки  на екологію</vt:lpstr>
      <vt:lpstr>Мета досліджень:   </vt:lpstr>
      <vt:lpstr>Слайд 3</vt:lpstr>
      <vt:lpstr>Слайд 4</vt:lpstr>
      <vt:lpstr>Бездротові мобільні пристрої, якими ми постійно користуємося (мобільні телефони та планшети) мають спеціальні програми-маршрутизатори для під’єднання до мережі Інтернет. Маршрутизатор випромінює сигнали WLAN – це такі електромагнітні хвилі, які негативно впливають за стан здоров'я людини.</vt:lpstr>
      <vt:lpstr>Непомітно і безболісно ми отруюємо свій організм електромагнітними хвилями кожного дня. Але згодом, можемо відчути суттєве погіршення здоров’я, при чому вагомих, як нам здається, причин на те не маючи.</vt:lpstr>
      <vt:lpstr>Дослідники з Агенства охорони здоров’я, що у Великобританії, встановили, що Wi-Fi-маршрутизатори уповільнюють ріст людини та рослин.  Вони встановили основні наслідки від впливу Wi-Fi:</vt:lpstr>
      <vt:lpstr>Серед усіх пристроїв, що входять у стандартну комплектацію персонального комп'ютера, найбільш "шкідливим" є монітор. Монітор – це джерело різного виду випромінювань, а саме м'якого рентгенівського, оптичного ультрафіолетового, інфрачервоного, радіочастотного та низькочастотного діапазонів електромагнітних і електростатичних полів. </vt:lpstr>
      <vt:lpstr> Тому, вибираючи комп’ютер, треба звернути увагу, наскільки він відповідає сучасним стандартам, і що у нього «низьке випромінювання», а не «радіація» </vt:lpstr>
      <vt:lpstr>Системний блок і монітор повинен знаходитися якомога далі від Вас. Ні в якому разі не можна сидіти за монітором включеного комп'ютера і коли збоку увімкнений телевізор. При роботі з ноутбуком не тримайте його на колінах, оскільки так негативний вплив випромінювання зростає. </vt:lpstr>
      <vt:lpstr>Вже не перший рік ведуться розмови про шкідливість мобільних телефонів </vt:lpstr>
      <vt:lpstr>Слайд 12</vt:lpstr>
      <vt:lpstr>При використанні мобільного телефона розглядається теплова і нетеплова дії ЕМП. Відомо, що електромагнітне випромінювання частотою &gt; 1МГц розігріває тканини організму. </vt:lpstr>
      <vt:lpstr>Перегрівання тканин призводить до руйнування білків у клітинах, що викликає відмирання клітин, виникнення пухлин тощо.</vt:lpstr>
      <vt:lpstr>А якщо піднести мобільний телефон до голови дитини у віці до 5 років, то температура голови підвищиться на 2-4 градуси.</vt:lpstr>
      <vt:lpstr>Вплив на сон і імунну систему</vt:lpstr>
      <vt:lpstr>Вплив ЕМП на живі організми</vt:lpstr>
      <vt:lpstr>Слайд 18</vt:lpstr>
      <vt:lpstr>Американські фахівці провели дослідження. На якийсь час залишили у вулику звичайну мобілку. Опісля випустили бджіл. 80 % комах загинуло, бо втратили орієнтацію і не змогли повернутися додому. </vt:lpstr>
      <vt:lpstr>Слайд 20</vt:lpstr>
      <vt:lpstr>Слайд 21</vt:lpstr>
      <vt:lpstr>Не всі розуміють те, що мобільний телефон може загрожувати здоров’ю, тому ми розробили рекомендації щодо зменшення впливу електромагнітних полів на організм людини</vt:lpstr>
      <vt:lpstr>– носити мобільний телефон краще в сумці, кишені верхнього одягу або в руці; – не вішайте телефон на шию, не тримайте у внутрішній кишені або в кишені штанів; – дітям і підліткам потрібно обмежувати час користування телефонами, оскільки їх мозок і нервова система знаходяться ще в процесі формування;  – скоротіть до мінімуму розмови в місцях з поганим зв'язком, оскільки в цьому випадку випромінювання мобільного телефону зростає; </vt:lpstr>
      <vt:lpstr>– використовуйте гарнітури, оскільки будь-яка гарнітура частково знімає з вас деякий об'єм випромінювання; – максимальна потужність випромінюється телефоном під час встановлення зв'язку, тому не тримайте телефон близько до вуха, поки встановиться зв’язок; – використовуйте телефон лише в разі крайньої необхідності й лише на короткий час; – коли посилаєте СМС, тримайте телефон якомога далі від тіла; – на ніч вимикайте телефон або не тримайте його поруч із головою; – не грайте в ігри, використовуючи телефон</vt:lpstr>
      <vt:lpstr>В паспорті мобільного телефону повинні бути вказані всі його параметри й характеристики. Особливо така величина, як норма допустимого опромінення людини, виражена в потужності електромагнітної хвилі, яка вимірюється в ватах (Вт), що приходиться на 1 кг живої ваги — Specific Absorption Rate (SAR). Чим менше величина SAR, тим безпечніший телефон для людини. В Європі загальноприйнята норма SAR не повинна перевищувати 1,6 Вт/кг протягом шести хвилин, в будь-якому об’ємі частки тіла масою 10 кг.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комп’ютерної техніки на екологію</dc:title>
  <dc:creator>YURA</dc:creator>
  <cp:lastModifiedBy>YURA</cp:lastModifiedBy>
  <cp:revision>37</cp:revision>
  <dcterms:created xsi:type="dcterms:W3CDTF">2017-02-08T19:18:18Z</dcterms:created>
  <dcterms:modified xsi:type="dcterms:W3CDTF">2017-03-12T19:25:12Z</dcterms:modified>
</cp:coreProperties>
</file>