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6" r:id="rId2"/>
    <p:sldMasterId id="2147483784" r:id="rId3"/>
    <p:sldMasterId id="2147483797" r:id="rId4"/>
    <p:sldMasterId id="2147483799" r:id="rId5"/>
    <p:sldMasterId id="2147483811" r:id="rId6"/>
  </p:sldMasterIdLst>
  <p:sldIdLst>
    <p:sldId id="257" r:id="rId7"/>
    <p:sldId id="260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20574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420813"/>
            <a:ext cx="8032750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33528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5715000"/>
            <a:ext cx="9144000" cy="11414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30000"/>
                </a:schemeClr>
              </a:gs>
              <a:gs pos="100000">
                <a:schemeClr val="accent5">
                  <a:lumMod val="50000"/>
                </a:scheme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0" h="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648200"/>
            <a:ext cx="7690114" cy="107315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420813"/>
            <a:ext cx="8032750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33528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5715000"/>
            <a:ext cx="9144000" cy="11414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30000"/>
                </a:schemeClr>
              </a:gs>
              <a:gs pos="100000">
                <a:schemeClr val="accent5">
                  <a:lumMod val="50000"/>
                </a:scheme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0" h="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648200"/>
            <a:ext cx="7690114" cy="107315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457200" indent="-45720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540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258888" indent="-40481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52596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Криворізька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гімназія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 56 КМР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Мультимедійна презентація </a:t>
            </a:r>
            <a:endParaRPr lang="uk-UA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уроку-подорожі країною            </a:t>
            </a: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“Іменник</a:t>
            </a: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 у 6 класі</a:t>
            </a: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загальнення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систематизація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5" y="5085184"/>
            <a:ext cx="167815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uk-UA" b="1" dirty="0"/>
              <a:t>Помешкання </a:t>
            </a:r>
            <a:r>
              <a:rPr lang="uk-UA" b="1" dirty="0" smtClean="0"/>
              <a:t> Істот  та  Неістот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980728"/>
            <a:ext cx="3834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FFFF00"/>
                </a:solidFill>
              </a:rPr>
              <a:t>Г</a:t>
            </a:r>
            <a:r>
              <a:rPr lang="uk-UA" sz="3600" dirty="0" smtClean="0">
                <a:solidFill>
                  <a:srgbClr val="FFFF00"/>
                </a:solidFill>
              </a:rPr>
              <a:t>ра </a:t>
            </a:r>
            <a:r>
              <a:rPr lang="uk-UA" sz="3600" dirty="0">
                <a:solidFill>
                  <a:srgbClr val="FFFF00"/>
                </a:solidFill>
              </a:rPr>
              <a:t>«Хто більше?»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1693622"/>
            <a:ext cx="84249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Перша група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err="1" smtClean="0">
                <a:latin typeface="Arial" pitchFamily="34" charset="0"/>
                <a:ea typeface="Times New Roman" pitchFamily="18" charset="0"/>
              </a:rPr>
              <a:t>Завдання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: 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ібрати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іменники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які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містять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один склад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трьох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звуків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позначають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неістоту</a:t>
            </a:r>
            <a:r>
              <a:rPr lang="ru-RU" sz="2800" dirty="0"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Друга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група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err="1" smtClean="0">
                <a:latin typeface="Arial" pitchFamily="34" charset="0"/>
                <a:ea typeface="Times New Roman" pitchFamily="18" charset="0"/>
              </a:rPr>
              <a:t>Завдання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дібрати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такі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ж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іменники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вони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позначати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істоту</a:t>
            </a:r>
            <a:r>
              <a:rPr lang="ru-RU" sz="2800" dirty="0"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81128"/>
            <a:ext cx="2146548" cy="208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30188"/>
            <a:ext cx="9087544" cy="1329595"/>
          </a:xfrm>
        </p:spPr>
        <p:txBody>
          <a:bodyPr/>
          <a:lstStyle/>
          <a:p>
            <a:pPr algn="ctr"/>
            <a:r>
              <a:rPr lang="uk-UA" b="1" dirty="0"/>
              <a:t>Вулиця сімох братів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95536" y="1174829"/>
            <a:ext cx="770485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Гра  з ключем «Упіймай слово»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solidFill>
                  <a:srgbClr val="FF0000"/>
                </a:solidFill>
                <a:latin typeface="Arial" pitchFamily="34" charset="0"/>
              </a:rPr>
              <a:t>Завдання: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7687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І група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Випишіть  </a:t>
            </a:r>
            <a:r>
              <a:rPr lang="uk-UA" sz="2400" b="1" dirty="0">
                <a:solidFill>
                  <a:srgbClr val="FFFF00"/>
                </a:solidFill>
              </a:rPr>
              <a:t>усі слова, що вжиті у родовому відмінку і орудному </a:t>
            </a:r>
            <a:r>
              <a:rPr lang="uk-UA" sz="2400" b="1" dirty="0" smtClean="0">
                <a:solidFill>
                  <a:srgbClr val="FFFF00"/>
                </a:solidFill>
              </a:rPr>
              <a:t>відмінку.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 ІІ група </a:t>
            </a:r>
            <a:r>
              <a:rPr lang="uk-UA" sz="2400" b="1" dirty="0">
                <a:solidFill>
                  <a:srgbClr val="FFFF00"/>
                </a:solidFill>
              </a:rPr>
              <a:t>– у давальному відмінку і у формі кличного відмінка. 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r>
              <a:rPr lang="uk-UA" sz="2400" b="1" dirty="0" smtClean="0">
                <a:solidFill>
                  <a:srgbClr val="FFFF00"/>
                </a:solidFill>
              </a:rPr>
              <a:t>З </a:t>
            </a:r>
            <a:r>
              <a:rPr lang="uk-UA" sz="2400" b="1" dirty="0">
                <a:solidFill>
                  <a:srgbClr val="FFFF00"/>
                </a:solidFill>
              </a:rPr>
              <a:t>перших літер виписаних слів прочитаєте жанр фольклору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25144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>
                <a:solidFill>
                  <a:srgbClr val="FF0000"/>
                </a:solidFill>
              </a:rPr>
              <a:t>Слова:</a:t>
            </a:r>
            <a:r>
              <a:rPr lang="uk-UA" sz="3600" dirty="0" smtClean="0"/>
              <a:t> </a:t>
            </a:r>
            <a:r>
              <a:rPr lang="uk-UA" sz="2400" b="1" i="1" dirty="0" smtClean="0">
                <a:latin typeface="Arial" pitchFamily="34" charset="0"/>
              </a:rPr>
              <a:t>к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оромисла, щуці, егоїсте, освітленням, другові, літа, рибалко, ягідкою,  індикові, вчителько, дитиною, кмітливості, країні, апельсином, Аліно.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 t="14852" b="22029"/>
          <a:stretch>
            <a:fillRect/>
          </a:stretch>
        </p:blipFill>
        <p:spPr bwMode="auto">
          <a:xfrm>
            <a:off x="6876256" y="116632"/>
            <a:ext cx="21237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uk-UA" b="1" dirty="0"/>
              <a:t>Озеро Чарівників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95536" y="1340768"/>
            <a:ext cx="80648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авдання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Перша 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група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оберіть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запишіть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іменники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які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вживаються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тільки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однині</a:t>
            </a:r>
            <a:r>
              <a:rPr lang="ru-RU" sz="28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u="sng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Д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руга </a:t>
            </a:r>
            <a:r>
              <a:rPr kumimoji="0" lang="ru-RU" sz="2800" b="1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sng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група</a:t>
            </a:r>
            <a:endParaRPr kumimoji="0" lang="ru-RU" sz="2800" b="1" i="0" u="sng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r>
              <a:rPr lang="ru-RU" sz="2800" b="1" dirty="0" err="1" smtClean="0">
                <a:solidFill>
                  <a:srgbClr val="FFFF00"/>
                </a:solidFill>
              </a:rPr>
              <a:t>Доберіть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запишіть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іменники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які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вживаються</a:t>
            </a:r>
            <a:r>
              <a:rPr lang="ru-RU" sz="2800" b="1" dirty="0" smtClean="0">
                <a:solidFill>
                  <a:srgbClr val="FFFF00"/>
                </a:solidFill>
              </a:rPr>
              <a:t>  </a:t>
            </a:r>
            <a:r>
              <a:rPr lang="ru-RU" sz="2800" b="1" dirty="0" err="1">
                <a:solidFill>
                  <a:srgbClr val="FFFF00"/>
                </a:solidFill>
              </a:rPr>
              <a:t>тільки</a:t>
            </a:r>
            <a:r>
              <a:rPr lang="ru-RU" sz="2800" b="1" dirty="0">
                <a:solidFill>
                  <a:srgbClr val="FFFF00"/>
                </a:solidFill>
              </a:rPr>
              <a:t>  </a:t>
            </a:r>
            <a:r>
              <a:rPr lang="ru-RU" sz="2800" b="1" dirty="0" smtClean="0">
                <a:solidFill>
                  <a:srgbClr val="FFFF00"/>
                </a:solidFill>
              </a:rPr>
              <a:t>в </a:t>
            </a:r>
            <a:r>
              <a:rPr lang="ru-RU" sz="2800" b="1" dirty="0" err="1">
                <a:solidFill>
                  <a:srgbClr val="FFFF00"/>
                </a:solidFill>
              </a:rPr>
              <a:t>множині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6632"/>
            <a:ext cx="1971874" cy="286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6632"/>
            <a:ext cx="154302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ru-RU" b="1" dirty="0"/>
              <a:t>Площа Чотирьох сестер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23528" y="868070"/>
            <a:ext cx="820891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Ланцюгова гра «Знайди слово»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Завдання: вставити пропущені слова, дібравши з довідки. Серед вставлених слів виділити іменники і визначити їх відміни.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Нова … стала, яка не бувала: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Над …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звізда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ясна … засіяла.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 Христос …, з …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воплотився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Як чоловік …, убого повився.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… співають, славу й честь …,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небесі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і на … мир проповідають. (…)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i="1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Довідка: землі, родився, радість, пеленами, вертепом, ангели, світлом, Діви, звіщають.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492896"/>
            <a:ext cx="208823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>
            <a:endCxn id="10" idx="0"/>
          </p:cNvCxnSpPr>
          <p:nvPr/>
        </p:nvCxnSpPr>
        <p:spPr>
          <a:xfrm rot="5400000">
            <a:off x="972394" y="3645024"/>
            <a:ext cx="863302" cy="144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750539"/>
          </a:xfrm>
        </p:spPr>
        <p:txBody>
          <a:bodyPr/>
          <a:lstStyle/>
          <a:p>
            <a:r>
              <a:rPr lang="uk-UA" b="1" dirty="0"/>
              <a:t>Півострів Загадок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79512" y="906488"/>
            <a:ext cx="3760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Вправа «Відгадай-но!»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Завдання: не </a:t>
            </a:r>
            <a:r>
              <a:rPr lang="uk-UA" sz="2400" b="1" dirty="0">
                <a:solidFill>
                  <a:srgbClr val="FFFF00"/>
                </a:solidFill>
              </a:rPr>
              <a:t>тільки </a:t>
            </a:r>
            <a:r>
              <a:rPr lang="uk-UA" sz="2400" b="1" dirty="0" smtClean="0">
                <a:solidFill>
                  <a:srgbClr val="FFFF00"/>
                </a:solidFill>
              </a:rPr>
              <a:t>відгадати, </a:t>
            </a:r>
            <a:r>
              <a:rPr lang="uk-UA" sz="2400" b="1" dirty="0">
                <a:solidFill>
                  <a:srgbClr val="FFFF00"/>
                </a:solidFill>
              </a:rPr>
              <a:t>але й у відгаданому слові визначити рід, істоту чи неістоту, відміну та групу.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55576" y="2852936"/>
            <a:ext cx="1368152" cy="43204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Рід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07504" y="3501008"/>
            <a:ext cx="864096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Ч.р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043608" y="3501008"/>
            <a:ext cx="864096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Ж.р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979712" y="3501008"/>
            <a:ext cx="864096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С.р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11560" y="4149080"/>
            <a:ext cx="1440160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Спіл.р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12" name="Прямая со стрелкой 11"/>
          <p:cNvCxnSpPr>
            <a:stCxn id="6" idx="2"/>
            <a:endCxn id="7" idx="0"/>
          </p:cNvCxnSpPr>
          <p:nvPr/>
        </p:nvCxnSpPr>
        <p:spPr>
          <a:xfrm rot="5400000">
            <a:off x="881590" y="2942946"/>
            <a:ext cx="216024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475656" y="3284984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 rot="5400000">
            <a:off x="1367644" y="3392996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 bwMode="auto">
          <a:xfrm>
            <a:off x="2987824" y="2636912"/>
            <a:ext cx="1800200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і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стоти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2771800" y="4077072"/>
            <a:ext cx="1944216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неістоти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284984"/>
            <a:ext cx="567904" cy="54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5076056" y="2852936"/>
            <a:ext cx="1368152" cy="43204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Відміни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4499992" y="3501008"/>
            <a:ext cx="648072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І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5148064" y="3501008"/>
            <a:ext cx="576064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ІІ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5724128" y="3573016"/>
            <a:ext cx="648072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ІІІ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6372200" y="3573016"/>
            <a:ext cx="648072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І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28" name="Прямая со стрелкой 27"/>
          <p:cNvCxnSpPr>
            <a:stCxn id="22" idx="2"/>
            <a:endCxn id="23" idx="0"/>
          </p:cNvCxnSpPr>
          <p:nvPr/>
        </p:nvCxnSpPr>
        <p:spPr>
          <a:xfrm rot="5400000">
            <a:off x="5184068" y="2924944"/>
            <a:ext cx="21602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 bwMode="auto">
          <a:xfrm>
            <a:off x="7164288" y="2780928"/>
            <a:ext cx="1584176" cy="86409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Групи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6372200" y="4293096"/>
            <a:ext cx="144016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тверда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8028384" y="4293096"/>
            <a:ext cx="1115616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м'яка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7020272" y="4869160"/>
            <a:ext cx="1584176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мішана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rot="16200000" flipH="1">
            <a:off x="5724128" y="328498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724128" y="3284984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24" idx="0"/>
          </p:cNvCxnSpPr>
          <p:nvPr/>
        </p:nvCxnSpPr>
        <p:spPr>
          <a:xfrm rot="10800000" flipV="1">
            <a:off x="5436096" y="3284984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36" idx="0"/>
          </p:cNvCxnSpPr>
          <p:nvPr/>
        </p:nvCxnSpPr>
        <p:spPr>
          <a:xfrm rot="10800000" flipV="1">
            <a:off x="7092280" y="3645024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37" idx="0"/>
          </p:cNvCxnSpPr>
          <p:nvPr/>
        </p:nvCxnSpPr>
        <p:spPr>
          <a:xfrm rot="16200000" flipH="1">
            <a:off x="7947248" y="3654152"/>
            <a:ext cx="648072" cy="629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38" idx="0"/>
          </p:cNvCxnSpPr>
          <p:nvPr/>
        </p:nvCxnSpPr>
        <p:spPr>
          <a:xfrm rot="5400000">
            <a:off x="7272300" y="4185084"/>
            <a:ext cx="122413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1849388" cy="123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2659190"/>
          </a:xfrm>
        </p:spPr>
        <p:txBody>
          <a:bodyPr/>
          <a:lstStyle/>
          <a:p>
            <a:pPr algn="ctr"/>
            <a:r>
              <a:rPr lang="uk-UA" b="1" dirty="0" smtClean="0"/>
              <a:t>Підсумки роботи</a:t>
            </a:r>
            <a:br>
              <a:rPr lang="uk-UA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uk-UA" b="1" dirty="0"/>
              <a:t> </a:t>
            </a:r>
            <a:r>
              <a:rPr lang="uk-UA" dirty="0" smtClean="0"/>
              <a:t> </a:t>
            </a:r>
            <a:r>
              <a:rPr lang="uk-UA" u="sng" dirty="0"/>
              <a:t>Метод «Прес»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4882363" cy="348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D:\Света\картинки\книги\89beaf6b615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071" y="0"/>
            <a:ext cx="22129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4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Домашнє </a:t>
            </a:r>
            <a:r>
              <a:rPr lang="uk-UA" b="1" dirty="0" smtClean="0">
                <a:solidFill>
                  <a:srgbClr val="FF0000"/>
                </a:solidFill>
              </a:rPr>
              <a:t>завдання: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uk-UA" dirty="0"/>
              <a:t>1. </a:t>
            </a:r>
            <a:r>
              <a:rPr lang="uk-UA" dirty="0" smtClean="0"/>
              <a:t>Підготуватися  </a:t>
            </a:r>
            <a:r>
              <a:rPr lang="uk-UA" dirty="0"/>
              <a:t>до написання контрольної роботи (повторити правила за підручником з теми «Іменник</a:t>
            </a:r>
            <a:r>
              <a:rPr lang="uk-UA" dirty="0" smtClean="0"/>
              <a:t>»)</a:t>
            </a:r>
            <a:r>
              <a:rPr lang="uk-UA" b="1" dirty="0" smtClean="0"/>
              <a:t>.</a:t>
            </a:r>
            <a:br>
              <a:rPr lang="uk-UA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uk-UA" dirty="0"/>
              <a:t>2. Скласти і записати лінгвістичну казку про пригоди Іменника.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7" descr="b01b9c64ad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38824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863108"/>
          </a:xfrm>
        </p:spPr>
        <p:txBody>
          <a:bodyPr/>
          <a:lstStyle/>
          <a:p>
            <a:pPr algn="ctr"/>
            <a:r>
              <a:rPr lang="uk-UA" sz="8800" dirty="0" smtClean="0">
                <a:solidFill>
                  <a:schemeClr val="tx1"/>
                </a:solidFill>
              </a:rPr>
              <a:t>   Посміхайся </a:t>
            </a:r>
            <a:r>
              <a:rPr lang="uk-UA" sz="8800" dirty="0">
                <a:solidFill>
                  <a:schemeClr val="tx1"/>
                </a:solidFill>
              </a:rPr>
              <a:t>та </a:t>
            </a:r>
            <a:r>
              <a:rPr lang="uk-UA" sz="8800" dirty="0" smtClean="0">
                <a:solidFill>
                  <a:schemeClr val="tx1"/>
                </a:solidFill>
              </a:rPr>
              <a:t>    будь активним!</a:t>
            </a:r>
            <a:endParaRPr lang="ru-RU" sz="8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296144" cy="130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24944"/>
            <a:ext cx="361950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814173"/>
          </a:xfrm>
        </p:spPr>
        <p:txBody>
          <a:bodyPr/>
          <a:lstStyle/>
          <a:p>
            <a:r>
              <a:rPr lang="uk-UA" sz="4400" dirty="0" smtClean="0">
                <a:solidFill>
                  <a:srgbClr val="FF0000"/>
                </a:solidFill>
              </a:rPr>
              <a:t>Мета уроку</a:t>
            </a:r>
            <a:r>
              <a:rPr lang="uk-UA" dirty="0" smtClean="0"/>
              <a:t>: </a:t>
            </a:r>
            <a:r>
              <a:rPr lang="ru-RU" sz="3600" b="1" u="sng" dirty="0" err="1" smtClean="0"/>
              <a:t>закріпити</a:t>
            </a:r>
            <a:r>
              <a:rPr lang="ru-RU" sz="3600" b="1" u="sng" dirty="0"/>
              <a:t>, узагальнити </a:t>
            </a:r>
            <a:r>
              <a:rPr lang="ru-RU" sz="3600" b="1" u="sng" dirty="0" err="1"/>
              <a:t>і</a:t>
            </a:r>
            <a:r>
              <a:rPr lang="ru-RU" sz="3600" b="1" u="sng" dirty="0"/>
              <a:t> </a:t>
            </a:r>
            <a:r>
              <a:rPr lang="ru-RU" sz="3600" b="1" u="sng" dirty="0" err="1" smtClean="0"/>
              <a:t>систематизувати</a:t>
            </a:r>
            <a:r>
              <a:rPr lang="ru-RU" sz="3600" b="1" dirty="0" smtClean="0"/>
              <a:t> </a:t>
            </a:r>
            <a:r>
              <a:rPr lang="ru-RU" sz="3600" b="1" dirty="0"/>
              <a:t>знання учнів про іменник як частину мови;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u="sng" dirty="0" err="1" smtClean="0"/>
              <a:t>удосконалювати</a:t>
            </a:r>
            <a:r>
              <a:rPr lang="ru-RU" sz="3600" b="1" dirty="0" smtClean="0"/>
              <a:t> </a:t>
            </a:r>
            <a:r>
              <a:rPr lang="ru-RU" sz="3600" b="1" dirty="0"/>
              <a:t>вміння правильно вживати іменники в різних відмінкових формах формувати вміння виявляти граматичні ознаки іменника;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u="sng" dirty="0" err="1" smtClean="0"/>
              <a:t>збагачувати</a:t>
            </a:r>
            <a:r>
              <a:rPr lang="ru-RU" sz="3600" b="1" dirty="0" smtClean="0"/>
              <a:t> </a:t>
            </a:r>
            <a:r>
              <a:rPr lang="ru-RU" sz="3600" b="1" dirty="0"/>
              <a:t>активний словник школярів; </a:t>
            </a:r>
            <a:r>
              <a:rPr lang="ru-RU" sz="3600" b="1" u="sng" dirty="0"/>
              <a:t>розвивати</a:t>
            </a:r>
            <a:r>
              <a:rPr lang="ru-RU" sz="3600" b="1" dirty="0"/>
              <a:t> уважність, спостережливість, вміння аналізувати і робити висновки;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u="sng" dirty="0" err="1" smtClean="0"/>
              <a:t>виховувати</a:t>
            </a:r>
            <a:r>
              <a:rPr lang="ru-RU" sz="3600" b="1" dirty="0" smtClean="0"/>
              <a:t> </a:t>
            </a:r>
            <a:r>
              <a:rPr lang="ru-RU" sz="3600" b="1" dirty="0"/>
              <a:t>пізнавальний інтерес до усної народної творчості; товариські відносини.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6639272" cy="664797"/>
          </a:xfrm>
        </p:spPr>
        <p:txBody>
          <a:bodyPr/>
          <a:lstStyle/>
          <a:p>
            <a:pPr algn="ctr"/>
            <a:r>
              <a:rPr lang="uk-UA" dirty="0" smtClean="0"/>
              <a:t>Галявина Дружби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382000" cy="2232149"/>
          </a:xfrm>
        </p:spPr>
        <p:txBody>
          <a:bodyPr/>
          <a:lstStyle/>
          <a:p>
            <a:r>
              <a:rPr lang="uk-UA" sz="5400" dirty="0" smtClean="0"/>
              <a:t>Назвіть ім’я та одну рису характеру (іменник) свого друга, який сидить поруч.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5128" r="16965"/>
          <a:stretch>
            <a:fillRect/>
          </a:stretch>
        </p:blipFill>
        <p:spPr bwMode="auto">
          <a:xfrm>
            <a:off x="6444208" y="188640"/>
            <a:ext cx="201677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09120"/>
            <a:ext cx="293097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0188"/>
            <a:ext cx="8784976" cy="3545586"/>
          </a:xfrm>
        </p:spPr>
        <p:txBody>
          <a:bodyPr/>
          <a:lstStyle/>
          <a:p>
            <a:pPr algn="ctr"/>
            <a:r>
              <a:rPr lang="ru-RU" sz="2800" u="sng" dirty="0" err="1" smtClean="0">
                <a:solidFill>
                  <a:srgbClr val="FF0000"/>
                </a:solidFill>
              </a:rPr>
              <a:t>Диференційоване</a:t>
            </a:r>
            <a:r>
              <a:rPr lang="ru-RU" sz="2800" u="sng" dirty="0" smtClean="0">
                <a:solidFill>
                  <a:srgbClr val="FF0000"/>
                </a:solidFill>
              </a:rPr>
              <a:t>  </a:t>
            </a:r>
            <a:r>
              <a:rPr lang="ru-RU" sz="2800" u="sng" dirty="0" err="1" smtClean="0">
                <a:solidFill>
                  <a:srgbClr val="FF0000"/>
                </a:solidFill>
              </a:rPr>
              <a:t>завдання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 </a:t>
            </a:r>
            <a:r>
              <a:rPr lang="ru-RU" sz="3200" b="1" dirty="0" smtClean="0">
                <a:solidFill>
                  <a:srgbClr val="FFFF00"/>
                </a:solidFill>
              </a:rPr>
              <a:t>Стежка правил</a:t>
            </a:r>
            <a:r>
              <a:rPr lang="ru-RU" sz="3200" b="1" dirty="0">
                <a:solidFill>
                  <a:srgbClr val="FFFF00"/>
                </a:solidFill>
              </a:rPr>
              <a:t>, </a:t>
            </a:r>
            <a:r>
              <a:rPr lang="ru-RU" sz="3200" b="1" dirty="0" smtClean="0">
                <a:solidFill>
                  <a:srgbClr val="FFFF00"/>
                </a:solidFill>
              </a:rPr>
              <a:t>понять </a:t>
            </a:r>
            <a:r>
              <a:rPr lang="ru-RU" sz="3200" b="1" dirty="0" err="1">
                <a:solidFill>
                  <a:srgbClr val="FFFF00"/>
                </a:solidFill>
              </a:rPr>
              <a:t>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термінів</a:t>
            </a: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2800" u="sng" dirty="0" err="1" smtClean="0"/>
              <a:t>Завдання</a:t>
            </a:r>
            <a:r>
              <a:rPr lang="ru-RU" sz="2800" u="sng" dirty="0" smtClean="0"/>
              <a:t> </a:t>
            </a:r>
            <a:r>
              <a:rPr lang="ru-RU" sz="2800" u="sng" dirty="0"/>
              <a:t>для 1 групи</a:t>
            </a:r>
            <a:r>
              <a:rPr lang="ru-RU" sz="2800" dirty="0"/>
              <a:t>: </a:t>
            </a:r>
            <a:r>
              <a:rPr lang="ru-RU" sz="2800" dirty="0" smtClean="0"/>
              <a:t> За </a:t>
            </a:r>
            <a:r>
              <a:rPr lang="ru-RU" sz="2800" dirty="0"/>
              <a:t>допомогою пропонованої схеми складіть розповідь про іменник у науковому стилі. Доберіть приклади.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9292" y="188640"/>
            <a:ext cx="1610520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 bwMode="auto">
          <a:xfrm>
            <a:off x="3491880" y="3861048"/>
            <a:ext cx="2088232" cy="10081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Іменник</a:t>
            </a:r>
            <a:endParaRPr lang="ru-RU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5364088" y="2780928"/>
            <a:ext cx="1944216" cy="10081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Назви істот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5436096" y="4797152"/>
            <a:ext cx="1800200" cy="108012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Власні назви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5940152" y="3789040"/>
            <a:ext cx="1872208" cy="93610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Назви неістот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1403648" y="3501008"/>
            <a:ext cx="1800200" cy="10081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Відміни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2267744" y="2708920"/>
            <a:ext cx="1368152" cy="86409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Рід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3635896" y="2564904"/>
            <a:ext cx="1728192" cy="86409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Число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1475656" y="4581128"/>
            <a:ext cx="2088232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Відмінки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347864" y="5301208"/>
            <a:ext cx="2088232" cy="93610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Загальні назви</a:t>
            </a:r>
            <a:endParaRPr lang="ru-RU" sz="2400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16" name="Прямая со стрелкой 15"/>
          <p:cNvCxnSpPr>
            <a:stCxn id="5" idx="0"/>
          </p:cNvCxnSpPr>
          <p:nvPr/>
        </p:nvCxnSpPr>
        <p:spPr>
          <a:xfrm rot="16200000" flipV="1">
            <a:off x="4337974" y="3663026"/>
            <a:ext cx="360040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7"/>
          </p:cNvCxnSpPr>
          <p:nvPr/>
        </p:nvCxnSpPr>
        <p:spPr>
          <a:xfrm rot="5400000" flipH="1" flipV="1">
            <a:off x="5425395" y="3565934"/>
            <a:ext cx="291650" cy="593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1"/>
          </p:cNvCxnSpPr>
          <p:nvPr/>
        </p:nvCxnSpPr>
        <p:spPr>
          <a:xfrm rot="16200000" flipV="1">
            <a:off x="3210931" y="3421917"/>
            <a:ext cx="723698" cy="449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</p:cNvCxnSpPr>
          <p:nvPr/>
        </p:nvCxnSpPr>
        <p:spPr>
          <a:xfrm rot="10800000">
            <a:off x="3131840" y="4221088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3"/>
          </p:cNvCxnSpPr>
          <p:nvPr/>
        </p:nvCxnSpPr>
        <p:spPr>
          <a:xfrm rot="5400000">
            <a:off x="3498963" y="4570428"/>
            <a:ext cx="147634" cy="449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4319972" y="5049180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5"/>
          </p:cNvCxnSpPr>
          <p:nvPr/>
        </p:nvCxnSpPr>
        <p:spPr>
          <a:xfrm rot="16200000" flipH="1">
            <a:off x="5425395" y="4570427"/>
            <a:ext cx="219642" cy="52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r>
              <a:rPr lang="uk-UA" sz="3600" u="sng" dirty="0" smtClean="0"/>
              <a:t>Завдання для 2 групи:</a:t>
            </a:r>
            <a:endParaRPr lang="ru-RU" sz="36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382000" cy="6401753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Бліц-турнір</a:t>
            </a:r>
            <a:r>
              <a:rPr lang="ru-RU" dirty="0" smtClean="0">
                <a:solidFill>
                  <a:srgbClr val="FF0000"/>
                </a:solidFill>
              </a:rPr>
              <a:t>. Метод «</a:t>
            </a:r>
            <a:r>
              <a:rPr lang="ru-RU" dirty="0" err="1" smtClean="0">
                <a:solidFill>
                  <a:srgbClr val="FF0000"/>
                </a:solidFill>
              </a:rPr>
              <a:t>Незакінчені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речення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</a:rPr>
              <a:t>- Іменник – це…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</a:rPr>
              <a:t>- Що називає…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</a:rPr>
              <a:t>- Відповідає на питання…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</a:rPr>
              <a:t>- Належить до певного…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</a:rPr>
              <a:t>- Змінюється за…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</a:rPr>
              <a:t>- Іменники бувають назвами…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</a:rPr>
              <a:t>- Можуть позначати…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</a:rPr>
              <a:t>- Яка форма числа вживається на позначення одного предмета?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</a:rPr>
              <a:t>- На позначення двох і більше предметів?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</a:rPr>
              <a:t>- Якого роду іменники, що позначають осіб і чоловічої і жіночої статі?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</a:rPr>
              <a:t>- Скільки відмінків є в українській мові?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</a:rPr>
              <a:t>- Іменники поділяються на чотири…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</a:rPr>
              <a:t>- На які три групи поділяється кожна з відмін?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</a:rPr>
              <a:t>- У реченні іменник виступає…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FFFF00"/>
                </a:solidFill>
              </a:rPr>
              <a:t> 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/>
          </a:p>
        </p:txBody>
      </p:sp>
      <p:pic>
        <p:nvPicPr>
          <p:cNvPr id="4" name="Picture 5" descr="D:\Света\картинки\школа\AMERI00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340768"/>
            <a:ext cx="14319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Света\картинки\школа\AMERI00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20888"/>
            <a:ext cx="14605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uk-UA" dirty="0" smtClean="0"/>
              <a:t>          </a:t>
            </a:r>
            <a:r>
              <a:rPr lang="uk-UA" b="1" dirty="0" smtClean="0"/>
              <a:t>Країна  </a:t>
            </a:r>
            <a:r>
              <a:rPr lang="uk-UA" b="1" dirty="0"/>
              <a:t>Кросвордландія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669244"/>
          </a:xfrm>
        </p:spPr>
        <p:txBody>
          <a:bodyPr/>
          <a:lstStyle/>
          <a:p>
            <a:r>
              <a:rPr lang="uk-UA" sz="2800" b="1" dirty="0" smtClean="0"/>
              <a:t>1. Юність </a:t>
            </a:r>
            <a:endParaRPr lang="ru-RU" sz="2800" b="1" dirty="0" smtClean="0"/>
          </a:p>
          <a:p>
            <a:r>
              <a:rPr lang="uk-UA" sz="2800" b="1" dirty="0" smtClean="0"/>
              <a:t> 2. Сила </a:t>
            </a:r>
            <a:endParaRPr lang="ru-RU" sz="2800" b="1" dirty="0" smtClean="0"/>
          </a:p>
          <a:p>
            <a:r>
              <a:rPr lang="uk-UA" sz="2800" b="1" dirty="0" smtClean="0"/>
              <a:t> 3. Двобій </a:t>
            </a:r>
            <a:endParaRPr lang="ru-RU" sz="2800" b="1" dirty="0" smtClean="0"/>
          </a:p>
          <a:p>
            <a:r>
              <a:rPr lang="uk-UA" sz="2800" b="1" dirty="0" smtClean="0"/>
              <a:t> 4. Шлях </a:t>
            </a:r>
            <a:endParaRPr lang="ru-RU" sz="2800" b="1" dirty="0" smtClean="0"/>
          </a:p>
          <a:p>
            <a:r>
              <a:rPr lang="uk-UA" sz="2800" b="1" dirty="0" smtClean="0"/>
              <a:t> 5. Мандрівка 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uk-UA" sz="2800" b="1" dirty="0" smtClean="0"/>
              <a:t>6. Відвага 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uk-UA" sz="2800" b="1" dirty="0" smtClean="0"/>
              <a:t>7. Повідомлення 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uk-UA" sz="2800" b="1" dirty="0" smtClean="0"/>
              <a:t>8. Чіткість </a:t>
            </a:r>
            <a:endParaRPr lang="ru-RU" sz="2800" b="1" dirty="0" smtClean="0"/>
          </a:p>
          <a:p>
            <a:r>
              <a:rPr lang="uk-UA" sz="2800" b="1" dirty="0" smtClean="0"/>
              <a:t> 9. Щирість </a:t>
            </a:r>
            <a:endParaRPr lang="ru-RU" sz="2800" b="1" dirty="0" smtClean="0"/>
          </a:p>
          <a:p>
            <a:r>
              <a:rPr lang="uk-UA" sz="2800" b="1" dirty="0" smtClean="0"/>
              <a:t>10. Оплески  </a:t>
            </a:r>
            <a:endParaRPr lang="ru-RU" sz="2800" b="1" dirty="0" smtClean="0"/>
          </a:p>
          <a:p>
            <a:pPr>
              <a:buNone/>
            </a:pPr>
            <a:r>
              <a:rPr lang="uk-UA" sz="2800" b="1" dirty="0" smtClean="0"/>
              <a:t> </a:t>
            </a:r>
            <a:endParaRPr lang="ru-RU" sz="2800" b="1" dirty="0" smtClean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339972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223147"/>
          </a:xfrm>
        </p:spPr>
        <p:txBody>
          <a:bodyPr/>
          <a:lstStyle/>
          <a:p>
            <a:pPr algn="ctr"/>
            <a:r>
              <a:rPr lang="ru-RU" b="1" dirty="0" err="1" smtClean="0"/>
              <a:t>Поселення</a:t>
            </a:r>
            <a:r>
              <a:rPr lang="ru-RU" b="1" dirty="0" smtClean="0"/>
              <a:t> </a:t>
            </a:r>
            <a:r>
              <a:rPr lang="ru-RU" b="1" dirty="0" err="1" smtClean="0"/>
              <a:t>незвичайних</a:t>
            </a:r>
            <a:r>
              <a:rPr lang="ru-RU" b="1" dirty="0" smtClean="0"/>
              <a:t> людей</a:t>
            </a:r>
            <a:br>
              <a:rPr lang="ru-RU" b="1" dirty="0" smtClean="0"/>
            </a:br>
            <a:r>
              <a:rPr lang="uk-UA" sz="3200" u="sng" dirty="0" smtClean="0">
                <a:solidFill>
                  <a:srgbClr val="FF0000"/>
                </a:solidFill>
              </a:rPr>
              <a:t>Творчо-розвивальна вправа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28092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Завдання : </a:t>
            </a:r>
            <a:r>
              <a:rPr lang="uk-UA" sz="2400" b="1" dirty="0">
                <a:solidFill>
                  <a:srgbClr val="FFFF00"/>
                </a:solidFill>
              </a:rPr>
              <a:t>вибрати з дужок слово, що утворює з поданими фразеологізм. У поданих фразеологізмах </a:t>
            </a:r>
            <a:r>
              <a:rPr lang="uk-UA" sz="2400" b="1" dirty="0" smtClean="0">
                <a:solidFill>
                  <a:srgbClr val="FFFF00"/>
                </a:solidFill>
              </a:rPr>
              <a:t>визначити </a:t>
            </a:r>
            <a:r>
              <a:rPr lang="uk-UA" sz="2400" b="1" dirty="0">
                <a:solidFill>
                  <a:srgbClr val="FFFF00"/>
                </a:solidFill>
              </a:rPr>
              <a:t>рід і число іменників. </a:t>
            </a:r>
            <a:r>
              <a:rPr lang="uk-UA" sz="2400" b="1" dirty="0" smtClean="0">
                <a:solidFill>
                  <a:srgbClr val="FFFF00"/>
                </a:solidFill>
              </a:rPr>
              <a:t>Пояснити </a:t>
            </a:r>
            <a:r>
              <a:rPr lang="uk-UA" sz="2400" b="1" dirty="0">
                <a:solidFill>
                  <a:srgbClr val="FFFF00"/>
                </a:solidFill>
              </a:rPr>
              <a:t>значення фразеологізмів</a:t>
            </a:r>
            <a:r>
              <a:rPr lang="uk-UA" sz="2400" b="1" dirty="0" smtClean="0">
                <a:solidFill>
                  <a:srgbClr val="FFFF00"/>
                </a:solidFill>
              </a:rPr>
              <a:t>.</a:t>
            </a:r>
          </a:p>
          <a:p>
            <a:endParaRPr lang="uk-UA" sz="2400" b="1" dirty="0" smtClean="0">
              <a:solidFill>
                <a:srgbClr val="FFFF00"/>
              </a:solidFill>
            </a:endParaRPr>
          </a:p>
          <a:p>
            <a:r>
              <a:rPr lang="uk-UA" sz="2400" b="1" dirty="0" smtClean="0">
                <a:solidFill>
                  <a:srgbClr val="FFFF00"/>
                </a:solidFill>
              </a:rPr>
              <a:t>Пекти (хліб, обличчя, раки)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Накивати (п'ятами, думками, головою)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Клювати (носом, дзьобом, вночі)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Впасти в (річку, око, серце)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Зарубати на (носі, лобі, дереві)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За тридев'ять (морів, лісі, земель)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Прикусити (яблуко, язика, губу)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Розбити (носа, дружбу, глека)</a:t>
            </a:r>
          </a:p>
          <a:p>
            <a:endParaRPr lang="uk-UA" sz="2400" b="1" dirty="0" smtClean="0">
              <a:solidFill>
                <a:srgbClr val="FFFF00"/>
              </a:solidFill>
            </a:endParaRPr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ru-RU" sz="2400" dirty="0"/>
          </a:p>
        </p:txBody>
      </p:sp>
      <p:pic>
        <p:nvPicPr>
          <p:cNvPr id="6" name="Picture 8" descr="D:\Света\картинки\школа\Ima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16216" y="3789040"/>
            <a:ext cx="2010686" cy="2376264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dirty="0"/>
              <a:t>Територія Карликів і Велетнів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3556223" cy="511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8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2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15">
  <a:themeElements>
    <a:clrScheme name="5-00535_Cumbre Ejecutiva OEM Latinoaméric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16B3D5"/>
      </a:accent1>
      <a:accent2>
        <a:srgbClr val="C4652D"/>
      </a:accent2>
      <a:accent3>
        <a:srgbClr val="13D989"/>
      </a:accent3>
      <a:accent4>
        <a:srgbClr val="FFCC00"/>
      </a:accent4>
      <a:accent5>
        <a:srgbClr val="2868F8"/>
      </a:accent5>
      <a:accent6>
        <a:srgbClr val="A04DA3"/>
      </a:accent6>
      <a:hlink>
        <a:srgbClr val="FFFF00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Тема18</Template>
  <TotalTime>81</TotalTime>
  <Words>612</Words>
  <Application>Microsoft Office PowerPoint</Application>
  <PresentationFormat>Экран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Тема18</vt:lpstr>
      <vt:lpstr>White with Courier font for code slides</vt:lpstr>
      <vt:lpstr>Тема26</vt:lpstr>
      <vt:lpstr>1_White with Courier font for code slides</vt:lpstr>
      <vt:lpstr>Тема15</vt:lpstr>
      <vt:lpstr>2_White with Courier font for code slides</vt:lpstr>
      <vt:lpstr>Криворізька гімназія №  56 КМР </vt:lpstr>
      <vt:lpstr>   Посміхайся та     будь активним!</vt:lpstr>
      <vt:lpstr>Мета уроку: закріпити, узагальнити і систематизувати знання учнів про іменник як частину мови;  удосконалювати вміння правильно вживати іменники в різних відмінкових формах формувати вміння виявляти граматичні ознаки іменника;  збагачувати активний словник школярів; розвивати уважність, спостережливість, вміння аналізувати і робити висновки;  виховувати пізнавальний інтерес до усної народної творчості; товариські відносини.  </vt:lpstr>
      <vt:lpstr>Галявина Дружби</vt:lpstr>
      <vt:lpstr>Диференційоване  завдання  Стежка правил, понять і термінів Завдання для 1 групи:  За допомогою пропонованої схеми складіть розповідь про іменник у науковому стилі. Доберіть приклади.  </vt:lpstr>
      <vt:lpstr>Завдання для 2 групи:</vt:lpstr>
      <vt:lpstr>          Країна  Кросвордландія</vt:lpstr>
      <vt:lpstr>Поселення незвичайних людей Творчо-розвивальна вправа  </vt:lpstr>
      <vt:lpstr>Територія Карликів і Велетнів </vt:lpstr>
      <vt:lpstr>Помешкання  Істот  та  Неістот </vt:lpstr>
      <vt:lpstr>Вулиця сімох братів </vt:lpstr>
      <vt:lpstr>Озеро Чарівників </vt:lpstr>
      <vt:lpstr>Площа Чотирьох сестер </vt:lpstr>
      <vt:lpstr>Півострів Загадок </vt:lpstr>
      <vt:lpstr>Підсумки роботи    Метод «Прес» </vt:lpstr>
      <vt:lpstr>Домашнє завдання:  1. Підготуватися  до написання контрольної роботи (повторити правила за підручником з теми «Іменник»).  2. Скласти і записати лінгвістичну казку про пригоди Іменника. 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Криворізька загальноосвітня школа-інтернат І-ІІ ступенів № 1 </dc:title>
  <dc:creator>Alex&amp;Elena</dc:creator>
  <cp:lastModifiedBy>Svetlana</cp:lastModifiedBy>
  <cp:revision>20</cp:revision>
  <dcterms:created xsi:type="dcterms:W3CDTF">2012-02-12T12:45:11Z</dcterms:created>
  <dcterms:modified xsi:type="dcterms:W3CDTF">2023-02-24T12:09:52Z</dcterms:modified>
</cp:coreProperties>
</file>