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32" r:id="rId4"/>
    <p:sldMasterId id="2147483768" r:id="rId5"/>
    <p:sldMasterId id="2147483780" r:id="rId6"/>
  </p:sldMasterIdLst>
  <p:sldIdLst>
    <p:sldId id="279" r:id="rId7"/>
    <p:sldId id="280" r:id="rId8"/>
    <p:sldId id="256" r:id="rId9"/>
    <p:sldId id="269" r:id="rId10"/>
    <p:sldId id="264" r:id="rId11"/>
    <p:sldId id="266" r:id="rId12"/>
    <p:sldId id="265" r:id="rId13"/>
    <p:sldId id="273" r:id="rId14"/>
    <p:sldId id="271" r:id="rId15"/>
    <p:sldId id="270" r:id="rId16"/>
    <p:sldId id="272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5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6849-5C2E-40B0-A994-A76CE625AF90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A0D2-0546-4601-A42B-B82C1CA3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4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6849-5C2E-40B0-A994-A76CE625AF90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A0D2-0546-4601-A42B-B82C1CA3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6849-5C2E-40B0-A994-A76CE625AF90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A0D2-0546-4601-A42B-B82C1CA3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32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324E-62E0-4FAF-8653-6B6FA016C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117-6FC2-4A3F-A732-DF937C4FF7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06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324E-62E0-4FAF-8653-6B6FA016C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117-6FC2-4A3F-A732-DF937C4FF7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01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324E-62E0-4FAF-8653-6B6FA016C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117-6FC2-4A3F-A732-DF937C4FF7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63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324E-62E0-4FAF-8653-6B6FA016C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117-6FC2-4A3F-A732-DF937C4FF7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87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324E-62E0-4FAF-8653-6B6FA016C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117-6FC2-4A3F-A732-DF937C4FF7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89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324E-62E0-4FAF-8653-6B6FA016C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117-6FC2-4A3F-A732-DF937C4FF7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58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324E-62E0-4FAF-8653-6B6FA016C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117-6FC2-4A3F-A732-DF937C4FF7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50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324E-62E0-4FAF-8653-6B6FA016C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117-6FC2-4A3F-A732-DF937C4FF7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2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6849-5C2E-40B0-A994-A76CE625AF90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A0D2-0546-4601-A42B-B82C1CA3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15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324E-62E0-4FAF-8653-6B6FA016C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117-6FC2-4A3F-A732-DF937C4FF7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23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324E-62E0-4FAF-8653-6B6FA016C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117-6FC2-4A3F-A732-DF937C4FF7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20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324E-62E0-4FAF-8653-6B6FA016C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117-6FC2-4A3F-A732-DF937C4FF7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09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26D62-0A69-489C-AD8A-DBBB454FE69F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608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57AFC-C01B-4F35-8E90-7CDC7BDC9F41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008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57DF8-A1C4-4191-9BCE-6255C9741248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743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B527B-8C9A-436C-98CD-9931061FA41E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930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E2E25-D864-431C-9803-DC1DF816B3B2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069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1627C-B8CA-44C8-AA80-F38F7E2DC942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443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8820F-613B-4084-A210-F6071CA8AA12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3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6849-5C2E-40B0-A994-A76CE625AF90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A0D2-0546-4601-A42B-B82C1CA3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12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F3D5AF-C886-45A1-B5DC-5A526CB61C15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773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3D2A21-8E22-4A57-9D96-C14531AB525D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226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41F5A-B942-463D-BFFB-A6C0BF2A95D9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715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F5CA3-AACC-4614-BF69-00E689DA5E5C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431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26D62-0A69-489C-AD8A-DBBB454FE69F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46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57AFC-C01B-4F35-8E90-7CDC7BDC9F41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496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57DF8-A1C4-4191-9BCE-6255C9741248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46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B527B-8C9A-436C-98CD-9931061FA41E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125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E2E25-D864-431C-9803-DC1DF816B3B2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982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1627C-B8CA-44C8-AA80-F38F7E2DC942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50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6849-5C2E-40B0-A994-A76CE625AF90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A0D2-0546-4601-A42B-B82C1CA3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97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8820F-613B-4084-A210-F6071CA8AA12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478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F3D5AF-C886-45A1-B5DC-5A526CB61C15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928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3D2A21-8E22-4A57-9D96-C14531AB525D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87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41F5A-B942-463D-BFFB-A6C0BF2A95D9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608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F5CA3-AACC-4614-BF69-00E689DA5E5C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1458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26D62-0A69-489C-AD8A-DBBB454FE69F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575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57AFC-C01B-4F35-8E90-7CDC7BDC9F41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093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57DF8-A1C4-4191-9BCE-6255C9741248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7854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B527B-8C9A-436C-98CD-9931061FA41E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1807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E2E25-D864-431C-9803-DC1DF816B3B2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52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6849-5C2E-40B0-A994-A76CE625AF90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A0D2-0546-4601-A42B-B82C1CA3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546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1627C-B8CA-44C8-AA80-F38F7E2DC942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138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8820F-613B-4084-A210-F6071CA8AA12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56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F3D5AF-C886-45A1-B5DC-5A526CB61C15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8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3D2A21-8E22-4A57-9D96-C14531AB525D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2717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41F5A-B942-463D-BFFB-A6C0BF2A95D9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8830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F5CA3-AACC-4614-BF69-00E689DA5E5C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8177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26D62-0A69-489C-AD8A-DBBB454FE69F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4875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57AFC-C01B-4F35-8E90-7CDC7BDC9F41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1534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57DF8-A1C4-4191-9BCE-6255C9741248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5841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B527B-8C9A-436C-98CD-9931061FA41E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40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6849-5C2E-40B0-A994-A76CE625AF90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A0D2-0546-4601-A42B-B82C1CA3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255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E2E25-D864-431C-9803-DC1DF816B3B2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6748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1627C-B8CA-44C8-AA80-F38F7E2DC942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5276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8820F-613B-4084-A210-F6071CA8AA12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1960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F3D5AF-C886-45A1-B5DC-5A526CB61C15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8642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3D2A21-8E22-4A57-9D96-C14531AB525D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3391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41F5A-B942-463D-BFFB-A6C0BF2A95D9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8023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F5CA3-AACC-4614-BF69-00E689DA5E5C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49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6849-5C2E-40B0-A994-A76CE625AF90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A0D2-0546-4601-A42B-B82C1CA3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6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6849-5C2E-40B0-A994-A76CE625AF90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A0D2-0546-4601-A42B-B82C1CA3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6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6849-5C2E-40B0-A994-A76CE625AF90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A0D2-0546-4601-A42B-B82C1CA3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4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06849-5C2E-40B0-A994-A76CE625AF90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BA0D2-0546-4601-A42B-B82C1CA3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2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324E-62E0-4FAF-8653-6B6FA016C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2117-6FC2-4A3F-A732-DF937C4FF7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3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BF2D6-4F70-474E-8189-F1C29A9FD449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05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BF2D6-4F70-474E-8189-F1C29A9FD449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35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BF2D6-4F70-474E-8189-F1C29A9FD449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39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BF2D6-4F70-474E-8189-F1C29A9FD449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94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9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9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466C5A-92FE-475C-8297-C958C3C6521D}"/>
              </a:ext>
            </a:extLst>
          </p:cNvPr>
          <p:cNvSpPr txBox="1"/>
          <p:nvPr/>
        </p:nvSpPr>
        <p:spPr>
          <a:xfrm>
            <a:off x="6899" y="5288340"/>
            <a:ext cx="220569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Урок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№ 64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9049E5-05E0-48E1-80F9-6043674CCBFC}"/>
              </a:ext>
            </a:extLst>
          </p:cNvPr>
          <p:cNvSpPr txBox="1"/>
          <p:nvPr/>
        </p:nvSpPr>
        <p:spPr>
          <a:xfrm>
            <a:off x="180088" y="21319"/>
            <a:ext cx="240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Математика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B2D8E7-6000-4C19-9D60-CDFA7986FF93}"/>
              </a:ext>
            </a:extLst>
          </p:cNvPr>
          <p:cNvSpPr txBox="1"/>
          <p:nvPr/>
        </p:nvSpPr>
        <p:spPr>
          <a:xfrm>
            <a:off x="2288021" y="4549676"/>
            <a:ext cx="11428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3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3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Письмове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додавання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і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віднімання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Calibri" panose="020F0502020204030204"/>
              </a:rPr>
              <a:t>                      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багатоцифрових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чисел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Визначення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виду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кутів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Дата 1">
            <a:extLst>
              <a:ext uri="{FF2B5EF4-FFF2-40B4-BE49-F238E27FC236}">
                <a16:creationId xmlns:a16="http://schemas.microsoft.com/office/drawing/2014/main" id="{BCAD8910-2ECE-47CB-9F83-2395EB9DB563}"/>
              </a:ext>
            </a:extLst>
          </p:cNvPr>
          <p:cNvSpPr>
            <a:spLocks noGrp="1"/>
          </p:cNvSpPr>
          <p:nvPr/>
        </p:nvSpPr>
        <p:spPr>
          <a:xfrm>
            <a:off x="909728" y="1972838"/>
            <a:ext cx="1581665" cy="37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20" y="0"/>
            <a:ext cx="9225280" cy="5189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9056" y="504636"/>
            <a:ext cx="1838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822185A-496F-4C70-9D8D-D70AC743BCEE}" type="datetime1">
              <a:rPr lang="uk-UA" sz="2800" b="1">
                <a:solidFill>
                  <a:srgbClr val="002060"/>
                </a:solidFill>
                <a:cs typeface="Calibri"/>
                <a:sym typeface="Calibri"/>
              </a:rPr>
              <a:pPr/>
              <a:t>18.02.2023</a:t>
            </a:fld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0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31D7DB-7FB5-46A5-A88A-672CE690A8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 t="323" r="58954" b="68145"/>
          <a:stretch/>
        </p:blipFill>
        <p:spPr>
          <a:xfrm>
            <a:off x="22859" y="19494"/>
            <a:ext cx="12163865" cy="52818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31D7DB-7FB5-46A5-A88A-672CE690A8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 t="323" r="58954" b="88066"/>
          <a:stretch/>
        </p:blipFill>
        <p:spPr>
          <a:xfrm>
            <a:off x="19878" y="5109565"/>
            <a:ext cx="12171727" cy="19400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18" y="302147"/>
            <a:ext cx="800519" cy="10696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34" y="316506"/>
            <a:ext cx="930934" cy="1117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92" y="314428"/>
            <a:ext cx="645484" cy="10425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63" y="292530"/>
            <a:ext cx="853345" cy="11017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197" y="337282"/>
            <a:ext cx="916466" cy="10622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20" y="287341"/>
            <a:ext cx="978817" cy="1134538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 flipV="1">
            <a:off x="6218251" y="757989"/>
            <a:ext cx="363023" cy="112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414381" y="621972"/>
            <a:ext cx="0" cy="3356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04" y="274435"/>
            <a:ext cx="839413" cy="115702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701" y="316506"/>
            <a:ext cx="930934" cy="111712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02" y="329214"/>
            <a:ext cx="645484" cy="104257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702" y="319816"/>
            <a:ext cx="869065" cy="106800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02" y="337318"/>
            <a:ext cx="916466" cy="106226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71" y="329214"/>
            <a:ext cx="978817" cy="11345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3384247" y="723569"/>
            <a:ext cx="414564" cy="4571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2" y="306688"/>
            <a:ext cx="938347" cy="108762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81" y="289054"/>
            <a:ext cx="1110695" cy="106878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38" y="289054"/>
            <a:ext cx="846616" cy="107273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514" y="299001"/>
            <a:ext cx="982518" cy="113882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89808" y="715313"/>
            <a:ext cx="414564" cy="4267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89808" y="814377"/>
            <a:ext cx="414564" cy="42676"/>
          </a:xfrm>
          <a:prstGeom prst="rect">
            <a:avLst/>
          </a:prstGeom>
        </p:spPr>
      </p:pic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id="{BBD1B99B-8B67-4956-978B-0FBE9EE568A7}"/>
              </a:ext>
            </a:extLst>
          </p:cNvPr>
          <p:cNvSpPr/>
          <p:nvPr/>
        </p:nvSpPr>
        <p:spPr>
          <a:xfrm>
            <a:off x="-1" y="5569204"/>
            <a:ext cx="1386309" cy="1288796"/>
          </a:xfrm>
          <a:prstGeom prst="rect">
            <a:avLst/>
          </a:prstGeom>
          <a:solidFill>
            <a:srgbClr val="1694E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Підручник.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Номер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627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01576" y="3157413"/>
            <a:ext cx="2633700" cy="3639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18869" y="374308"/>
            <a:ext cx="1887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23 031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60385" y="3298194"/>
            <a:ext cx="8247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86648" y="292116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86648" y="292116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6003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7554" y="5811085"/>
            <a:ext cx="1146147" cy="160338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1614269" y="5682694"/>
            <a:ext cx="114614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1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4EFB5C19-960A-4C47-A005-2786E326B335}"/>
              </a:ext>
            </a:extLst>
          </p:cNvPr>
          <p:cNvSpPr/>
          <p:nvPr/>
        </p:nvSpPr>
        <p:spPr>
          <a:xfrm>
            <a:off x="3387231" y="0"/>
            <a:ext cx="8804769" cy="846825"/>
          </a:xfrm>
          <a:prstGeom prst="rect">
            <a:avLst/>
          </a:prstGeom>
          <a:solidFill>
            <a:srgbClr val="56B3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Розв’яжи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задачу,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склавши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рівняння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Дата 1">
            <a:extLst>
              <a:ext uri="{FF2B5EF4-FFF2-40B4-BE49-F238E27FC236}">
                <a16:creationId xmlns:a16="http://schemas.microsoft.com/office/drawing/2014/main" id="{3222A76F-6739-42D3-8A16-B1AECD21F109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185A-496F-4C70-9D8D-D70AC743BCEE}" type="datetime1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99AAE-9293-4357-B810-B66EAEDA9128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Прямоугольник 4">
            <a:extLst>
              <a:ext uri="{FF2B5EF4-FFF2-40B4-BE49-F238E27FC236}">
                <a16:creationId xmlns:a16="http://schemas.microsoft.com/office/drawing/2014/main" id="{BBD1B99B-8B67-4956-978B-0FBE9EE568A7}"/>
              </a:ext>
            </a:extLst>
          </p:cNvPr>
          <p:cNvSpPr/>
          <p:nvPr/>
        </p:nvSpPr>
        <p:spPr>
          <a:xfrm>
            <a:off x="0" y="5710932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Підручник.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Номер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Звіт керівника ЗДО “Янголятко” – Микитинці">
            <a:extLst>
              <a:ext uri="{FF2B5EF4-FFF2-40B4-BE49-F238E27FC236}">
                <a16:creationId xmlns:a16="http://schemas.microsoft.com/office/drawing/2014/main" id="{F5603642-6644-4692-8347-9721988CD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3" y="1031660"/>
            <a:ext cx="3154245" cy="210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683F25-D8D5-4FF9-8A82-711E1FF269D6}"/>
              </a:ext>
            </a:extLst>
          </p:cNvPr>
          <p:cNvSpPr txBox="1"/>
          <p:nvPr/>
        </p:nvSpPr>
        <p:spPr>
          <a:xfrm>
            <a:off x="3387231" y="1031660"/>
            <a:ext cx="8522549" cy="239734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На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будівництво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доріжки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привезли 1930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цеглин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Після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того як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доріжку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виклали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залишилося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280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цеглин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Скільки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цеглин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використали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ru-U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43F6AC-1227-4BCB-8CDF-BF178D29E474}"/>
              </a:ext>
            </a:extLst>
          </p:cNvPr>
          <p:cNvSpPr txBox="1"/>
          <p:nvPr/>
        </p:nvSpPr>
        <p:spPr>
          <a:xfrm>
            <a:off x="1434461" y="3721723"/>
            <a:ext cx="10452041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Задача 630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1930 – х = 280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 = 1930 – 280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 = 1650 (ц.)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Відповідь: 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1650 цеглин використали. </a:t>
            </a:r>
          </a:p>
        </p:txBody>
      </p:sp>
    </p:spTree>
    <p:extLst>
      <p:ext uri="{BB962C8B-B14F-4D97-AF65-F5344CB8AC3E}">
        <p14:creationId xmlns:p14="http://schemas.microsoft.com/office/powerpoint/2010/main" val="350976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4EFB5C19-960A-4C47-A005-2786E326B335}"/>
              </a:ext>
            </a:extLst>
          </p:cNvPr>
          <p:cNvSpPr/>
          <p:nvPr/>
        </p:nvSpPr>
        <p:spPr>
          <a:xfrm>
            <a:off x="3669451" y="0"/>
            <a:ext cx="8522549" cy="82321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Розв’яжи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рівняння</a:t>
            </a:r>
            <a:endParaRPr kumimoji="0" lang="uk-UA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Дата 1">
            <a:extLst>
              <a:ext uri="{FF2B5EF4-FFF2-40B4-BE49-F238E27FC236}">
                <a16:creationId xmlns:a16="http://schemas.microsoft.com/office/drawing/2014/main" id="{3222A76F-6739-42D3-8A16-B1AECD21F109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185A-496F-4C70-9D8D-D70AC743BCEE}" type="datetime1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99AAE-9293-4357-B810-B66EAEDA9128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Прямоугольник 4">
            <a:extLst>
              <a:ext uri="{FF2B5EF4-FFF2-40B4-BE49-F238E27FC236}">
                <a16:creationId xmlns:a16="http://schemas.microsoft.com/office/drawing/2014/main" id="{BBD1B99B-8B67-4956-978B-0FBE9EE568A7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Підручник.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Номер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628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683F25-D8D5-4FF9-8A82-711E1FF269D6}"/>
              </a:ext>
            </a:extLst>
          </p:cNvPr>
          <p:cNvSpPr txBox="1"/>
          <p:nvPr/>
        </p:nvSpPr>
        <p:spPr>
          <a:xfrm>
            <a:off x="4263317" y="1411690"/>
            <a:ext cx="4801170" cy="765876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412 + y = 1667</a:t>
            </a:r>
            <a:endParaRPr kumimoji="0" lang="ru-UA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97E57-A5BC-4FAA-B40D-4DE19FFCECDC}"/>
              </a:ext>
            </a:extLst>
          </p:cNvPr>
          <p:cNvSpPr txBox="1"/>
          <p:nvPr/>
        </p:nvSpPr>
        <p:spPr>
          <a:xfrm>
            <a:off x="4263317" y="2276478"/>
            <a:ext cx="4801170" cy="765876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y = 1667</a:t>
            </a: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– 412 </a:t>
            </a:r>
            <a:endParaRPr kumimoji="0" lang="ru-UA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A1F1A8-9318-4385-8DD5-9A9B290D6432}"/>
              </a:ext>
            </a:extLst>
          </p:cNvPr>
          <p:cNvSpPr txBox="1"/>
          <p:nvPr/>
        </p:nvSpPr>
        <p:spPr>
          <a:xfrm>
            <a:off x="4263317" y="3111086"/>
            <a:ext cx="4801170" cy="765876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1255</a:t>
            </a:r>
            <a:endParaRPr kumimoji="0" lang="ru-UA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C25241-410A-4849-A20B-56A9CC2B3349}"/>
              </a:ext>
            </a:extLst>
          </p:cNvPr>
          <p:cNvSpPr txBox="1"/>
          <p:nvPr/>
        </p:nvSpPr>
        <p:spPr>
          <a:xfrm>
            <a:off x="4263317" y="3961959"/>
            <a:ext cx="4804056" cy="765876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412 + </a:t>
            </a: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1255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= 1667</a:t>
            </a:r>
            <a:endParaRPr kumimoji="0" lang="ru-UA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1B5883-5520-4F7E-B85B-89B8E24CCB4C}"/>
              </a:ext>
            </a:extLst>
          </p:cNvPr>
          <p:cNvSpPr txBox="1"/>
          <p:nvPr/>
        </p:nvSpPr>
        <p:spPr>
          <a:xfrm>
            <a:off x="4263318" y="4826747"/>
            <a:ext cx="4801169" cy="765876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1667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= 1667</a:t>
            </a:r>
            <a:endParaRPr kumimoji="0" lang="ru-UA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Тема заняття: «Ми – діти України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" b="99206" l="51875" r="100000">
                        <a14:foregroundMark x1="85375" y1="29894" x2="95000" y2="18254"/>
                        <a14:foregroundMark x1="63125" y1="31746" x2="55500" y2="4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59"/>
          <a:stretch/>
        </p:blipFill>
        <p:spPr bwMode="auto">
          <a:xfrm>
            <a:off x="1054100" y="1082438"/>
            <a:ext cx="2474685" cy="48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5765" y="1289055"/>
            <a:ext cx="2426418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2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692501" y="654477"/>
            <a:ext cx="1950194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185A-496F-4C70-9D8D-D70AC743BCEE}" type="datetime1">
              <a:rPr kumimoji="0" lang="uk-UA" sz="2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18.02.2023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029" y="159108"/>
            <a:ext cx="246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Сьогодні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-39386"/>
            <a:ext cx="8836404" cy="80087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Психологічне налаштування на урок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Вправа «Подаруй 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усмішку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 тепло своїх долоньок».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859317" y="1641513"/>
            <a:ext cx="4792336" cy="4487879"/>
          </a:xfrm>
          <a:prstGeom prst="wedgeEllipseCallout">
            <a:avLst>
              <a:gd name="adj1" fmla="val 60782"/>
              <a:gd name="adj2" fmla="val -31977"/>
            </a:avLst>
          </a:prstGeom>
          <a:solidFill>
            <a:srgbClr val="0070C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«Подаруйте усмішку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і тепло своїх долоньок»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Потріть свої долоньки і відчуйте тепло. Подаруйте усмішку та тепло своїх долоньок одне одному. 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Картинки по запросу &quot;дети смеются ладошки ру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340" y="1747891"/>
            <a:ext cx="5715000" cy="43815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22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3" b="97810" l="1411" r="95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63" y="411276"/>
            <a:ext cx="9811896" cy="63208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33541" y="0"/>
            <a:ext cx="736158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Девіз уроку:</a:t>
            </a:r>
            <a:r>
              <a:rPr kumimoji="0" lang="uk-UA" sz="32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32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уроці математики </a:t>
            </a:r>
            <a:br>
              <a:rPr kumimoji="0" lang="uk-UA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будем розум тренувати,</a:t>
            </a:r>
            <a:br>
              <a:rPr kumimoji="0" lang="uk-UA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свою рідну </a:t>
            </a:r>
            <a:r>
              <a:rPr kumimoji="0" lang="uk-UA" sz="32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україну</a:t>
            </a:r>
            <a:r>
              <a:rPr kumimoji="0" lang="uk-UA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uk-UA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працею прославляти</a:t>
            </a:r>
            <a:r>
              <a:rPr kumimoji="0" lang="uk-UA" sz="32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br>
              <a:rPr kumimoji="0" lang="uk-UA" sz="32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40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096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31D7DB-7FB5-46A5-A88A-672CE690A8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 t="323" r="58954" b="68145"/>
          <a:stretch/>
        </p:blipFill>
        <p:spPr>
          <a:xfrm>
            <a:off x="0" y="-1"/>
            <a:ext cx="12163865" cy="52818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31D7DB-7FB5-46A5-A88A-672CE690A8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 t="323" r="58954" b="88066"/>
          <a:stretch/>
        </p:blipFill>
        <p:spPr>
          <a:xfrm>
            <a:off x="-7862" y="5077088"/>
            <a:ext cx="12171727" cy="19400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794" y1="60227" x2="83969" y2="29545"/>
                        <a14:foregroundMark x1="83969" y1="10227" x2="94656" y2="19886"/>
                        <a14:foregroundMark x1="23664" y1="69886" x2="94656" y2="70455"/>
                        <a14:foregroundMark x1="41985" y1="57955" x2="83969" y2="55682"/>
                        <a14:backgroundMark x1="70229" y1="9659" x2="99237" y2="2273"/>
                        <a14:backgroundMark x1="82443" y1="25568" x2="99237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6493"/>
            <a:ext cx="2405270" cy="3231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298" y="292930"/>
            <a:ext cx="898892" cy="10786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051" y="326558"/>
            <a:ext cx="2594969" cy="13573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81B261-CEEB-4275-8CEF-A02A244749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2700354" y="513066"/>
            <a:ext cx="6185203" cy="20254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864" l="685" r="100000">
                        <a14:foregroundMark x1="19178" y1="45455" x2="94521" y2="40341"/>
                        <a14:foregroundMark x1="58904" y1="37500" x2="69178" y2="0"/>
                        <a14:foregroundMark x1="29452" y1="14205" x2="93151" y2="25000"/>
                        <a14:foregroundMark x1="89726" y1="21023" x2="89041" y2="17614"/>
                        <a14:foregroundMark x1="71918" y1="49432" x2="86301" y2="47727"/>
                        <a14:foregroundMark x1="25342" y1="38636" x2="86301" y2="34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430" y="3597859"/>
            <a:ext cx="2704435" cy="326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ійка\Desktop\02004tw9-53c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0" y="842846"/>
            <a:ext cx="8562972" cy="6015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759686" y="0"/>
            <a:ext cx="331304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Aft>
                <a:spcPts val="0"/>
              </a:spcAft>
            </a:pPr>
            <a:r>
              <a:rPr lang="ru-RU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Довжина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кордону </a:t>
            </a:r>
            <a:r>
              <a:rPr lang="ru-RU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шість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тисяч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дев’ятсот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дев’яносто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три </a:t>
            </a:r>
            <a:r>
              <a:rPr lang="ru-RU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кілометри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957" y="22729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dirty="0">
                <a:solidFill>
                  <a:srgbClr val="002060"/>
                </a:solidFill>
                <a:latin typeface="Arial" charset="0"/>
                <a:cs typeface="Arial" charset="0"/>
              </a:rPr>
              <a:t>Каліграфічний диктант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dirty="0">
                <a:solidFill>
                  <a:srgbClr val="002060"/>
                </a:solidFill>
                <a:latin typeface="Arial" charset="0"/>
                <a:cs typeface="Arial" charset="0"/>
              </a:rPr>
              <a:t>Запишіть цифрами:</a:t>
            </a:r>
            <a:endParaRPr lang="ru-RU" sz="28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ійка\Desktop\02004tw9-53c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40678"/>
            <a:ext cx="7569562" cy="531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569562" y="1094874"/>
            <a:ext cx="47628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Aft>
                <a:spcPts val="0"/>
              </a:spcAft>
            </a:pPr>
            <a:r>
              <a:rPr lang="ru-RU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Довжина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кордону </a:t>
            </a:r>
            <a:r>
              <a:rPr lang="ru-RU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заходу на </a:t>
            </a:r>
            <a:r>
              <a:rPr lang="ru-RU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схід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</a:t>
            </a:r>
            <a:r>
              <a:rPr lang="ru-RU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тисяча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триста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ru-RU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істнадцять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кілометрів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7464" y="30211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dirty="0">
                <a:solidFill>
                  <a:srgbClr val="002060"/>
                </a:solidFill>
                <a:latin typeface="Arial" charset="0"/>
                <a:cs typeface="Arial" charset="0"/>
              </a:rPr>
              <a:t>Каліграфічний диктант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dirty="0">
                <a:solidFill>
                  <a:srgbClr val="002060"/>
                </a:solidFill>
                <a:latin typeface="Arial" charset="0"/>
                <a:cs typeface="Arial" charset="0"/>
              </a:rPr>
              <a:t>Запишіть цифрами:</a:t>
            </a:r>
            <a:endParaRPr lang="ru-RU" sz="28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94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ійка\Desktop\02004tw9-53c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0" y="842846"/>
            <a:ext cx="8562972" cy="6015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629232" y="0"/>
            <a:ext cx="37031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Aft>
                <a:spcPts val="0"/>
              </a:spcAft>
            </a:pPr>
            <a:r>
              <a:rPr lang="ru-RU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Довжина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indent="180340">
              <a:spcAft>
                <a:spcPts val="0"/>
              </a:spcAft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кордону з  </a:t>
            </a:r>
          </a:p>
          <a:p>
            <a:pPr indent="180340">
              <a:spcAft>
                <a:spcPts val="0"/>
              </a:spcAft>
            </a:pPr>
            <a:r>
              <a:rPr lang="ru-RU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півночі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 </a:t>
            </a:r>
          </a:p>
          <a:p>
            <a:pPr indent="180340">
              <a:spcAft>
                <a:spcPts val="0"/>
              </a:spcAft>
            </a:pPr>
            <a:r>
              <a:rPr lang="ru-RU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південь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indent="180340">
              <a:spcAft>
                <a:spcPts val="0"/>
              </a:spcAft>
            </a:pPr>
            <a:r>
              <a:rPr lang="ru-RU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вісімсот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дев’яносто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indent="180340">
              <a:spcAft>
                <a:spcPts val="0"/>
              </a:spcAft>
            </a:pPr>
            <a:r>
              <a:rPr lang="ru-RU" sz="48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</a:t>
            </a:r>
          </a:p>
          <a:p>
            <a:pPr indent="180340">
              <a:spcAft>
                <a:spcPts val="0"/>
              </a:spcAft>
            </a:pPr>
            <a:r>
              <a:rPr lang="ru-RU" sz="48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кілометри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2768" y="9374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dirty="0">
                <a:solidFill>
                  <a:srgbClr val="002060"/>
                </a:solidFill>
                <a:latin typeface="Arial" charset="0"/>
                <a:cs typeface="Arial" charset="0"/>
              </a:rPr>
              <a:t>Каліграфічний диктант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dirty="0">
                <a:solidFill>
                  <a:srgbClr val="002060"/>
                </a:solidFill>
                <a:latin typeface="Arial" charset="0"/>
                <a:cs typeface="Arial" charset="0"/>
              </a:rPr>
              <a:t>Запишіть цифрами:</a:t>
            </a:r>
            <a:endParaRPr lang="ru-RU" sz="28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9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599" y="308114"/>
            <a:ext cx="5406887" cy="6218582"/>
          </a:xfrm>
        </p:spPr>
        <p:txBody>
          <a:bodyPr>
            <a:normAutofit/>
          </a:bodyPr>
          <a:lstStyle/>
          <a:p>
            <a:r>
              <a:rPr lang="ru-RU" altLang="uk-UA" sz="3600" b="1" dirty="0">
                <a:solidFill>
                  <a:srgbClr val="0070C0"/>
                </a:solidFill>
                <a:latin typeface="open sans"/>
              </a:rPr>
              <a:t>Говерла</a:t>
            </a:r>
            <a:r>
              <a:rPr lang="ru-RU" altLang="uk-UA" sz="3600" dirty="0">
                <a:solidFill>
                  <a:prstClr val="black"/>
                </a:solidFill>
                <a:latin typeface="open sans"/>
              </a:rPr>
              <a:t> — </a:t>
            </a:r>
            <a:r>
              <a:rPr lang="ru-RU" altLang="uk-UA" sz="3600" dirty="0" err="1">
                <a:solidFill>
                  <a:prstClr val="black"/>
                </a:solidFill>
                <a:latin typeface="open sans"/>
              </a:rPr>
              <a:t>найвища</a:t>
            </a:r>
            <a:r>
              <a:rPr lang="ru-RU" altLang="uk-UA" sz="3600" dirty="0">
                <a:solidFill>
                  <a:prstClr val="black"/>
                </a:solidFill>
                <a:latin typeface="open sans"/>
              </a:rPr>
              <a:t> вершина </a:t>
            </a:r>
            <a:r>
              <a:rPr lang="ru-RU" altLang="uk-UA" sz="3600" dirty="0" err="1">
                <a:solidFill>
                  <a:prstClr val="black"/>
                </a:solidFill>
                <a:latin typeface="open sans"/>
              </a:rPr>
              <a:t>України</a:t>
            </a:r>
            <a:r>
              <a:rPr lang="ru-RU" altLang="uk-UA" sz="3600" dirty="0">
                <a:solidFill>
                  <a:prstClr val="black"/>
                </a:solidFill>
                <a:latin typeface="open sans"/>
              </a:rPr>
              <a:t>. Один з </a:t>
            </a:r>
            <a:r>
              <a:rPr lang="ru-RU" altLang="uk-UA" sz="3600" dirty="0" err="1">
                <a:solidFill>
                  <a:prstClr val="black"/>
                </a:solidFill>
                <a:latin typeface="open sans"/>
              </a:rPr>
              <a:t>найпопулярніших</a:t>
            </a:r>
            <a:r>
              <a:rPr lang="ru-RU" altLang="uk-UA" sz="3600" dirty="0">
                <a:solidFill>
                  <a:prstClr val="black"/>
                </a:solidFill>
                <a:latin typeface="open sans"/>
              </a:rPr>
              <a:t> </a:t>
            </a:r>
            <a:r>
              <a:rPr lang="ru-RU" altLang="uk-UA" sz="3600" dirty="0" err="1">
                <a:solidFill>
                  <a:prstClr val="black"/>
                </a:solidFill>
                <a:latin typeface="open sans"/>
              </a:rPr>
              <a:t>туристичних</a:t>
            </a:r>
            <a:r>
              <a:rPr lang="ru-RU" altLang="uk-UA" sz="3600" dirty="0">
                <a:solidFill>
                  <a:prstClr val="black"/>
                </a:solidFill>
                <a:latin typeface="open sans"/>
              </a:rPr>
              <a:t> </a:t>
            </a:r>
            <a:r>
              <a:rPr lang="ru-RU" altLang="uk-UA" sz="3600" dirty="0" err="1">
                <a:solidFill>
                  <a:prstClr val="black"/>
                </a:solidFill>
                <a:latin typeface="open sans"/>
              </a:rPr>
              <a:t>об’єктів</a:t>
            </a:r>
            <a:r>
              <a:rPr lang="ru-RU" altLang="uk-UA" sz="3600" dirty="0">
                <a:solidFill>
                  <a:prstClr val="black"/>
                </a:solidFill>
                <a:latin typeface="open sans"/>
              </a:rPr>
              <a:t> у Карпатах. Назва у </a:t>
            </a:r>
            <a:r>
              <a:rPr lang="ru-RU" altLang="uk-UA" sz="3600" dirty="0" err="1">
                <a:solidFill>
                  <a:prstClr val="black"/>
                </a:solidFill>
                <a:latin typeface="open sans"/>
              </a:rPr>
              <a:t>перекладі</a:t>
            </a:r>
            <a:r>
              <a:rPr lang="ru-RU" altLang="uk-UA" sz="3600" dirty="0">
                <a:solidFill>
                  <a:prstClr val="black"/>
                </a:solidFill>
                <a:latin typeface="open sans"/>
              </a:rPr>
              <a:t> з </a:t>
            </a:r>
            <a:r>
              <a:rPr lang="ru-RU" altLang="uk-UA" sz="3600" dirty="0" err="1">
                <a:solidFill>
                  <a:prstClr val="black"/>
                </a:solidFill>
                <a:latin typeface="open sans"/>
              </a:rPr>
              <a:t>угорської</a:t>
            </a:r>
            <a:r>
              <a:rPr lang="ru-RU" altLang="uk-UA" sz="3600" dirty="0">
                <a:solidFill>
                  <a:prstClr val="black"/>
                </a:solidFill>
                <a:latin typeface="open sans"/>
              </a:rPr>
              <a:t> </a:t>
            </a:r>
            <a:r>
              <a:rPr lang="ru-RU" altLang="uk-UA" sz="3600" dirty="0" err="1">
                <a:solidFill>
                  <a:prstClr val="black"/>
                </a:solidFill>
                <a:latin typeface="open sans"/>
              </a:rPr>
              <a:t>мови</a:t>
            </a:r>
            <a:r>
              <a:rPr lang="ru-RU" altLang="uk-UA" sz="3600" dirty="0">
                <a:solidFill>
                  <a:prstClr val="black"/>
                </a:solidFill>
                <a:latin typeface="open sans"/>
              </a:rPr>
              <a:t> </a:t>
            </a:r>
            <a:r>
              <a:rPr lang="ru-RU" altLang="uk-UA" sz="3600" dirty="0" err="1">
                <a:solidFill>
                  <a:prstClr val="black"/>
                </a:solidFill>
                <a:latin typeface="open sans"/>
              </a:rPr>
              <a:t>означає</a:t>
            </a:r>
            <a:r>
              <a:rPr lang="ru-RU" altLang="uk-UA" sz="3600" dirty="0">
                <a:solidFill>
                  <a:prstClr val="black"/>
                </a:solidFill>
                <a:latin typeface="open sans"/>
              </a:rPr>
              <a:t> </a:t>
            </a:r>
            <a:r>
              <a:rPr lang="ru-RU" altLang="uk-UA" sz="3600" i="1" dirty="0">
                <a:solidFill>
                  <a:prstClr val="black"/>
                </a:solidFill>
                <a:latin typeface="open sans"/>
              </a:rPr>
              <a:t>«</a:t>
            </a:r>
            <a:r>
              <a:rPr lang="ru-RU" altLang="uk-UA" sz="3600" i="1" dirty="0" err="1">
                <a:solidFill>
                  <a:prstClr val="black"/>
                </a:solidFill>
                <a:latin typeface="open sans"/>
              </a:rPr>
              <a:t>снігова</a:t>
            </a:r>
            <a:r>
              <a:rPr lang="ru-RU" altLang="uk-UA" sz="3600" i="1" dirty="0">
                <a:solidFill>
                  <a:prstClr val="black"/>
                </a:solidFill>
                <a:latin typeface="open sans"/>
              </a:rPr>
              <a:t> гора».</a:t>
            </a:r>
            <a:endParaRPr lang="en-US" sz="4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0508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dirty="0">
                <a:solidFill>
                  <a:srgbClr val="002060"/>
                </a:solidFill>
                <a:latin typeface="Arial" charset="0"/>
                <a:cs typeface="Arial" charset="0"/>
              </a:rPr>
              <a:t>Каліграфічний диктант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dirty="0">
                <a:solidFill>
                  <a:srgbClr val="002060"/>
                </a:solidFill>
                <a:latin typeface="Arial" charset="0"/>
                <a:cs typeface="Arial" charset="0"/>
              </a:rPr>
              <a:t>Запишіть цифрами:</a:t>
            </a:r>
            <a:endParaRPr lang="ru-RU" sz="28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54" y="1120745"/>
            <a:ext cx="6355245" cy="423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73286" y="5789725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3200" i="1" dirty="0" smtClean="0">
                <a:solidFill>
                  <a:srgbClr val="0070C0"/>
                </a:solidFill>
                <a:latin typeface="Trebuchet MS"/>
              </a:rPr>
              <a:t>Висота </a:t>
            </a:r>
            <a:r>
              <a:rPr lang="uk-UA" altLang="uk-UA" sz="3200" i="1" dirty="0">
                <a:solidFill>
                  <a:srgbClr val="0070C0"/>
                </a:solidFill>
                <a:latin typeface="Trebuchet MS"/>
              </a:rPr>
              <a:t>–</a:t>
            </a:r>
            <a:r>
              <a:rPr lang="uk-UA" altLang="uk-UA" sz="3200" b="1" dirty="0">
                <a:solidFill>
                  <a:srgbClr val="0070C0"/>
                </a:solidFill>
                <a:latin typeface="Trebuchet MS"/>
              </a:rPr>
              <a:t> </a:t>
            </a:r>
            <a:r>
              <a:rPr lang="uk-UA" altLang="uk-UA" sz="3200" i="1" dirty="0">
                <a:solidFill>
                  <a:srgbClr val="0070C0"/>
                </a:solidFill>
                <a:latin typeface="Trebuchet MS"/>
              </a:rPr>
              <a:t>дві тисячі шістдесят один </a:t>
            </a:r>
            <a:r>
              <a:rPr lang="uk-UA" altLang="uk-UA" sz="3200" i="1" dirty="0" smtClean="0">
                <a:solidFill>
                  <a:srgbClr val="0070C0"/>
                </a:solidFill>
                <a:latin typeface="Trebuchet MS"/>
              </a:rPr>
              <a:t>метр  </a:t>
            </a:r>
            <a:endParaRPr lang="ru-RU" altLang="uk-UA" sz="3200" i="1" dirty="0">
              <a:solidFill>
                <a:srgbClr val="0070C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73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11" y="5083959"/>
            <a:ext cx="12162045" cy="193869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31D7DB-7FB5-46A5-A88A-672CE690A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 t="323" r="58954" b="68145"/>
          <a:stretch/>
        </p:blipFill>
        <p:spPr>
          <a:xfrm>
            <a:off x="-6911" y="0"/>
            <a:ext cx="12163865" cy="52818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99" y="1666045"/>
            <a:ext cx="871504" cy="12012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91" y="1651940"/>
            <a:ext cx="930934" cy="1117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18" y="1706256"/>
            <a:ext cx="645484" cy="10425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86" y="1685806"/>
            <a:ext cx="853345" cy="11017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25" y="1702696"/>
            <a:ext cx="869065" cy="10680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79" y="2161316"/>
            <a:ext cx="916466" cy="10622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10" y="2122670"/>
            <a:ext cx="978817" cy="11345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74" y="2150604"/>
            <a:ext cx="895337" cy="10377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77" y="2150604"/>
            <a:ext cx="782565" cy="10786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56" y="2171507"/>
            <a:ext cx="807485" cy="1042575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424383" y="2913397"/>
            <a:ext cx="23986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94909" y="2384836"/>
            <a:ext cx="3909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326681" y="2187986"/>
            <a:ext cx="6626" cy="3436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32" y="1636068"/>
            <a:ext cx="871504" cy="12012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06" y="1664793"/>
            <a:ext cx="930934" cy="111712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63" y="1702696"/>
            <a:ext cx="645484" cy="104257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307" y="1666045"/>
            <a:ext cx="869065" cy="106800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539" y="1625625"/>
            <a:ext cx="853345" cy="1101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157" y="2169313"/>
            <a:ext cx="916466" cy="106226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495" y="2150031"/>
            <a:ext cx="978817" cy="113453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64" y="2161316"/>
            <a:ext cx="895337" cy="10377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18" y="2150065"/>
            <a:ext cx="782565" cy="10786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147" y="2145806"/>
            <a:ext cx="807485" cy="104257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V="1">
            <a:off x="6726226" y="2339117"/>
            <a:ext cx="414564" cy="4571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79910" y="2863719"/>
            <a:ext cx="2420322" cy="304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1588" y="143878"/>
            <a:ext cx="47003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dirty="0" smtClean="0">
                <a:solidFill>
                  <a:srgbClr val="002060"/>
                </a:solidFill>
                <a:latin typeface="Appetite" panose="02000000000000000000" pitchFamily="2" charset="0"/>
              </a:rPr>
              <a:t>Обчислити</a:t>
            </a:r>
            <a:endParaRPr lang="en-US" sz="6600" dirty="0">
              <a:solidFill>
                <a:srgbClr val="002060"/>
              </a:solidFill>
              <a:latin typeface="Appetite" panose="02000000000000000000" pitchFamily="2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55B9E-13FB-4A07-A770-EA125D5925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416" y="143878"/>
            <a:ext cx="1709946" cy="1341301"/>
          </a:xfrm>
          <a:prstGeom prst="rect">
            <a:avLst/>
          </a:prstGeom>
        </p:spPr>
      </p:pic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id="{BBD1B99B-8B67-4956-978B-0FBE9EE568A7}"/>
              </a:ext>
            </a:extLst>
          </p:cNvPr>
          <p:cNvSpPr/>
          <p:nvPr/>
        </p:nvSpPr>
        <p:spPr>
          <a:xfrm>
            <a:off x="0" y="5566428"/>
            <a:ext cx="1485848" cy="1286515"/>
          </a:xfrm>
          <a:prstGeom prst="rect">
            <a:avLst/>
          </a:prstGeom>
          <a:solidFill>
            <a:srgbClr val="1694E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Підручник.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Номер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627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333" l="0" r="100000">
                        <a14:foregroundMark x1="39264" y1="48000" x2="46012" y2="40667"/>
                        <a14:foregroundMark x1="51840" y1="49111" x2="58282" y2="42000"/>
                        <a14:foregroundMark x1="39571" y1="59333" x2="43865" y2="58444"/>
                        <a14:foregroundMark x1="54908" y1="74667" x2="60429" y2="58889"/>
                        <a14:foregroundMark x1="58589" y1="72444" x2="61656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817" y="3158120"/>
            <a:ext cx="2635162" cy="3637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5371" y="4269702"/>
            <a:ext cx="87543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a_Assuan" panose="02040904030706050204" pitchFamily="18" charset="-52"/>
              </a:rPr>
              <a:t>Письмове додавання і віднімання </a:t>
            </a:r>
          </a:p>
          <a:p>
            <a:r>
              <a:rPr lang="uk-UA" sz="2800" b="1" dirty="0" smtClean="0">
                <a:latin typeface="a_Assuan" panose="02040904030706050204" pitchFamily="18" charset="-52"/>
              </a:rPr>
              <a:t>багатоцифрових чисел </a:t>
            </a:r>
          </a:p>
          <a:p>
            <a:r>
              <a:rPr lang="uk-UA" sz="2800" b="1" dirty="0" smtClean="0">
                <a:latin typeface="a_Assuan" panose="02040904030706050204" pitchFamily="18" charset="-52"/>
              </a:rPr>
              <a:t>виконують </a:t>
            </a:r>
            <a:r>
              <a:rPr lang="uk-UA" sz="2800" b="1" dirty="0" smtClean="0">
                <a:solidFill>
                  <a:srgbClr val="FF0000"/>
                </a:solidFill>
                <a:latin typeface="a_Assuan" panose="02040904030706050204" pitchFamily="18" charset="-52"/>
              </a:rPr>
              <a:t>так само</a:t>
            </a:r>
            <a:r>
              <a:rPr lang="uk-UA" sz="2800" b="1" dirty="0" smtClean="0">
                <a:latin typeface="a_Assuan" panose="02040904030706050204" pitchFamily="18" charset="-52"/>
              </a:rPr>
              <a:t>, </a:t>
            </a:r>
          </a:p>
          <a:p>
            <a:r>
              <a:rPr lang="uk-UA" sz="2800" b="1" dirty="0" smtClean="0">
                <a:latin typeface="a_Assuan" panose="02040904030706050204" pitchFamily="18" charset="-52"/>
              </a:rPr>
              <a:t>як додавання і віднімання трицифрових чисел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4163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260</Words>
  <Application>Microsoft Office PowerPoint</Application>
  <PresentationFormat>Широкоэкранный</PresentationFormat>
  <Paragraphs>72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a_Assuan</vt:lpstr>
      <vt:lpstr>Appetite</vt:lpstr>
      <vt:lpstr>Arial</vt:lpstr>
      <vt:lpstr>Calibri</vt:lpstr>
      <vt:lpstr>Calibri Light</vt:lpstr>
      <vt:lpstr>Monotype Corsiva</vt:lpstr>
      <vt:lpstr>open sans</vt:lpstr>
      <vt:lpstr>Times New Roman</vt:lpstr>
      <vt:lpstr>Trebuchet MS</vt:lpstr>
      <vt:lpstr>Тема Office</vt:lpstr>
      <vt:lpstr>1_Тема Office</vt:lpstr>
      <vt:lpstr>2_Тема Office</vt:lpstr>
      <vt:lpstr>5_Тема Office</vt:lpstr>
      <vt:lpstr>7_Тема Office</vt:lpstr>
      <vt:lpstr>8_Тема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Татянна</dc:creator>
  <cp:lastModifiedBy>Татянна</cp:lastModifiedBy>
  <cp:revision>45</cp:revision>
  <dcterms:created xsi:type="dcterms:W3CDTF">2022-11-16T14:00:17Z</dcterms:created>
  <dcterms:modified xsi:type="dcterms:W3CDTF">2023-02-18T11:54:06Z</dcterms:modified>
</cp:coreProperties>
</file>