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8" r:id="rId1"/>
  </p:sldMasterIdLst>
  <p:notesMasterIdLst>
    <p:notesMasterId r:id="rId36"/>
  </p:notesMasterIdLst>
  <p:sldIdLst>
    <p:sldId id="256" r:id="rId2"/>
    <p:sldId id="283" r:id="rId3"/>
    <p:sldId id="285" r:id="rId4"/>
    <p:sldId id="298" r:id="rId5"/>
    <p:sldId id="287" r:id="rId6"/>
    <p:sldId id="290" r:id="rId7"/>
    <p:sldId id="262" r:id="rId8"/>
    <p:sldId id="321" r:id="rId9"/>
    <p:sldId id="264" r:id="rId10"/>
    <p:sldId id="265" r:id="rId11"/>
    <p:sldId id="266" r:id="rId12"/>
    <p:sldId id="322" r:id="rId13"/>
    <p:sldId id="282" r:id="rId14"/>
    <p:sldId id="292" r:id="rId15"/>
    <p:sldId id="300" r:id="rId16"/>
    <p:sldId id="299" r:id="rId17"/>
    <p:sldId id="291" r:id="rId18"/>
    <p:sldId id="293" r:id="rId19"/>
    <p:sldId id="288" r:id="rId20"/>
    <p:sldId id="313" r:id="rId21"/>
    <p:sldId id="315" r:id="rId22"/>
    <p:sldId id="297" r:id="rId23"/>
    <p:sldId id="318" r:id="rId24"/>
    <p:sldId id="289" r:id="rId25"/>
    <p:sldId id="263" r:id="rId26"/>
    <p:sldId id="267" r:id="rId27"/>
    <p:sldId id="308" r:id="rId28"/>
    <p:sldId id="268" r:id="rId29"/>
    <p:sldId id="269" r:id="rId30"/>
    <p:sldId id="270" r:id="rId31"/>
    <p:sldId id="302" r:id="rId32"/>
    <p:sldId id="304" r:id="rId33"/>
    <p:sldId id="305" r:id="rId34"/>
    <p:sldId id="323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А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F05"/>
    <a:srgbClr val="1E07C9"/>
    <a:srgbClr val="F40CB7"/>
    <a:srgbClr val="1AAFB6"/>
    <a:srgbClr val="2C23DD"/>
    <a:srgbClr val="27D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95" autoAdjust="0"/>
    <p:restoredTop sz="87621" autoAdjust="0"/>
  </p:normalViewPr>
  <p:slideViewPr>
    <p:cSldViewPr>
      <p:cViewPr varScale="1">
        <p:scale>
          <a:sx n="99" d="100"/>
          <a:sy n="99" d="100"/>
        </p:scale>
        <p:origin x="821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 b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ru-RU" sz="1200" b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59491A3-47E9-4A74-BCE1-FF8918537446}" type="datetimeFigureOut">
              <a:rPr lang="uk-UA"/>
              <a:pPr>
                <a:defRPr/>
              </a:pPr>
              <a:t>05.02.2023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 b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ru-RU" sz="1200" b="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F51A797-2687-4F36-953C-CD809E5D34AF}" type="slidenum">
              <a:rPr/>
              <a:pPr>
                <a:defRPr/>
              </a:pPr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8435" name="Rectangl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69C7DD-EB8C-4EC5-A86F-B040A44C181C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225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dirty="0"/>
          </a:p>
        </p:txBody>
      </p:sp>
      <p:sp>
        <p:nvSpPr>
          <p:cNvPr id="36866" name="Shape 22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0" y="695325"/>
            <a:ext cx="0" cy="0"/>
          </a:xfrm>
          <a:custGeom>
            <a:avLst/>
            <a:gdLst>
              <a:gd name="T0" fmla="*/ 0 w 120000"/>
              <a:gd name="T1" fmla="*/ 0 h 120000"/>
              <a:gd name="T2" fmla="*/ 0 w 120000"/>
              <a:gd name="T3" fmla="*/ 0 h 120000"/>
              <a:gd name="T4" fmla="*/ 0 w 120000"/>
              <a:gd name="T5" fmla="*/ 0 h 120000"/>
              <a:gd name="T6" fmla="*/ 0 w 120000"/>
              <a:gd name="T7" fmla="*/ 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23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41986" name="Shape 233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0" y="695325"/>
            <a:ext cx="0" cy="0"/>
          </a:xfrm>
          <a:custGeom>
            <a:avLst/>
            <a:gdLst>
              <a:gd name="T0" fmla="*/ 0 w 120000"/>
              <a:gd name="T1" fmla="*/ 0 h 120000"/>
              <a:gd name="T2" fmla="*/ 0 w 120000"/>
              <a:gd name="T3" fmla="*/ 0 h 120000"/>
              <a:gd name="T4" fmla="*/ 0 w 120000"/>
              <a:gd name="T5" fmla="*/ 0 h 120000"/>
              <a:gd name="T6" fmla="*/ 0 w 120000"/>
              <a:gd name="T7" fmla="*/ 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1A797-2687-4F36-953C-CD809E5D34AF}" type="slidenum">
              <a:rPr lang="uk-UA" smtClean="0"/>
              <a:pPr>
                <a:defRPr/>
              </a:pPr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864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108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dirty="0"/>
          </a:p>
        </p:txBody>
      </p:sp>
      <p:sp>
        <p:nvSpPr>
          <p:cNvPr id="66562" name="Shape 108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1A797-2687-4F36-953C-CD809E5D34AF}" type="slidenum">
              <a:rPr lang="uk-UA" smtClean="0"/>
              <a:pPr>
                <a:defRPr/>
              </a:pPr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606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89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7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74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3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6473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18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01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24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89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5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56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94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8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16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38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82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E55301-66E5-4315-9853-1B8F129F6FB8}" type="datetime1">
              <a:rPr lang="uk-UA" smtClean="0"/>
              <a:pPr>
                <a:defRPr/>
              </a:pPr>
              <a:t>05.02.2023</a:t>
            </a:fld>
            <a:endParaRPr lang="uk-UA" sz="14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D3674FF-A2D2-427B-B52F-EFFB19C4572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95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uk-UA" sz="3800" dirty="0"/>
              <a:t>   </a:t>
            </a:r>
            <a:br>
              <a:rPr lang="uk-UA" sz="3800" dirty="0"/>
            </a:br>
            <a:br>
              <a:rPr lang="uk-UA" sz="3800" dirty="0"/>
            </a:br>
            <a:r>
              <a:rPr lang="uk-UA" sz="6000" dirty="0"/>
              <a:t>Повітря</a:t>
            </a:r>
            <a:br>
              <a:rPr lang="uk-UA" sz="3800" dirty="0"/>
            </a:br>
            <a:endParaRPr lang="ru-RU" sz="3800" dirty="0"/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0" y="1131591"/>
            <a:ext cx="288032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771800" y="267494"/>
            <a:ext cx="3456383" cy="558062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Властивості повітря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 descr="ÐÐ°ÑÑÐ¸Ð½ÐºÐ¸ Ð¿Ð¾ Ð·Ð°Ð¿ÑÐ¾ÑÑ Ð°ÐºÐ²Ð°ÑÑÑÐ¼ Ð· Ð±ÑÐ»ÑÐ±Ð°ÑÐºÐ°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30" y="1059582"/>
            <a:ext cx="46434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9F1FC-8281-58CC-10F7-67CBBEB6FD91}"/>
              </a:ext>
            </a:extLst>
          </p:cNvPr>
          <p:cNvSpPr txBox="1">
            <a:spLocks/>
          </p:cNvSpPr>
          <p:nvPr/>
        </p:nvSpPr>
        <p:spPr>
          <a:xfrm>
            <a:off x="2483768" y="3879247"/>
            <a:ext cx="4032448" cy="9266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800" dirty="0">
                <a:solidFill>
                  <a:srgbClr val="1E07C9"/>
                </a:solidFill>
              </a:rPr>
              <a:t>Повітря перебуває в газоподібному стані</a:t>
            </a:r>
            <a:endParaRPr lang="ru-RU" sz="2800" dirty="0">
              <a:solidFill>
                <a:srgbClr val="1E0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39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95486"/>
            <a:ext cx="3420379" cy="511805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Властивості повітря</a:t>
            </a:r>
            <a:endParaRPr lang="ru-RU" dirty="0"/>
          </a:p>
        </p:txBody>
      </p:sp>
      <p:pic>
        <p:nvPicPr>
          <p:cNvPr id="11266" name="Picture 2" descr="ÐÐ°ÑÑÐ¸Ð½ÐºÐ¸ Ð¿Ð¾ Ð·Ð°Ð¿ÑÐ¾ÑÑ Ð¿Ð¾Ð²ÑÑÑÑÐ½Ð° ÐºÑÐ»ÑÐºÐ° Ð½Ð° Ð²Ð¾Ð´Ñ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9862"/>
          <a:stretch/>
        </p:blipFill>
        <p:spPr bwMode="auto">
          <a:xfrm>
            <a:off x="251520" y="1137168"/>
            <a:ext cx="3205010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99642"/>
            <a:ext cx="43434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D579852-4F28-D8FD-8B57-3248C35F48B8}"/>
              </a:ext>
            </a:extLst>
          </p:cNvPr>
          <p:cNvSpPr txBox="1">
            <a:spLocks/>
          </p:cNvSpPr>
          <p:nvPr/>
        </p:nvSpPr>
        <p:spPr>
          <a:xfrm>
            <a:off x="2483768" y="4234478"/>
            <a:ext cx="4752528" cy="7135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200" dirty="0">
                <a:solidFill>
                  <a:srgbClr val="1E07C9"/>
                </a:solidFill>
              </a:rPr>
              <a:t>Повітря легше за воду</a:t>
            </a:r>
            <a:endParaRPr lang="ru-RU" sz="3200" dirty="0">
              <a:solidFill>
                <a:srgbClr val="1E0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18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771800" y="220491"/>
            <a:ext cx="3384375" cy="504056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Властивості повітря</a:t>
            </a:r>
            <a:endParaRPr lang="ru-RU" dirty="0"/>
          </a:p>
        </p:txBody>
      </p:sp>
      <p:pic>
        <p:nvPicPr>
          <p:cNvPr id="12290" name="Picture 2" descr="ÐÐ°ÑÑÐ¸Ð½ÐºÐ¸ Ð¿Ð¾ Ð·Ð°Ð¿ÑÐ¾ÑÑ Ð´ÑÑÐ¸ Ð³ÑÐ°ÑÑÑ Ð¼ÑÑÐµÐ¼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0547"/>
            <a:ext cx="2786063" cy="285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Ð°ÑÑÐ¸Ð½ÐºÐ¸ Ð¿Ð¾ Ð·Ð°Ð¿ÑÐ¾ÑÑ Ð´ÑÑÐ¸ Ð³ÑÐ°ÑÑÑ Ð¼ÑÑÐµÐ¼ ÐºÐ°ÑÑÐ¸Ð½Ðº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1275606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FD417-C5D4-4BF2-50C0-4D7359917E30}"/>
              </a:ext>
            </a:extLst>
          </p:cNvPr>
          <p:cNvSpPr txBox="1">
            <a:spLocks/>
          </p:cNvSpPr>
          <p:nvPr/>
        </p:nvSpPr>
        <p:spPr>
          <a:xfrm>
            <a:off x="1775610" y="3780904"/>
            <a:ext cx="5460686" cy="1167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200" dirty="0">
                <a:solidFill>
                  <a:srgbClr val="1E07C9"/>
                </a:solidFill>
              </a:rPr>
              <a:t>Повітря пружне, воно має здатність стискатися</a:t>
            </a:r>
            <a:endParaRPr lang="ru-RU" sz="3200" dirty="0">
              <a:solidFill>
                <a:srgbClr val="1E0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6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AutoShape 12"/>
          <p:cNvSpPr>
            <a:spLocks noChangeArrowheads="1"/>
          </p:cNvSpPr>
          <p:nvPr/>
        </p:nvSpPr>
        <p:spPr bwMode="auto">
          <a:xfrm rot="5697772">
            <a:off x="6636219" y="1355028"/>
            <a:ext cx="1592262" cy="3822700"/>
          </a:xfrm>
          <a:prstGeom prst="cloudCallout">
            <a:avLst>
              <a:gd name="adj1" fmla="val 19384"/>
              <a:gd name="adj2" fmla="val 467620"/>
            </a:avLst>
          </a:prstGeom>
          <a:solidFill>
            <a:srgbClr val="00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 rot="10800000" vert="eaVert"/>
          <a:lstStyle/>
          <a:p>
            <a:r>
              <a:rPr lang="uk-UA" sz="2400" dirty="0">
                <a:solidFill>
                  <a:srgbClr val="2C23DD"/>
                </a:solidFill>
              </a:rPr>
              <a:t>Розширюється</a:t>
            </a:r>
            <a:endParaRPr lang="en-US" sz="2400" dirty="0">
              <a:solidFill>
                <a:srgbClr val="2C23DD"/>
              </a:solidFill>
            </a:endParaRPr>
          </a:p>
          <a:p>
            <a:r>
              <a:rPr lang="uk-UA" sz="2400" dirty="0">
                <a:solidFill>
                  <a:srgbClr val="2C23DD"/>
                </a:solidFill>
              </a:rPr>
              <a:t>при</a:t>
            </a:r>
            <a:r>
              <a:rPr lang="uk-UA" sz="2400" b="0" dirty="0">
                <a:solidFill>
                  <a:srgbClr val="2C23DD"/>
                </a:solidFill>
              </a:rPr>
              <a:t> </a:t>
            </a:r>
            <a:r>
              <a:rPr lang="uk-UA" sz="2400" dirty="0">
                <a:solidFill>
                  <a:srgbClr val="2C23DD"/>
                </a:solidFill>
              </a:rPr>
              <a:t>нагріванні</a:t>
            </a:r>
            <a:endParaRPr lang="ru-RU" sz="2400" dirty="0">
              <a:solidFill>
                <a:srgbClr val="2C23DD"/>
              </a:solidFill>
            </a:endParaRPr>
          </a:p>
        </p:txBody>
      </p:sp>
      <p:sp>
        <p:nvSpPr>
          <p:cNvPr id="25613" name="AutoShape 13"/>
          <p:cNvSpPr>
            <a:spLocks noChangeArrowheads="1"/>
          </p:cNvSpPr>
          <p:nvPr/>
        </p:nvSpPr>
        <p:spPr bwMode="auto">
          <a:xfrm>
            <a:off x="5962570" y="391518"/>
            <a:ext cx="3276600" cy="1798637"/>
          </a:xfrm>
          <a:prstGeom prst="cloudCallout">
            <a:avLst>
              <a:gd name="adj1" fmla="val -29796"/>
              <a:gd name="adj2" fmla="val 45236"/>
            </a:avLst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uk-UA" sz="2400" dirty="0">
                <a:solidFill>
                  <a:srgbClr val="2C23DD"/>
                </a:solidFill>
              </a:rPr>
              <a:t>Стискається </a:t>
            </a:r>
            <a:r>
              <a:rPr lang="en-US" sz="2400" dirty="0">
                <a:solidFill>
                  <a:srgbClr val="2C23DD"/>
                </a:solidFill>
              </a:rPr>
              <a:t>         </a:t>
            </a:r>
            <a:r>
              <a:rPr lang="uk-UA" sz="2400" dirty="0">
                <a:solidFill>
                  <a:srgbClr val="2C23DD"/>
                </a:solidFill>
              </a:rPr>
              <a:t>при охолодженні</a:t>
            </a:r>
            <a:endParaRPr lang="ru-RU" sz="2400" dirty="0">
              <a:solidFill>
                <a:srgbClr val="2C23DD"/>
              </a:solidFill>
            </a:endParaRPr>
          </a:p>
        </p:txBody>
      </p:sp>
      <p:sp>
        <p:nvSpPr>
          <p:cNvPr id="25614" name="AutoShape 14"/>
          <p:cNvSpPr>
            <a:spLocks noChangeArrowheads="1"/>
          </p:cNvSpPr>
          <p:nvPr/>
        </p:nvSpPr>
        <p:spPr bwMode="auto">
          <a:xfrm>
            <a:off x="3995738" y="0"/>
            <a:ext cx="2304454" cy="1419225"/>
          </a:xfrm>
          <a:prstGeom prst="cloudCallout">
            <a:avLst>
              <a:gd name="adj1" fmla="val -44343"/>
              <a:gd name="adj2" fmla="val 70023"/>
            </a:avLst>
          </a:prstGeom>
          <a:solidFill>
            <a:srgbClr val="00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uk-UA" sz="2400" dirty="0">
                <a:solidFill>
                  <a:srgbClr val="2C23DD"/>
                </a:solidFill>
              </a:rPr>
              <a:t>П</a:t>
            </a:r>
            <a:r>
              <a:rPr lang="ru-RU" sz="2400" dirty="0" err="1">
                <a:solidFill>
                  <a:srgbClr val="2C23DD"/>
                </a:solidFill>
              </a:rPr>
              <a:t>розоре</a:t>
            </a:r>
            <a:endParaRPr lang="ru-RU" sz="2400" dirty="0">
              <a:solidFill>
                <a:srgbClr val="2C23DD"/>
              </a:solidFill>
            </a:endParaRPr>
          </a:p>
        </p:txBody>
      </p:sp>
      <p:sp>
        <p:nvSpPr>
          <p:cNvPr id="25616" name="AutoShape 16"/>
          <p:cNvSpPr>
            <a:spLocks noChangeArrowheads="1"/>
          </p:cNvSpPr>
          <p:nvPr/>
        </p:nvSpPr>
        <p:spPr bwMode="auto">
          <a:xfrm rot="-5400000">
            <a:off x="666192" y="-428407"/>
            <a:ext cx="1800225" cy="2484438"/>
          </a:xfrm>
          <a:prstGeom prst="cloudCallout">
            <a:avLst>
              <a:gd name="adj1" fmla="val -51722"/>
              <a:gd name="adj2" fmla="val 69083"/>
            </a:avLst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vert="eaVert"/>
          <a:lstStyle/>
          <a:p>
            <a:pPr algn="ctr"/>
            <a:r>
              <a:rPr lang="uk-UA" sz="2400">
                <a:solidFill>
                  <a:srgbClr val="2C23DD"/>
                </a:solidFill>
              </a:rPr>
              <a:t>Б</a:t>
            </a:r>
            <a:r>
              <a:rPr lang="ru-RU" sz="2400">
                <a:solidFill>
                  <a:srgbClr val="2C23DD"/>
                </a:solidFill>
              </a:rPr>
              <a:t>езбарвне</a:t>
            </a:r>
          </a:p>
        </p:txBody>
      </p:sp>
      <p:sp>
        <p:nvSpPr>
          <p:cNvPr id="25617" name="AutoShape 17"/>
          <p:cNvSpPr>
            <a:spLocks noChangeArrowheads="1"/>
          </p:cNvSpPr>
          <p:nvPr/>
        </p:nvSpPr>
        <p:spPr bwMode="auto">
          <a:xfrm rot="14352988">
            <a:off x="478948" y="2363226"/>
            <a:ext cx="2174714" cy="1973951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00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 vert="eaVert"/>
          <a:lstStyle/>
          <a:p>
            <a:pPr algn="ctr"/>
            <a:r>
              <a:rPr lang="ru-RU" sz="2400" dirty="0">
                <a:solidFill>
                  <a:srgbClr val="2C23DD"/>
                </a:solidFill>
              </a:rPr>
              <a:t>Не </a:t>
            </a:r>
            <a:r>
              <a:rPr lang="ru-RU" sz="2400" dirty="0" err="1">
                <a:solidFill>
                  <a:srgbClr val="2C23DD"/>
                </a:solidFill>
              </a:rPr>
              <a:t>ма</a:t>
            </a:r>
            <a:r>
              <a:rPr lang="uk-UA" sz="2400" dirty="0">
                <a:solidFill>
                  <a:srgbClr val="2C23DD"/>
                </a:solidFill>
              </a:rPr>
              <a:t>є</a:t>
            </a:r>
            <a:r>
              <a:rPr lang="ru-RU" sz="2400" dirty="0">
                <a:solidFill>
                  <a:srgbClr val="2C23DD"/>
                </a:solidFill>
              </a:rPr>
              <a:t> запаху</a:t>
            </a:r>
          </a:p>
        </p:txBody>
      </p:sp>
      <p:sp>
        <p:nvSpPr>
          <p:cNvPr id="25618" name="AutoShape 18"/>
          <p:cNvSpPr>
            <a:spLocks noChangeArrowheads="1"/>
          </p:cNvSpPr>
          <p:nvPr/>
        </p:nvSpPr>
        <p:spPr bwMode="auto">
          <a:xfrm rot="10190203">
            <a:off x="2257427" y="3504945"/>
            <a:ext cx="3600450" cy="1439862"/>
          </a:xfrm>
          <a:prstGeom prst="cloudCallout">
            <a:avLst>
              <a:gd name="adj1" fmla="val -35236"/>
              <a:gd name="adj2" fmla="val 73602"/>
            </a:avLst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rot="10800000"/>
          <a:lstStyle/>
          <a:p>
            <a:pPr algn="ctr"/>
            <a:r>
              <a:rPr lang="uk-UA" sz="2400" dirty="0">
                <a:solidFill>
                  <a:srgbClr val="2C23DD"/>
                </a:solidFill>
              </a:rPr>
              <a:t>Затримує тепло</a:t>
            </a:r>
            <a:endParaRPr lang="ru-RU" sz="2400" dirty="0">
              <a:solidFill>
                <a:srgbClr val="2C23DD"/>
              </a:solidFill>
            </a:endParaRPr>
          </a:p>
          <a:p>
            <a:pPr algn="ctr"/>
            <a:endParaRPr lang="ru-RU" sz="2400" b="0" dirty="0"/>
          </a:p>
        </p:txBody>
      </p:sp>
      <p:sp>
        <p:nvSpPr>
          <p:cNvPr id="27656" name="AutoShape 19"/>
          <p:cNvSpPr>
            <a:spLocks noChangeArrowheads="1"/>
          </p:cNvSpPr>
          <p:nvPr/>
        </p:nvSpPr>
        <p:spPr bwMode="auto">
          <a:xfrm>
            <a:off x="2627313" y="2139950"/>
            <a:ext cx="73025" cy="71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27657" name="AutoShape 20"/>
          <p:cNvSpPr>
            <a:spLocks noChangeArrowheads="1"/>
          </p:cNvSpPr>
          <p:nvPr/>
        </p:nvSpPr>
        <p:spPr bwMode="auto">
          <a:xfrm>
            <a:off x="3181430" y="1597479"/>
            <a:ext cx="2007471" cy="17986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1350"/>
              </a:spcBef>
              <a:buFont typeface="Arial" charset="0"/>
              <a:buNone/>
            </a:pPr>
            <a:r>
              <a:rPr lang="uk-UA" sz="2400" dirty="0">
                <a:solidFill>
                  <a:srgbClr val="1E07C9"/>
                </a:solidFill>
              </a:rPr>
              <a:t>Властивості</a:t>
            </a:r>
          </a:p>
          <a:p>
            <a:pPr algn="ctr">
              <a:spcBef>
                <a:spcPts val="1350"/>
              </a:spcBef>
              <a:buFont typeface="Arial" charset="0"/>
              <a:buNone/>
            </a:pPr>
            <a:r>
              <a:rPr lang="uk-UA" sz="2400" dirty="0">
                <a:solidFill>
                  <a:srgbClr val="1E07C9"/>
                </a:solidFill>
              </a:rPr>
              <a:t>повітря</a:t>
            </a:r>
            <a:endParaRPr lang="ru-RU" sz="2400" dirty="0">
              <a:solidFill>
                <a:srgbClr val="1E07C9"/>
              </a:solidFill>
            </a:endParaRPr>
          </a:p>
          <a:p>
            <a:pPr algn="ctr"/>
            <a:endParaRPr lang="ru-RU" sz="2800" b="0" dirty="0"/>
          </a:p>
        </p:txBody>
      </p:sp>
      <p:sp>
        <p:nvSpPr>
          <p:cNvPr id="27658" name="Rectangle 4"/>
          <p:cNvSpPr>
            <a:spLocks noChangeArrowheads="1"/>
          </p:cNvSpPr>
          <p:nvPr/>
        </p:nvSpPr>
        <p:spPr bwMode="auto">
          <a:xfrm>
            <a:off x="3678238" y="47815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2" grpId="0" animBg="1"/>
      <p:bldP spid="25613" grpId="0" animBg="1"/>
      <p:bldP spid="25614" grpId="0" animBg="1"/>
      <p:bldP spid="25616" grpId="0" animBg="1"/>
      <p:bldP spid="25617" grpId="0" animBg="1"/>
      <p:bldP spid="256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219"/>
          <p:cNvSpPr txBox="1">
            <a:spLocks noChangeArrowheads="1"/>
          </p:cNvSpPr>
          <p:nvPr/>
        </p:nvSpPr>
        <p:spPr bwMode="auto">
          <a:xfrm>
            <a:off x="2195513" y="844550"/>
            <a:ext cx="4572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endParaRPr lang="uk-UA" sz="1400" b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35842" name="Shape 220"/>
          <p:cNvSpPr txBox="1">
            <a:spLocks noChangeArrowheads="1"/>
          </p:cNvSpPr>
          <p:nvPr/>
        </p:nvSpPr>
        <p:spPr bwMode="auto">
          <a:xfrm>
            <a:off x="776287" y="0"/>
            <a:ext cx="6626225" cy="450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r>
              <a:rPr lang="en-US" sz="3200" dirty="0" err="1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Прилади</a:t>
            </a:r>
            <a:r>
              <a:rPr lang="en-US" sz="3200" dirty="0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3200" dirty="0" err="1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для</a:t>
            </a:r>
            <a:r>
              <a:rPr lang="en-US" sz="3200" dirty="0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3200" dirty="0" err="1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вимірювання</a:t>
            </a:r>
            <a:r>
              <a:rPr lang="en-US" sz="3200" dirty="0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3200" dirty="0" err="1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сили</a:t>
            </a:r>
            <a:r>
              <a:rPr lang="en-US" sz="3200" dirty="0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3200" dirty="0" err="1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та</a:t>
            </a:r>
            <a:r>
              <a:rPr lang="en-US" sz="3200" dirty="0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3200" dirty="0" err="1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напрямку</a:t>
            </a:r>
            <a:r>
              <a:rPr lang="en-US" sz="3200" dirty="0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3200" dirty="0" err="1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вітру</a:t>
            </a:r>
            <a:endParaRPr lang="uk-UA" sz="32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endParaRPr lang="uk-UA" sz="32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r>
              <a:rPr lang="uk-UA" sz="3600" dirty="0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		          </a:t>
            </a:r>
            <a:r>
              <a:rPr lang="uk-UA" sz="2000" dirty="0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Флюгер </a:t>
            </a:r>
            <a:r>
              <a:rPr lang="uk-UA" sz="2000" dirty="0" err="1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Вільда</a:t>
            </a:r>
            <a:endParaRPr lang="uk-UA" sz="20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endParaRPr lang="uk-UA" sz="20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endParaRPr lang="uk-UA" sz="20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endParaRPr lang="uk-UA" sz="20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endParaRPr lang="uk-UA" sz="20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endParaRPr lang="uk-UA" sz="20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endParaRPr lang="uk-UA" sz="20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endParaRPr lang="uk-UA" sz="20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r>
              <a:rPr lang="uk-UA" sz="2000" dirty="0">
                <a:solidFill>
                  <a:srgbClr val="1E07C9"/>
                </a:solidFill>
                <a:latin typeface="Perpetua Titling MT" pitchFamily="18" charset="0"/>
                <a:cs typeface="Times New Roman" pitchFamily="18" charset="0"/>
                <a:sym typeface="Times New Roman" pitchFamily="18" charset="0"/>
              </a:rPr>
              <a:t>				                             Анемометр</a:t>
            </a:r>
          </a:p>
          <a:p>
            <a:pPr>
              <a:lnSpc>
                <a:spcPct val="90000"/>
              </a:lnSpc>
              <a:buClr>
                <a:srgbClr val="262626"/>
              </a:buClr>
              <a:buSzPct val="25000"/>
              <a:buFont typeface="Times New Roman" pitchFamily="18" charset="0"/>
              <a:buNone/>
            </a:pPr>
            <a:endParaRPr lang="en-US" sz="3600" dirty="0">
              <a:solidFill>
                <a:srgbClr val="1E07C9"/>
              </a:solidFill>
              <a:latin typeface="Perpetua Titling MT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3997325" y="4659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D15DB0-F098-6F51-4D4F-A3CA563AD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0711"/>
            <a:ext cx="2854325" cy="32403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903692-29E1-0162-EF56-21854EDEF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40605"/>
            <a:ext cx="2467606" cy="30904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>
          <a:xfrm>
            <a:off x="798513" y="228600"/>
            <a:ext cx="8094662" cy="9144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1E07C9"/>
                </a:solidFill>
                <a:latin typeface="Perpetua Titling MT" pitchFamily="18" charset="0"/>
              </a:rPr>
              <a:t>Флюгер </a:t>
            </a:r>
            <a:r>
              <a:rPr lang="ru-RU" sz="3600" b="1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3600" b="1" dirty="0" err="1">
                <a:solidFill>
                  <a:srgbClr val="1E07C9"/>
                </a:solidFill>
                <a:latin typeface="Arial" charset="0"/>
              </a:rPr>
              <a:t>визначає</a:t>
            </a:r>
            <a:r>
              <a:rPr lang="ru-RU" sz="3600" b="1" dirty="0">
                <a:solidFill>
                  <a:srgbClr val="1E07C9"/>
                </a:solidFill>
                <a:latin typeface="Perpetua Titling MT" pitchFamily="18" charset="0"/>
              </a:rPr>
              <a:t> силу </a:t>
            </a:r>
            <a:r>
              <a:rPr lang="ru-RU" sz="3600" b="1" dirty="0">
                <a:solidFill>
                  <a:srgbClr val="1E07C9"/>
                </a:solidFill>
                <a:latin typeface="Arial" charset="0"/>
              </a:rPr>
              <a:t>і </a:t>
            </a:r>
            <a:r>
              <a:rPr lang="ru-RU" sz="3600" b="1" dirty="0" err="1">
                <a:solidFill>
                  <a:srgbClr val="1E07C9"/>
                </a:solidFill>
                <a:latin typeface="Perpetua Titling MT" pitchFamily="18" charset="0"/>
              </a:rPr>
              <a:t>напр</a:t>
            </a:r>
            <a:r>
              <a:rPr lang="ru-RU" sz="3600" b="1" dirty="0" err="1">
                <a:solidFill>
                  <a:srgbClr val="1E07C9"/>
                </a:solidFill>
                <a:latin typeface="Arial" charset="0"/>
              </a:rPr>
              <a:t>ямок</a:t>
            </a:r>
            <a:r>
              <a:rPr lang="ru-RU" sz="3600" b="1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3600" b="1" dirty="0" err="1">
                <a:solidFill>
                  <a:srgbClr val="1E07C9"/>
                </a:solidFill>
                <a:latin typeface="Perpetua Titling MT" pitchFamily="18" charset="0"/>
              </a:rPr>
              <a:t>в</a:t>
            </a:r>
            <a:r>
              <a:rPr lang="ru-RU" sz="3600" b="1" dirty="0" err="1">
                <a:solidFill>
                  <a:srgbClr val="1E07C9"/>
                </a:solidFill>
                <a:latin typeface="Arial" charset="0"/>
              </a:rPr>
              <a:t>і</a:t>
            </a:r>
            <a:r>
              <a:rPr lang="ru-RU" sz="3600" b="1" dirty="0" err="1">
                <a:solidFill>
                  <a:srgbClr val="1E07C9"/>
                </a:solidFill>
                <a:latin typeface="Perpetua Titling MT" pitchFamily="18" charset="0"/>
              </a:rPr>
              <a:t>тр</a:t>
            </a:r>
            <a:r>
              <a:rPr lang="ru-RU" sz="3600" b="1" dirty="0" err="1">
                <a:solidFill>
                  <a:srgbClr val="1E07C9"/>
                </a:solidFill>
                <a:latin typeface="Arial" charset="0"/>
              </a:rPr>
              <a:t>у</a:t>
            </a:r>
            <a:r>
              <a:rPr lang="ru-RU" sz="3600" b="1" dirty="0">
                <a:solidFill>
                  <a:srgbClr val="1E07C9"/>
                </a:solidFill>
                <a:latin typeface="Perpetua Titling MT" pitchFamily="18" charset="0"/>
              </a:rPr>
              <a:t>.</a:t>
            </a:r>
          </a:p>
        </p:txBody>
      </p:sp>
      <p:pic>
        <p:nvPicPr>
          <p:cNvPr id="82951" name="Picture 7" descr="ANd9GcRhOe5UPRTMULYb9n_A6PzjnFZ_Z2IxW0aHxa9FZilk1UGk1QC_H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47788"/>
            <a:ext cx="29511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Picture 9" descr="flug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131888"/>
            <a:ext cx="44577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7" name="Picture 13" descr="zol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2211388"/>
            <a:ext cx="28575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3992563" y="4776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2" descr="C:\Users\хХх\Desktop\Вітер\27_01_05_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3418" y="3003798"/>
            <a:ext cx="2392363" cy="1747837"/>
          </a:xfrm>
        </p:spPr>
      </p:pic>
      <p:pic>
        <p:nvPicPr>
          <p:cNvPr id="37890" name="Picture 2" descr="C:\Users\хХх\Desktop\Вітер\berloga.net_16588787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28" y="2715766"/>
            <a:ext cx="23399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2051050" y="268288"/>
            <a:ext cx="7092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uk-UA" sz="4400">
                <a:solidFill>
                  <a:srgbClr val="F40CB7"/>
                </a:solidFill>
                <a:latin typeface="Times New Roman" pitchFamily="18" charset="0"/>
              </a:rPr>
              <a:t>Передбачення  вітру</a:t>
            </a:r>
          </a:p>
        </p:txBody>
      </p:sp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539750" y="987425"/>
            <a:ext cx="820896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1E07C9"/>
                </a:solidFill>
                <a:latin typeface="Trebuchet MS" pitchFamily="34" charset="0"/>
              </a:rPr>
              <a:t>      </a:t>
            </a:r>
            <a:r>
              <a:rPr lang="uk-UA" sz="2400">
                <a:solidFill>
                  <a:srgbClr val="1E07C9"/>
                </a:solidFill>
                <a:latin typeface="Times New Roman" pitchFamily="18" charset="0"/>
              </a:rPr>
              <a:t>Дані про переміщення вітру з різних частин Землі метеорологи одержують із штучних супутників.</a:t>
            </a:r>
            <a:r>
              <a:rPr lang="ru-RU" sz="2400">
                <a:solidFill>
                  <a:srgbClr val="1E07C9"/>
                </a:solidFill>
                <a:latin typeface="Times New Roman" pitchFamily="18" charset="0"/>
              </a:rPr>
              <a:t> Метеорологи - фахівці, які ведуть спостереження за напрямом  вітру на  метеорологічних станціях. Вони є в кожній області.</a:t>
            </a:r>
            <a:endParaRPr lang="uk-UA" sz="2400">
              <a:solidFill>
                <a:srgbClr val="1E07C9"/>
              </a:solidFill>
              <a:latin typeface="Times New Roman" pitchFamily="18" charset="0"/>
            </a:endParaRPr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3997325" y="4659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9"/>
          <p:cNvSpPr>
            <a:spLocks noChangeArrowheads="1"/>
          </p:cNvSpPr>
          <p:nvPr/>
        </p:nvSpPr>
        <p:spPr bwMode="auto">
          <a:xfrm>
            <a:off x="250825" y="1058863"/>
            <a:ext cx="885767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rgbClr val="1E07C9"/>
                </a:solidFill>
              </a:rPr>
              <a:t>Вітер буває різної сили: дуже сильний, сильний, помірний, слабкий. Сила вітру визначається за його дією на оточуючі предмети за шкалою Бофорта, яка створена в 1805 році британським адміралом і гідрографом Френсісом Бофортом.</a:t>
            </a:r>
          </a:p>
        </p:txBody>
      </p:sp>
      <p:sp>
        <p:nvSpPr>
          <p:cNvPr id="70666" name="Shape 228"/>
          <p:cNvSpPr>
            <a:spLocks noGrp="1"/>
          </p:cNvSpPr>
          <p:nvPr>
            <p:ph type="title"/>
          </p:nvPr>
        </p:nvSpPr>
        <p:spPr>
          <a:xfrm>
            <a:off x="539552" y="85725"/>
            <a:ext cx="6447501" cy="990600"/>
          </a:xfrm>
        </p:spPr>
        <p:txBody>
          <a:bodyPr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25000"/>
              <a:buFont typeface="Times New Roman" pitchFamily="18" charset="0"/>
              <a:buNone/>
            </a:pPr>
            <a:r>
              <a:rPr lang="en-US" sz="6000" b="1" dirty="0" err="1">
                <a:solidFill>
                  <a:schemeClr val="hlink"/>
                </a:solidFill>
                <a:sym typeface="Times New Roman" pitchFamily="18" charset="0"/>
              </a:rPr>
              <a:t>Шкала</a:t>
            </a:r>
            <a:r>
              <a:rPr lang="en-US" sz="6000" b="1" dirty="0">
                <a:solidFill>
                  <a:schemeClr val="hlink"/>
                </a:solidFill>
                <a:sym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hlink"/>
                </a:solidFill>
                <a:sym typeface="Times New Roman" pitchFamily="18" charset="0"/>
              </a:rPr>
              <a:t>Бофорда</a:t>
            </a:r>
            <a:endParaRPr lang="en-US" sz="6000" b="1" dirty="0">
              <a:solidFill>
                <a:schemeClr val="hlink"/>
              </a:solidFill>
              <a:sym typeface="Times New Roman" pitchFamily="18" charset="0"/>
            </a:endParaRP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3997325" y="4776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  <p:bldP spid="706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Shape 23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419622"/>
            <a:ext cx="6696422" cy="274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>
          <a:xfrm>
            <a:off x="179512" y="48380"/>
            <a:ext cx="644750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>
                <a:solidFill>
                  <a:srgbClr val="1E07C9"/>
                </a:solidFill>
              </a:rPr>
              <a:t>ВИДИ  ВІТРУ</a:t>
            </a:r>
            <a:endParaRPr lang="ru-RU" sz="6000" b="1" dirty="0">
              <a:solidFill>
                <a:srgbClr val="1E07C9"/>
              </a:solidFill>
            </a:endParaRPr>
          </a:p>
        </p:txBody>
      </p:sp>
      <p:pic>
        <p:nvPicPr>
          <p:cNvPr id="32779" name="Picture 11" descr="3d_animasi_tornado_animated_n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139904"/>
            <a:ext cx="8424862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116013" y="3363913"/>
            <a:ext cx="2663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000">
                <a:solidFill>
                  <a:srgbClr val="1E07C9"/>
                </a:solidFill>
              </a:rPr>
              <a:t>Торнадо-</a:t>
            </a:r>
            <a:r>
              <a:rPr lang="uk-UA" sz="2000">
                <a:solidFill>
                  <a:schemeClr val="accent2"/>
                </a:solidFill>
              </a:rPr>
              <a:t>вітер-вихор</a:t>
            </a:r>
            <a:endParaRPr lang="ru-RU" sz="2000">
              <a:solidFill>
                <a:schemeClr val="accent2"/>
              </a:solidFill>
            </a:endParaRPr>
          </a:p>
        </p:txBody>
      </p:sp>
      <p:pic>
        <p:nvPicPr>
          <p:cNvPr id="32787" name="Picture 19" descr="1288388326_photos_of_weather_phenomena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139903"/>
            <a:ext cx="8424862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11"/>
          <p:cNvSpPr>
            <a:spLocks noChangeArrowheads="1"/>
          </p:cNvSpPr>
          <p:nvPr/>
        </p:nvSpPr>
        <p:spPr bwMode="auto">
          <a:xfrm>
            <a:off x="3997325" y="4776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  <p:bldP spid="327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b="1">
                <a:solidFill>
                  <a:srgbClr val="2C23DD"/>
                </a:solidFill>
                <a:latin typeface="Arial" charset="0"/>
              </a:rPr>
              <a:t>Загадка</a:t>
            </a:r>
            <a:endParaRPr lang="ru-RU" sz="4400" b="1">
              <a:solidFill>
                <a:srgbClr val="2C23DD"/>
              </a:solidFill>
              <a:latin typeface="Arial" charset="0"/>
            </a:endParaRPr>
          </a:p>
        </p:txBody>
      </p:sp>
      <p:sp>
        <p:nvSpPr>
          <p:cNvPr id="62467" name="Rectangle 3"/>
          <p:cNvSpPr>
            <a:spLocks noGrp="1"/>
          </p:cNvSpPr>
          <p:nvPr>
            <p:ph idx="1"/>
          </p:nvPr>
        </p:nvSpPr>
        <p:spPr>
          <a:xfrm>
            <a:off x="250825" y="1347788"/>
            <a:ext cx="7543800" cy="3171825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ru-RU" sz="3600" b="1" dirty="0">
                <a:solidFill>
                  <a:srgbClr val="27D92F"/>
                </a:solidFill>
                <a:latin typeface="Times New Roman" pitchFamily="18" charset="0"/>
              </a:rPr>
              <a:t>Ось </a:t>
            </a:r>
            <a:r>
              <a:rPr lang="ru-RU" sz="3600" b="1" dirty="0" err="1">
                <a:solidFill>
                  <a:srgbClr val="27D92F"/>
                </a:solidFill>
                <a:latin typeface="Times New Roman" pitchFamily="18" charset="0"/>
              </a:rPr>
              <a:t>він</a:t>
            </a:r>
            <a:r>
              <a:rPr lang="ru-RU" sz="3600" b="1" dirty="0">
                <a:solidFill>
                  <a:srgbClr val="27D92F"/>
                </a:solidFill>
                <a:latin typeface="Times New Roman" pitchFamily="18" charset="0"/>
              </a:rPr>
              <a:t> деревце </a:t>
            </a:r>
            <a:r>
              <a:rPr lang="ru-RU" sz="3600" b="1" dirty="0" err="1">
                <a:solidFill>
                  <a:srgbClr val="27D92F"/>
                </a:solidFill>
                <a:latin typeface="Times New Roman" pitchFamily="18" charset="0"/>
              </a:rPr>
              <a:t>качає</a:t>
            </a:r>
            <a:endParaRPr lang="ru-RU" sz="3600" dirty="0">
              <a:solidFill>
                <a:srgbClr val="27D92F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3600" b="1" dirty="0">
                <a:solidFill>
                  <a:srgbClr val="27D92F"/>
                </a:solidFill>
                <a:latin typeface="Times New Roman" pitchFamily="18" charset="0"/>
              </a:rPr>
              <a:t>І </a:t>
            </a:r>
            <a:r>
              <a:rPr lang="ru-RU" sz="3600" b="1" dirty="0" err="1">
                <a:solidFill>
                  <a:srgbClr val="27D92F"/>
                </a:solidFill>
                <a:latin typeface="Times New Roman" pitchFamily="18" charset="0"/>
              </a:rPr>
              <a:t>розбійником</a:t>
            </a:r>
            <a:r>
              <a:rPr lang="ru-RU" sz="3600" b="1" dirty="0">
                <a:solidFill>
                  <a:srgbClr val="27D92F"/>
                </a:solidFill>
                <a:latin typeface="Times New Roman" pitchFamily="18" charset="0"/>
              </a:rPr>
              <a:t> </a:t>
            </a:r>
            <a:r>
              <a:rPr lang="ru-RU" sz="3600" b="1" dirty="0" err="1">
                <a:solidFill>
                  <a:srgbClr val="27D92F"/>
                </a:solidFill>
                <a:latin typeface="Times New Roman" pitchFamily="18" charset="0"/>
              </a:rPr>
              <a:t>свістить</a:t>
            </a:r>
            <a:r>
              <a:rPr lang="ru-RU" sz="3600" b="1" dirty="0">
                <a:solidFill>
                  <a:srgbClr val="27D92F"/>
                </a:solidFill>
                <a:latin typeface="Times New Roman" pitchFamily="18" charset="0"/>
              </a:rPr>
              <a:t>,</a:t>
            </a:r>
          </a:p>
          <a:p>
            <a:pPr>
              <a:buFont typeface="Arial" charset="0"/>
              <a:buNone/>
            </a:pPr>
            <a:r>
              <a:rPr lang="ru-RU" sz="3600" b="1" dirty="0">
                <a:solidFill>
                  <a:srgbClr val="27D92F"/>
                </a:solidFill>
                <a:latin typeface="Times New Roman" pitchFamily="18" charset="0"/>
              </a:rPr>
              <a:t>Ось </a:t>
            </a:r>
            <a:r>
              <a:rPr lang="ru-RU" sz="3600" b="1" dirty="0" err="1">
                <a:solidFill>
                  <a:srgbClr val="27D92F"/>
                </a:solidFill>
                <a:latin typeface="Times New Roman" pitchFamily="18" charset="0"/>
              </a:rPr>
              <a:t>останній</a:t>
            </a:r>
            <a:r>
              <a:rPr lang="ru-RU" sz="3600" b="1" dirty="0">
                <a:solidFill>
                  <a:srgbClr val="27D92F"/>
                </a:solidFill>
                <a:latin typeface="Times New Roman" pitchFamily="18" charset="0"/>
              </a:rPr>
              <a:t> лист </a:t>
            </a:r>
            <a:r>
              <a:rPr lang="ru-RU" sz="3600" b="1" dirty="0" err="1">
                <a:solidFill>
                  <a:srgbClr val="27D92F"/>
                </a:solidFill>
                <a:latin typeface="Times New Roman" pitchFamily="18" charset="0"/>
              </a:rPr>
              <a:t>зриває</a:t>
            </a:r>
            <a:endParaRPr lang="ru-RU" sz="3600" b="1" dirty="0">
              <a:solidFill>
                <a:srgbClr val="27D92F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3600" b="1" dirty="0">
                <a:solidFill>
                  <a:srgbClr val="27D92F"/>
                </a:solidFill>
                <a:latin typeface="Times New Roman" pitchFamily="18" charset="0"/>
              </a:rPr>
              <a:t>І крутить </a:t>
            </a:r>
            <a:r>
              <a:rPr lang="ru-RU" sz="3600" b="1" dirty="0" err="1">
                <a:solidFill>
                  <a:srgbClr val="27D92F"/>
                </a:solidFill>
                <a:latin typeface="Times New Roman" pitchFamily="18" charset="0"/>
              </a:rPr>
              <a:t>його</a:t>
            </a:r>
            <a:r>
              <a:rPr lang="ru-RU" sz="3600" b="1" dirty="0">
                <a:solidFill>
                  <a:srgbClr val="27D92F"/>
                </a:solidFill>
                <a:latin typeface="Times New Roman" pitchFamily="18" charset="0"/>
              </a:rPr>
              <a:t>, і </a:t>
            </a:r>
            <a:r>
              <a:rPr lang="ru-RU" sz="3600" b="1" dirty="0" err="1">
                <a:solidFill>
                  <a:srgbClr val="27D92F"/>
                </a:solidFill>
                <a:latin typeface="Times New Roman" pitchFamily="18" charset="0"/>
              </a:rPr>
              <a:t>кружляє</a:t>
            </a:r>
            <a:r>
              <a:rPr lang="ru-RU" sz="3600" b="1" dirty="0">
                <a:solidFill>
                  <a:srgbClr val="27D92F"/>
                </a:solidFill>
                <a:latin typeface="Times New Roman" pitchFamily="18" charset="0"/>
              </a:rPr>
              <a:t>.</a:t>
            </a:r>
          </a:p>
          <a:p>
            <a:pPr>
              <a:buFont typeface="Arial" charset="0"/>
              <a:buNone/>
            </a:pPr>
            <a:r>
              <a:rPr lang="uk-UA" sz="3600" b="1" dirty="0">
                <a:solidFill>
                  <a:srgbClr val="27D92F"/>
                </a:solidFill>
                <a:latin typeface="Times New Roman" pitchFamily="18" charset="0"/>
              </a:rPr>
              <a:t>(Вітер)</a:t>
            </a:r>
            <a:endParaRPr lang="ru-RU" sz="3600" b="1" dirty="0">
              <a:solidFill>
                <a:srgbClr val="27D92F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sz="3600" b="1" i="1" dirty="0">
              <a:solidFill>
                <a:srgbClr val="27D92F"/>
              </a:solidFill>
              <a:latin typeface="Times New Roman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673475" y="4776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 b="0"/>
          </a:p>
        </p:txBody>
      </p:sp>
      <p:pic>
        <p:nvPicPr>
          <p:cNvPr id="4" name="Picture 15" descr="1221">
            <a:extLst>
              <a:ext uri="{FF2B5EF4-FFF2-40B4-BE49-F238E27FC236}">
                <a16:creationId xmlns:a16="http://schemas.microsoft.com/office/drawing/2014/main" id="{10EF69B0-B5A7-B2B9-2EC2-AFC22153B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6119" y="267494"/>
            <a:ext cx="294282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uiExpand="1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-609600"/>
            <a:ext cx="942975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-2676525"/>
            <a:ext cx="9429750" cy="1049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5" name="Picture 13" descr="muss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5988"/>
            <a:ext cx="9144000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468313" y="3219450"/>
            <a:ext cx="8280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uk-UA" sz="2800">
                <a:solidFill>
                  <a:srgbClr val="1E07C9"/>
                </a:solidFill>
              </a:rPr>
              <a:t>МУСОНИ– морські вітри змінюють свій напрямок : дмуть то з</a:t>
            </a:r>
            <a:r>
              <a:rPr lang="ru-RU" sz="2800">
                <a:solidFill>
                  <a:srgbClr val="1E07C9"/>
                </a:solidFill>
              </a:rPr>
              <a:t>  </a:t>
            </a:r>
            <a:r>
              <a:rPr lang="uk-UA" sz="2800">
                <a:solidFill>
                  <a:srgbClr val="1E07C9"/>
                </a:solidFill>
              </a:rPr>
              <a:t>моря на сушу , то навпаки.</a:t>
            </a:r>
          </a:p>
        </p:txBody>
      </p:sp>
      <p:pic>
        <p:nvPicPr>
          <p:cNvPr id="79888" name="Picture 16" descr="0_68c12_432be93d_X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68363"/>
            <a:ext cx="9144000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0" y="2211388"/>
            <a:ext cx="88820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4000" dirty="0">
                <a:solidFill>
                  <a:srgbClr val="1E07C9"/>
                </a:solidFill>
              </a:rPr>
              <a:t>Урагани – </a:t>
            </a:r>
            <a:r>
              <a:rPr lang="uk-UA" sz="3200" dirty="0">
                <a:solidFill>
                  <a:srgbClr val="1E07C9"/>
                </a:solidFill>
              </a:rPr>
              <a:t>вітри надзвичайної сили, </a:t>
            </a:r>
          </a:p>
          <a:p>
            <a:pPr algn="ctr"/>
            <a:r>
              <a:rPr lang="uk-UA" sz="3200" dirty="0">
                <a:solidFill>
                  <a:srgbClr val="1E07C9"/>
                </a:solidFill>
              </a:rPr>
              <a:t>сильніші за шквали . </a:t>
            </a:r>
          </a:p>
          <a:p>
            <a:pPr algn="ctr"/>
            <a:r>
              <a:rPr lang="uk-UA" sz="3200" dirty="0">
                <a:solidFill>
                  <a:srgbClr val="1E07C9"/>
                </a:solidFill>
              </a:rPr>
              <a:t>Вони викликають жахливі морські шторми</a:t>
            </a:r>
            <a:endParaRPr lang="ru-RU" sz="3200" dirty="0">
              <a:solidFill>
                <a:srgbClr val="1E07C9"/>
              </a:solidFill>
            </a:endParaRPr>
          </a:p>
        </p:txBody>
      </p:sp>
      <p:pic>
        <p:nvPicPr>
          <p:cNvPr id="79891" name="Picture 19" descr="450_300_af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52490"/>
            <a:ext cx="4644008" cy="429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92" name="Rectangle 20"/>
          <p:cNvSpPr>
            <a:spLocks noChangeArrowheads="1"/>
          </p:cNvSpPr>
          <p:nvPr/>
        </p:nvSpPr>
        <p:spPr bwMode="auto">
          <a:xfrm>
            <a:off x="7557" y="914400"/>
            <a:ext cx="345578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Perpetua Titling MT" pitchFamily="18" charset="0"/>
              </a:rPr>
              <a:t>Афганець – мешканець пустель і степів. </a:t>
            </a:r>
          </a:p>
          <a:p>
            <a:r>
              <a:rPr lang="uk-UA" sz="2800" dirty="0">
                <a:solidFill>
                  <a:schemeClr val="bg1"/>
                </a:solidFill>
                <a:latin typeface="Perpetua Titling MT" pitchFamily="18" charset="0"/>
              </a:rPr>
              <a:t>Вітер , який ніби спалює все навколо </a:t>
            </a:r>
          </a:p>
          <a:p>
            <a:r>
              <a:rPr lang="uk-UA" sz="2800" dirty="0">
                <a:solidFill>
                  <a:schemeClr val="bg1"/>
                </a:solidFill>
                <a:latin typeface="Perpetua Titling MT" pitchFamily="18" charset="0"/>
              </a:rPr>
              <a:t>сухим гарячим подихом</a:t>
            </a:r>
            <a:endParaRPr lang="ru-RU" sz="2800" dirty="0">
              <a:solidFill>
                <a:schemeClr val="bg1"/>
              </a:solidFill>
              <a:latin typeface="Perpetua Titling MT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B5A91E-6D32-EBD4-70E0-DB0345559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52490"/>
            <a:ext cx="4924483" cy="42910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6" grpId="0"/>
      <p:bldP spid="79889" grpId="0"/>
      <p:bldP spid="798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/>
          <p:cNvSpPr>
            <a:spLocks noChangeArrowheads="1"/>
          </p:cNvSpPr>
          <p:nvPr/>
        </p:nvSpPr>
        <p:spPr bwMode="auto">
          <a:xfrm>
            <a:off x="1201738" y="339725"/>
            <a:ext cx="67405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Бриз</a:t>
            </a:r>
            <a:r>
              <a:rPr lang="ru-RU"/>
              <a:t> (фр. brise) — вітри невеликої сили на берегах морів</a:t>
            </a:r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1EDF0D-85EE-BE75-5A27-F09CEC181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203598"/>
            <a:ext cx="7114679" cy="39399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827088" y="0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>
                <a:solidFill>
                  <a:srgbClr val="1E07C9"/>
                </a:solidFill>
              </a:rPr>
              <a:t>Користь  вітру</a:t>
            </a:r>
            <a:endParaRPr lang="ru-RU" sz="6000" b="1">
              <a:solidFill>
                <a:srgbClr val="1E07C9"/>
              </a:solidFill>
            </a:endParaRPr>
          </a:p>
        </p:txBody>
      </p:sp>
      <p:sp>
        <p:nvSpPr>
          <p:cNvPr id="57346" name="Rectangle 5"/>
          <p:cNvSpPr>
            <a:spLocks noChangeArrowheads="1"/>
          </p:cNvSpPr>
          <p:nvPr/>
        </p:nvSpPr>
        <p:spPr bwMode="auto">
          <a:xfrm>
            <a:off x="1692275" y="47815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 b="0"/>
          </a:p>
        </p:txBody>
      </p:sp>
      <p:pic>
        <p:nvPicPr>
          <p:cNvPr id="33797" name="Picture 5" descr="wind-water-pump_animatio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1525"/>
            <a:ext cx="2667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3508375"/>
            <a:ext cx="55832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1E07C9"/>
                </a:solidFill>
                <a:latin typeface="Perpetua Titling MT" pitchFamily="18" charset="0"/>
                <a:sym typeface="Times New Roman" pitchFamily="18" charset="0"/>
              </a:rPr>
              <a:t>За</a:t>
            </a:r>
            <a:r>
              <a:rPr lang="ru-RU" sz="2400" i="1">
                <a:solidFill>
                  <a:srgbClr val="FFFFFF"/>
                </a:solidFill>
                <a:latin typeface="Perpetua Titling MT" pitchFamily="18" charset="0"/>
                <a:sym typeface="Times New Roman" pitchFamily="18" charset="0"/>
              </a:rPr>
              <a:t> </a:t>
            </a:r>
            <a:r>
              <a:rPr lang="ru-RU" sz="2800">
                <a:solidFill>
                  <a:srgbClr val="1E07C9"/>
                </a:solidFill>
                <a:latin typeface="Perpetua Titling MT" pitchFamily="18" charset="0"/>
                <a:sym typeface="Times New Roman" pitchFamily="18" charset="0"/>
              </a:rPr>
              <a:t>допомогою вітрового двигуна </a:t>
            </a:r>
          </a:p>
          <a:p>
            <a:r>
              <a:rPr lang="ru-RU" sz="2800">
                <a:solidFill>
                  <a:srgbClr val="1E07C9"/>
                </a:solidFill>
                <a:latin typeface="Perpetua Titling MT" pitchFamily="18" charset="0"/>
                <a:sym typeface="Times New Roman" pitchFamily="18" charset="0"/>
              </a:rPr>
              <a:t>отримують електричний струм.</a:t>
            </a:r>
          </a:p>
        </p:txBody>
      </p:sp>
      <p:pic>
        <p:nvPicPr>
          <p:cNvPr id="33802" name="Shape 106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771525"/>
            <a:ext cx="319405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13" descr="345362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842963"/>
            <a:ext cx="39909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3380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7" descr="animaciya_240_320_other_000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915988"/>
            <a:ext cx="5148262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0" descr="0a2b2fdd49b758dc49b50ddcd26c01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915988"/>
            <a:ext cx="5364162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Содержимое 3"/>
          <p:cNvSpPr>
            <a:spLocks/>
          </p:cNvSpPr>
          <p:nvPr/>
        </p:nvSpPr>
        <p:spPr bwMode="auto">
          <a:xfrm>
            <a:off x="179388" y="771525"/>
            <a:ext cx="338455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260350" indent="-260350" algn="ctr" defTabSz="685800">
              <a:spcBef>
                <a:spcPts val="1350"/>
              </a:spcBef>
              <a:buFont typeface="Arial" charset="0"/>
              <a:buNone/>
            </a:pPr>
            <a:r>
              <a:rPr lang="uk-UA" sz="4400">
                <a:solidFill>
                  <a:srgbClr val="F40CB7"/>
                </a:solidFill>
                <a:latin typeface="Times New Roman" pitchFamily="18" charset="0"/>
                <a:cs typeface="Times New Roman" pitchFamily="18" charset="0"/>
              </a:rPr>
              <a:t>Допомагає вітрякам молоти зерно </a:t>
            </a:r>
          </a:p>
          <a:p>
            <a:pPr marL="260350" indent="-260350" defTabSz="685800">
              <a:spcBef>
                <a:spcPts val="1350"/>
              </a:spcBef>
              <a:buFont typeface="Arial" charset="0"/>
              <a:buNone/>
            </a:pPr>
            <a:endParaRPr lang="uk-UA" sz="3600">
              <a:solidFill>
                <a:srgbClr val="F40CB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3" name="Rectangle 7"/>
          <p:cNvSpPr>
            <a:spLocks noChangeArrowheads="1"/>
          </p:cNvSpPr>
          <p:nvPr/>
        </p:nvSpPr>
        <p:spPr bwMode="auto">
          <a:xfrm>
            <a:off x="3997325" y="4776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5715000" y="142875"/>
            <a:ext cx="2879725" cy="1577975"/>
          </a:xfrm>
        </p:spPr>
        <p:txBody>
          <a:bodyPr/>
          <a:lstStyle/>
          <a:p>
            <a:pPr algn="ctr" eaLnBrk="1" hangingPunct="1"/>
            <a:endParaRPr lang="uk-UA" sz="3200"/>
          </a:p>
        </p:txBody>
      </p:sp>
      <p:pic>
        <p:nvPicPr>
          <p:cNvPr id="38917" name="Picture 5" descr="0_1ddbf_a44e3a6c_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79449"/>
            <a:ext cx="47625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1187450" y="3435350"/>
            <a:ext cx="3600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chemeClr val="tx2"/>
                </a:solidFill>
                <a:latin typeface="Perpetua Titling MT" pitchFamily="18" charset="0"/>
              </a:rPr>
              <a:t>Надуває вітрила</a:t>
            </a:r>
            <a:endParaRPr lang="ru-RU" sz="2800" dirty="0">
              <a:solidFill>
                <a:schemeClr val="tx2"/>
              </a:solidFill>
              <a:latin typeface="Perpetua Titling MT" pitchFamily="18" charset="0"/>
            </a:endParaRPr>
          </a:p>
        </p:txBody>
      </p:sp>
      <p:pic>
        <p:nvPicPr>
          <p:cNvPr id="38923" name="Picture 11" descr="89368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679449"/>
            <a:ext cx="3382962" cy="397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5651500" y="2932113"/>
            <a:ext cx="20161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dirty="0">
                <a:solidFill>
                  <a:schemeClr val="tx2"/>
                </a:solidFill>
                <a:latin typeface="Perpetua Titling MT" pitchFamily="18" charset="0"/>
              </a:rPr>
              <a:t>Допомагає літати  повітряним кулям</a:t>
            </a:r>
            <a:endParaRPr lang="ru-RU" sz="2400" dirty="0">
              <a:solidFill>
                <a:schemeClr val="tx2"/>
              </a:solidFill>
              <a:latin typeface="Perpetua Titling M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Shape 107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8700" y="0"/>
            <a:ext cx="4305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Shape 107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3074"/>
            <a:ext cx="4932040" cy="434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Shape 1079"/>
          <p:cNvSpPr>
            <a:spLocks noChangeArrowheads="1"/>
          </p:cNvSpPr>
          <p:nvPr/>
        </p:nvSpPr>
        <p:spPr bwMode="auto">
          <a:xfrm>
            <a:off x="467544" y="51469"/>
            <a:ext cx="4104456" cy="294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lang="ru-RU" sz="4800" dirty="0" err="1">
                <a:solidFill>
                  <a:srgbClr val="015F05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Вітер</a:t>
            </a:r>
            <a:r>
              <a:rPr lang="ru-RU" sz="4800" dirty="0">
                <a:solidFill>
                  <a:srgbClr val="015F05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 в </a:t>
            </a:r>
            <a:r>
              <a:rPr lang="ru-RU" sz="4800" dirty="0" err="1">
                <a:solidFill>
                  <a:srgbClr val="015F05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спорті</a:t>
            </a:r>
            <a:endParaRPr lang="ru-RU" sz="4800" dirty="0">
              <a:solidFill>
                <a:srgbClr val="015F05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10306893_a869b44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49" y="555625"/>
            <a:ext cx="5760319" cy="42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6084169" y="1036588"/>
            <a:ext cx="30598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350"/>
              </a:spcBef>
              <a:buFont typeface="Arial" charset="0"/>
              <a:buNone/>
            </a:pPr>
            <a:r>
              <a:rPr lang="uk-UA" sz="3200" dirty="0">
                <a:solidFill>
                  <a:schemeClr val="tx2"/>
                </a:solidFill>
                <a:latin typeface="Perpetua Titling MT" pitchFamily="18" charset="0"/>
              </a:rPr>
              <a:t>Допомагає тваринам орієнтуватись</a:t>
            </a:r>
          </a:p>
          <a:p>
            <a:pPr>
              <a:spcBef>
                <a:spcPct val="50000"/>
              </a:spcBef>
            </a:pPr>
            <a:endParaRPr lang="ru-RU" sz="3200" dirty="0">
              <a:solidFill>
                <a:schemeClr val="tx2"/>
              </a:solidFill>
              <a:latin typeface="Perpetua Titling M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Текст 4"/>
          <p:cNvSpPr>
            <a:spLocks noGrp="1"/>
          </p:cNvSpPr>
          <p:nvPr>
            <p:ph type="body" sz="half" idx="2"/>
          </p:nvPr>
        </p:nvSpPr>
        <p:spPr>
          <a:xfrm>
            <a:off x="5619750" y="1058863"/>
            <a:ext cx="3524250" cy="3441700"/>
          </a:xfrm>
        </p:spPr>
        <p:txBody>
          <a:bodyPr/>
          <a:lstStyle/>
          <a:p>
            <a:pPr algn="ctr" eaLnBrk="1" hangingPunct="1"/>
            <a:r>
              <a:rPr lang="uk-UA" sz="4800" b="1">
                <a:solidFill>
                  <a:srgbClr val="F40CB7"/>
                </a:solidFill>
                <a:latin typeface="Times New Roman" pitchFamily="18" charset="0"/>
                <a:cs typeface="Times New Roman" pitchFamily="18" charset="0"/>
              </a:rPr>
              <a:t>Переносить насіння рослин</a:t>
            </a:r>
          </a:p>
        </p:txBody>
      </p:sp>
      <p:pic>
        <p:nvPicPr>
          <p:cNvPr id="53253" name="Picture 5" descr="9699046_fb0304b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888"/>
            <a:ext cx="5688013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35496" y="9140"/>
            <a:ext cx="5136187" cy="6183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1E07C9"/>
                </a:solidFill>
                <a:latin typeface="Bahnschrift" panose="020B0502040204020203" pitchFamily="34" charset="0"/>
              </a:rPr>
              <a:t>Яким </a:t>
            </a:r>
            <a:r>
              <a:rPr lang="ru-RU" sz="4000" b="1" dirty="0" err="1">
                <a:solidFill>
                  <a:srgbClr val="1E07C9"/>
                </a:solidFill>
                <a:latin typeface="Bahnschrift" panose="020B0502040204020203" pitchFamily="34" charset="0"/>
              </a:rPr>
              <a:t>буває</a:t>
            </a:r>
            <a:r>
              <a:rPr lang="ru-RU" sz="4000" b="1" dirty="0">
                <a:solidFill>
                  <a:srgbClr val="1E07C9"/>
                </a:solidFill>
                <a:latin typeface="Bahnschrift" panose="020B0502040204020203" pitchFamily="34" charset="0"/>
              </a:rPr>
              <a:t> </a:t>
            </a:r>
            <a:r>
              <a:rPr lang="ru-RU" sz="4000" b="1" dirty="0" err="1">
                <a:solidFill>
                  <a:srgbClr val="1E07C9"/>
                </a:solidFill>
                <a:latin typeface="Bahnschrift" panose="020B0502040204020203" pitchFamily="34" charset="0"/>
              </a:rPr>
              <a:t>вітер</a:t>
            </a:r>
            <a:r>
              <a:rPr lang="en-US" sz="4000" b="1" dirty="0">
                <a:solidFill>
                  <a:srgbClr val="1E07C9"/>
                </a:solidFill>
                <a:latin typeface="Bahnschrift" panose="020B0502040204020203" pitchFamily="34" charset="0"/>
              </a:rPr>
              <a:t>?</a:t>
            </a:r>
            <a:endParaRPr lang="ru-RU" sz="4000" b="1" dirty="0">
              <a:solidFill>
                <a:srgbClr val="1E07C9"/>
              </a:solidFill>
              <a:latin typeface="Bahnschrift" panose="020B0502040204020203" pitchFamily="34" charset="0"/>
            </a:endParaRPr>
          </a:p>
        </p:txBody>
      </p:sp>
      <p:sp>
        <p:nvSpPr>
          <p:cNvPr id="64515" name="Rectangle 3"/>
          <p:cNvSpPr>
            <a:spLocks noGrp="1"/>
          </p:cNvSpPr>
          <p:nvPr>
            <p:ph type="body" sz="half" idx="2"/>
          </p:nvPr>
        </p:nvSpPr>
        <p:spPr>
          <a:xfrm>
            <a:off x="467544" y="823343"/>
            <a:ext cx="3817566" cy="103457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6000" dirty="0">
                <a:solidFill>
                  <a:srgbClr val="015F05"/>
                </a:solidFill>
                <a:latin typeface="Perpetua Titling MT" pitchFamily="18" charset="0"/>
              </a:rPr>
              <a:t> </a:t>
            </a:r>
            <a:r>
              <a:rPr lang="ru-RU" sz="6000" dirty="0" err="1">
                <a:solidFill>
                  <a:srgbClr val="015F05"/>
                </a:solidFill>
                <a:latin typeface="Bahnschrift" panose="020B0502040204020203" pitchFamily="34" charset="0"/>
              </a:rPr>
              <a:t>Сильним</a:t>
            </a:r>
            <a:endParaRPr lang="ru-RU" sz="6000" dirty="0">
              <a:solidFill>
                <a:srgbClr val="015F05"/>
              </a:solidFill>
              <a:latin typeface="Bahnschrift" panose="020B0502040204020203" pitchFamily="34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632565" y="2768537"/>
            <a:ext cx="36972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6000" dirty="0"/>
              <a:t> </a:t>
            </a:r>
            <a:r>
              <a:rPr lang="ru-RU" sz="6000" dirty="0" err="1">
                <a:solidFill>
                  <a:srgbClr val="015F05"/>
                </a:solidFill>
                <a:latin typeface="Bahnschrift" panose="020B0502040204020203" pitchFamily="34" charset="0"/>
              </a:rPr>
              <a:t>Гарячим</a:t>
            </a:r>
            <a:r>
              <a:rPr lang="ru-RU" sz="6000" dirty="0"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729357" y="2763943"/>
            <a:ext cx="421461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6000" dirty="0" err="1">
                <a:solidFill>
                  <a:srgbClr val="015F05"/>
                </a:solidFill>
                <a:latin typeface="Bahnschrift" panose="020B0502040204020203" pitchFamily="34" charset="0"/>
              </a:rPr>
              <a:t>Холодним</a:t>
            </a:r>
            <a:r>
              <a:rPr lang="ru-RU" sz="6000" dirty="0"/>
              <a:t>  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2030284" y="3828703"/>
            <a:ext cx="52045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6000" dirty="0" err="1">
                <a:solidFill>
                  <a:srgbClr val="015F05"/>
                </a:solidFill>
                <a:latin typeface="Bahnschrift" panose="020B0502040204020203" pitchFamily="34" charset="0"/>
              </a:rPr>
              <a:t>Поривчастим</a:t>
            </a:r>
            <a:r>
              <a:rPr lang="ru-RU" sz="6000" dirty="0">
                <a:solidFill>
                  <a:srgbClr val="015F05"/>
                </a:solidFill>
                <a:latin typeface="Perpetua Titling MT" pitchFamily="18" charset="0"/>
              </a:rPr>
              <a:t> </a:t>
            </a: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3890128" y="807049"/>
            <a:ext cx="39560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6000" dirty="0"/>
              <a:t>  </a:t>
            </a:r>
            <a:r>
              <a:rPr lang="ru-RU" sz="6000" dirty="0" err="1">
                <a:solidFill>
                  <a:srgbClr val="015F05"/>
                </a:solidFill>
                <a:latin typeface="Bahnschrift" panose="020B0502040204020203" pitchFamily="34" charset="0"/>
              </a:rPr>
              <a:t>Слабким</a:t>
            </a:r>
            <a:r>
              <a:rPr lang="ru-RU" sz="6000" dirty="0"/>
              <a:t> </a:t>
            </a:r>
          </a:p>
        </p:txBody>
      </p:sp>
      <p:sp>
        <p:nvSpPr>
          <p:cNvPr id="28682" name="Rectangle 4"/>
          <p:cNvSpPr>
            <a:spLocks noChangeArrowheads="1"/>
          </p:cNvSpPr>
          <p:nvPr/>
        </p:nvSpPr>
        <p:spPr bwMode="auto">
          <a:xfrm>
            <a:off x="3675063" y="47815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 b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29301B9-3DE9-AE9E-5402-8C9B9F108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2063" y="1902424"/>
            <a:ext cx="34996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6000" b="1" dirty="0">
                <a:solidFill>
                  <a:srgbClr val="015F05"/>
                </a:solidFill>
                <a:latin typeface="Bahnschrift" panose="020B0502040204020203" pitchFamily="34" charset="0"/>
              </a:rPr>
              <a:t>Зеленим</a:t>
            </a:r>
            <a:r>
              <a:rPr lang="ru-RU" sz="6000" b="1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  <p:bldP spid="64519" grpId="0"/>
      <p:bldP spid="64520" grpId="0"/>
      <p:bldP spid="64521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Текст 4"/>
          <p:cNvSpPr>
            <a:spLocks noGrp="1"/>
          </p:cNvSpPr>
          <p:nvPr>
            <p:ph type="body" sz="half" idx="2"/>
          </p:nvPr>
        </p:nvSpPr>
        <p:spPr>
          <a:xfrm>
            <a:off x="5619750" y="1714500"/>
            <a:ext cx="3309938" cy="2786063"/>
          </a:xfrm>
        </p:spPr>
        <p:txBody>
          <a:bodyPr/>
          <a:lstStyle/>
          <a:p>
            <a:pPr algn="ctr" eaLnBrk="1" hangingPunct="1"/>
            <a:r>
              <a:rPr lang="uk-UA" sz="4000" b="1">
                <a:solidFill>
                  <a:srgbClr val="F40CB7"/>
                </a:solidFill>
                <a:latin typeface="Times New Roman" pitchFamily="18" charset="0"/>
                <a:cs typeface="Times New Roman" pitchFamily="18" charset="0"/>
              </a:rPr>
              <a:t>Розносить хмари і поливає землю дощем</a:t>
            </a:r>
          </a:p>
        </p:txBody>
      </p:sp>
      <p:pic>
        <p:nvPicPr>
          <p:cNvPr id="62467" name="Picture 5" descr="128144044321430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27063"/>
            <a:ext cx="47625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6"/>
          <p:cNvSpPr>
            <a:spLocks noChangeArrowheads="1"/>
          </p:cNvSpPr>
          <p:nvPr/>
        </p:nvSpPr>
        <p:spPr bwMode="auto">
          <a:xfrm>
            <a:off x="3997325" y="4776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Прислів’я та приказки</a:t>
            </a:r>
            <a:endParaRPr lang="ru-RU" sz="4400" b="1">
              <a:solidFill>
                <a:srgbClr val="1E07C9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71" name="Shape 71"/>
          <p:cNvSpPr>
            <a:spLocks noGrp="1"/>
          </p:cNvSpPr>
          <p:nvPr>
            <p:ph type="body" idx="4294967295"/>
          </p:nvPr>
        </p:nvSpPr>
        <p:spPr>
          <a:xfrm>
            <a:off x="179512" y="1346200"/>
            <a:ext cx="5286375" cy="3171825"/>
          </a:xfrm>
        </p:spPr>
        <p:txBody>
          <a:bodyPr>
            <a:normAutofit fontScale="62500" lnSpcReduction="20000"/>
          </a:bodyPr>
          <a:lstStyle/>
          <a:p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Вітер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надворі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—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радість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і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горе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.</a:t>
            </a:r>
          </a:p>
          <a:p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Вітер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д</a:t>
            </a:r>
            <a:r>
              <a:rPr lang="uk-UA" sz="2600" b="1" dirty="0">
                <a:solidFill>
                  <a:srgbClr val="015F05"/>
                </a:solidFill>
                <a:sym typeface="Times New Roman" pitchFamily="18" charset="0"/>
              </a:rPr>
              <a:t>муха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є,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хоч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не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знає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що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погоду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він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міняє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.</a:t>
            </a:r>
          </a:p>
          <a:p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Вітер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подме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—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сліди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замете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.</a:t>
            </a:r>
          </a:p>
          <a:p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Не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всякі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сліди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вітер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піском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заносить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.</a:t>
            </a:r>
          </a:p>
          <a:p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Вітер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рукавом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махнув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—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дерева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15F05"/>
                </a:solidFill>
                <a:sym typeface="Times New Roman" pitchFamily="18" charset="0"/>
              </a:rPr>
              <a:t>нагнув</a:t>
            </a:r>
            <a:r>
              <a:rPr lang="en-US" sz="2600" b="1" dirty="0">
                <a:solidFill>
                  <a:srgbClr val="015F05"/>
                </a:solidFill>
                <a:sym typeface="Times New Roman" pitchFamily="18" charset="0"/>
              </a:rPr>
              <a:t>.</a:t>
            </a:r>
          </a:p>
          <a:p>
            <a:r>
              <a:rPr lang="uk-UA" sz="2600" b="1" dirty="0">
                <a:solidFill>
                  <a:srgbClr val="015F05"/>
                </a:solidFill>
              </a:rPr>
              <a:t>Натягай вітрила, поки вітер віє.</a:t>
            </a:r>
          </a:p>
          <a:p>
            <a:r>
              <a:rPr lang="uk-UA" sz="2600" b="1" dirty="0">
                <a:solidFill>
                  <a:srgbClr val="015F05"/>
                </a:solidFill>
              </a:rPr>
              <a:t>Не всякі сліди вітер піском заносить.</a:t>
            </a:r>
          </a:p>
          <a:p>
            <a:r>
              <a:rPr lang="uk-UA" sz="2600" b="1" dirty="0">
                <a:solidFill>
                  <a:srgbClr val="015F05"/>
                </a:solidFill>
              </a:rPr>
              <a:t>Вітер у кишенях свище.</a:t>
            </a:r>
          </a:p>
          <a:p>
            <a:r>
              <a:rPr lang="uk-UA" sz="2600" b="1" dirty="0">
                <a:solidFill>
                  <a:srgbClr val="015F05"/>
                </a:solidFill>
              </a:rPr>
              <a:t>Шукай вітра в полі.</a:t>
            </a:r>
            <a:endParaRPr lang="en-US" sz="2600" b="1" dirty="0">
              <a:solidFill>
                <a:srgbClr val="015F05"/>
              </a:solidFill>
            </a:endParaRPr>
          </a:p>
          <a:p>
            <a:r>
              <a:rPr lang="uk-UA" sz="2600" b="1" dirty="0">
                <a:solidFill>
                  <a:srgbClr val="015F05"/>
                </a:solidFill>
              </a:rPr>
              <a:t>Куди хилить вітер, туди й гілля гнеться.</a:t>
            </a:r>
          </a:p>
          <a:p>
            <a:endParaRPr lang="en-US" sz="2000" b="1" dirty="0">
              <a:solidFill>
                <a:srgbClr val="015F05"/>
              </a:solidFill>
              <a:sym typeface="Times New Roman" pitchFamily="18" charset="0"/>
            </a:endParaRPr>
          </a:p>
          <a:p>
            <a:pPr eaLnBrk="1" hangingPunct="1">
              <a:spcBef>
                <a:spcPts val="638"/>
              </a:spcBef>
              <a:buClr>
                <a:schemeClr val="hlink"/>
              </a:buClr>
              <a:buFont typeface="Arial" charset="0"/>
              <a:buChar char="▪"/>
            </a:pPr>
            <a:endParaRPr lang="ru-RU" sz="2000" dirty="0">
              <a:solidFill>
                <a:srgbClr val="015F05"/>
              </a:solidFill>
            </a:endParaRPr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3997325" y="4776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  <p:pic>
        <p:nvPicPr>
          <p:cNvPr id="55301" name="Picture 5" descr="87015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1131888"/>
            <a:ext cx="2286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/>
          </p:cNvSpPr>
          <p:nvPr>
            <p:ph type="title"/>
          </p:nvPr>
        </p:nvSpPr>
        <p:spPr>
          <a:xfrm>
            <a:off x="611560" y="217488"/>
            <a:ext cx="7543800" cy="914400"/>
          </a:xfrm>
        </p:spPr>
        <p:txBody>
          <a:bodyPr/>
          <a:lstStyle/>
          <a:p>
            <a:pPr algn="ctr"/>
            <a:r>
              <a:rPr lang="uk-UA" sz="3300" b="1" dirty="0">
                <a:solidFill>
                  <a:srgbClr val="1E07C9"/>
                </a:solidFill>
              </a:rPr>
              <a:t>Легенди  про виникнення вітру</a:t>
            </a:r>
            <a:endParaRPr lang="ru-RU" sz="3300" b="1" dirty="0">
              <a:solidFill>
                <a:srgbClr val="1E07C9"/>
              </a:solidFill>
            </a:endParaRPr>
          </a:p>
        </p:txBody>
      </p:sp>
      <p:sp>
        <p:nvSpPr>
          <p:cNvPr id="75779" name="Rectangle 3"/>
          <p:cNvSpPr>
            <a:spLocks noGrp="1"/>
          </p:cNvSpPr>
          <p:nvPr>
            <p:ph type="body" idx="4294967295"/>
          </p:nvPr>
        </p:nvSpPr>
        <p:spPr>
          <a:xfrm>
            <a:off x="0" y="1131888"/>
            <a:ext cx="5761038" cy="3714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hlink"/>
              </a:buClr>
              <a:buSzPct val="25000"/>
              <a:buFont typeface="Times New Roman" pitchFamily="18" charset="0"/>
              <a:buChar char="•"/>
            </a:pP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За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однією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з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версій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причиною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появи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вітру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вважали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якихось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чотирьох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таємничих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істот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638"/>
              </a:spcBef>
              <a:buClr>
                <a:schemeClr val="hlink"/>
              </a:buClr>
              <a:buSzPct val="25000"/>
              <a:buFont typeface="Times New Roman" pitchFamily="18" charset="0"/>
              <a:buChar char="•"/>
            </a:pP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Вони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начебто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дмухають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з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чотирьох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кінців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землі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розпорядження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головного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відтродмуха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» (</a:t>
            </a:r>
            <a:r>
              <a:rPr lang="uk-UA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під</a:t>
            </a:r>
            <a:r>
              <a:rPr lang="en-US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твердженням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ц</a:t>
            </a:r>
            <a:r>
              <a:rPr lang="uk-UA" sz="2800" b="1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ього</a:t>
            </a:r>
            <a:r>
              <a:rPr lang="en-US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uk-UA" sz="2800" b="1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є </a:t>
            </a:r>
            <a:r>
              <a:rPr lang="en-US" sz="2800" b="1" u="sng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приказка</a:t>
            </a:r>
            <a:r>
              <a:rPr lang="en-US" sz="2800" b="1" u="sng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</a:t>
            </a:r>
            <a:r>
              <a:rPr lang="en-US" sz="2800" b="1" u="sng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Іди</a:t>
            </a:r>
            <a:r>
              <a:rPr lang="en-US" sz="2800" b="1" u="sng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</a:t>
            </a:r>
            <a:r>
              <a:rPr lang="en-US" sz="2800" b="1" u="sng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uk-UA" sz="2800" b="1" u="sng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чо</a:t>
            </a:r>
            <a:r>
              <a:rPr lang="en-US" sz="2800" b="1" u="sng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тири</a:t>
            </a:r>
            <a:r>
              <a:rPr lang="en-US" sz="2800" b="1" u="sng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вітри</a:t>
            </a:r>
            <a:r>
              <a:rPr lang="en-US" sz="2800" b="1" u="sng" dirty="0">
                <a:solidFill>
                  <a:srgbClr val="015F0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»).</a:t>
            </a:r>
          </a:p>
          <a:p>
            <a:pPr>
              <a:lnSpc>
                <a:spcPct val="90000"/>
              </a:lnSpc>
            </a:pPr>
            <a:endParaRPr lang="ru-RU" sz="1200" b="1" dirty="0">
              <a:solidFill>
                <a:srgbClr val="015F05"/>
              </a:solidFill>
            </a:endParaRP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3997325" y="4776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  <p:pic>
        <p:nvPicPr>
          <p:cNvPr id="58373" name="Picture 5" descr="1255686523_25-girls_0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27635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/>
          </p:cNvSpPr>
          <p:nvPr>
            <p:ph type="body" idx="4294967295"/>
          </p:nvPr>
        </p:nvSpPr>
        <p:spPr>
          <a:xfrm>
            <a:off x="323528" y="843558"/>
            <a:ext cx="6121400" cy="3886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chemeClr val="hlink"/>
              </a:buClr>
              <a:buSzPct val="25000"/>
              <a:buFont typeface="Times New Roman" pitchFamily="18" charset="0"/>
              <a:buChar char="•"/>
            </a:pP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Була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поширеною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й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думка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що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вітер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—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злий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дух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а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тому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щоб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його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прикликати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треба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свистіти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як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свистять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дияволу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ts val="638"/>
              </a:spcBef>
              <a:buClr>
                <a:schemeClr val="hlink"/>
              </a:buClr>
              <a:buFont typeface="Arial" charset="0"/>
              <a:buNone/>
            </a:pP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Вітер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схожий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на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зиму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але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прикутий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велетенськими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ланцюгами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за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руки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й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ноги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до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кам’яної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стіни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Рвучкий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вітер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—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спроба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зірватися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з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ланцюга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й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розірвати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кайдани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ts val="638"/>
              </a:spcBef>
              <a:buClr>
                <a:schemeClr val="hlink"/>
              </a:buClr>
              <a:buFont typeface="Arial" charset="0"/>
              <a:buNone/>
            </a:pP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Вітер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—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це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дідуган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дуже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сердитий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який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живе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десь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далеко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за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морями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ts val="638"/>
              </a:spcBef>
              <a:buClr>
                <a:schemeClr val="hlink"/>
              </a:buClr>
              <a:buFont typeface="Arial" charset="0"/>
              <a:buNone/>
            </a:pP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Легкий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приємний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вітерець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—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подих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Бога</a:t>
            </a:r>
            <a:r>
              <a:rPr lang="en-US" sz="2400" b="1" dirty="0">
                <a:solidFill>
                  <a:srgbClr val="015F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lnSpc>
                <a:spcPct val="80000"/>
              </a:lnSpc>
              <a:spcBef>
                <a:spcPts val="638"/>
              </a:spcBef>
              <a:buClr>
                <a:schemeClr val="hlink"/>
              </a:buClr>
              <a:buFont typeface="Arial" charset="0"/>
              <a:buChar char="▪"/>
            </a:pPr>
            <a:endParaRPr lang="ru-RU" sz="2800" b="1" dirty="0">
              <a:solidFill>
                <a:srgbClr val="015F05"/>
              </a:solidFill>
            </a:endParaRPr>
          </a:p>
          <a:p>
            <a:pPr>
              <a:lnSpc>
                <a:spcPct val="80000"/>
              </a:lnSpc>
            </a:pPr>
            <a:endParaRPr lang="ru-RU" sz="2800" b="1" dirty="0">
              <a:solidFill>
                <a:srgbClr val="015F05"/>
              </a:solidFill>
            </a:endParaRPr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3997325" y="4776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1269191"/>
            <a:ext cx="3583873" cy="306343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надзвичайна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нас –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вічна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сила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життєдайна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істот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без</a:t>
            </a:r>
            <a:b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б не </a:t>
            </a:r>
            <a:r>
              <a:rPr lang="ru-RU" b="1" dirty="0" err="1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b="1" dirty="0">
                <a:solidFill>
                  <a:srgbClr val="015F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15F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ÐÐ°ÑÑÐ¸Ð½ÐºÐ¸ Ð¿Ð¾ Ð·Ð°Ð¿ÑÐ¾ÑÑ Ð²ÑÑÑÑÐº Ð² ÑÑÐºÐ°Ñ ÑÐ»Ð¾Ð¿ÑÐ¸ÐºÐ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2616" r="14270" b="8504"/>
          <a:stretch/>
        </p:blipFill>
        <p:spPr bwMode="auto">
          <a:xfrm>
            <a:off x="971600" y="483518"/>
            <a:ext cx="1679515" cy="23173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30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>
          <a:xfrm>
            <a:off x="827088" y="0"/>
            <a:ext cx="7543800" cy="10588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>
                <a:solidFill>
                  <a:srgbClr val="1E07C9"/>
                </a:solidFill>
                <a:latin typeface="Perpetua Titling MT" pitchFamily="18" charset="0"/>
              </a:rPr>
              <a:t>Вітер-це  постійний  рух  повітря</a:t>
            </a:r>
            <a:endParaRPr lang="ru-RU" sz="4000" b="1">
              <a:solidFill>
                <a:srgbClr val="1E07C9"/>
              </a:solidFill>
              <a:latin typeface="Perpetua Titling MT" pitchFamily="18" charset="0"/>
            </a:endParaRPr>
          </a:p>
        </p:txBody>
      </p:sp>
      <p:pic>
        <p:nvPicPr>
          <p:cNvPr id="80901" name="Picture 5" descr="3830706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203325"/>
            <a:ext cx="7561262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3997325" y="4659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90907"/>
            <a:ext cx="6447501" cy="672681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>
              <a:defRPr/>
            </a:pPr>
            <a:r>
              <a:rPr lang="ru-RU" sz="6000" b="1" dirty="0">
                <a:solidFill>
                  <a:srgbClr val="1E07C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Як </a:t>
            </a:r>
            <a:r>
              <a:rPr lang="ru-RU" sz="6000" b="1" dirty="0" err="1">
                <a:solidFill>
                  <a:srgbClr val="1E07C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виникає</a:t>
            </a:r>
            <a:r>
              <a:rPr lang="ru-RU" sz="6000" b="1" dirty="0">
                <a:solidFill>
                  <a:srgbClr val="1E07C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6000" b="1" dirty="0" err="1">
                <a:solidFill>
                  <a:srgbClr val="1E07C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вітер</a:t>
            </a:r>
            <a:r>
              <a:rPr lang="ru-RU" sz="6000" b="1" dirty="0">
                <a:solidFill>
                  <a:srgbClr val="1E07C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66563" name="Picture 4" descr="0004255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0913"/>
            <a:ext cx="8713788" cy="4019550"/>
          </a:xfrm>
        </p:spPr>
      </p:pic>
      <p:pic>
        <p:nvPicPr>
          <p:cNvPr id="33795" name="Picture 5" descr="image0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330325"/>
            <a:ext cx="15843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268538" y="1492250"/>
            <a:ext cx="2738437" cy="1200150"/>
            <a:chOff x="1837" y="1026"/>
            <a:chExt cx="1725" cy="1009"/>
          </a:xfrm>
        </p:grpSpPr>
        <p:grpSp>
          <p:nvGrpSpPr>
            <p:cNvPr id="33819" name="Group 20"/>
            <p:cNvGrpSpPr>
              <a:grpSpLocks/>
            </p:cNvGrpSpPr>
            <p:nvPr/>
          </p:nvGrpSpPr>
          <p:grpSpPr bwMode="auto">
            <a:xfrm rot="-5400000">
              <a:off x="2313" y="686"/>
              <a:ext cx="317" cy="998"/>
              <a:chOff x="2200" y="935"/>
              <a:chExt cx="317" cy="998"/>
            </a:xfrm>
          </p:grpSpPr>
          <p:sp>
            <p:nvSpPr>
              <p:cNvPr id="33821" name="AutoShape 16"/>
              <p:cNvSpPr>
                <a:spLocks noChangeArrowheads="1"/>
              </p:cNvSpPr>
              <p:nvPr/>
            </p:nvSpPr>
            <p:spPr bwMode="auto">
              <a:xfrm>
                <a:off x="2200" y="935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uk-UA" b="0"/>
              </a:p>
            </p:txBody>
          </p:sp>
          <p:sp>
            <p:nvSpPr>
              <p:cNvPr id="33822" name="AutoShape 17"/>
              <p:cNvSpPr>
                <a:spLocks noChangeArrowheads="1"/>
              </p:cNvSpPr>
              <p:nvPr/>
            </p:nvSpPr>
            <p:spPr bwMode="auto">
              <a:xfrm>
                <a:off x="2336" y="935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uk-UA" b="0"/>
              </a:p>
            </p:txBody>
          </p:sp>
          <p:sp>
            <p:nvSpPr>
              <p:cNvPr id="33823" name="AutoShape 18"/>
              <p:cNvSpPr>
                <a:spLocks noChangeArrowheads="1"/>
              </p:cNvSpPr>
              <p:nvPr/>
            </p:nvSpPr>
            <p:spPr bwMode="auto">
              <a:xfrm>
                <a:off x="2426" y="935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uk-UA" b="0"/>
              </a:p>
            </p:txBody>
          </p:sp>
        </p:grpSp>
        <p:sp>
          <p:nvSpPr>
            <p:cNvPr id="33820" name="Text Box 15"/>
            <p:cNvSpPr txBox="1">
              <a:spLocks noChangeArrowheads="1"/>
            </p:cNvSpPr>
            <p:nvPr/>
          </p:nvSpPr>
          <p:spPr bwMode="auto">
            <a:xfrm>
              <a:off x="1837" y="1344"/>
              <a:ext cx="1725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>
                  <a:solidFill>
                    <a:schemeClr val="bg1"/>
                  </a:solidFill>
                </a:rPr>
                <a:t>Холодне повітря</a:t>
              </a:r>
            </a:p>
            <a:p>
              <a:r>
                <a:rPr lang="ru-RU" sz="2400">
                  <a:solidFill>
                    <a:schemeClr val="bg1"/>
                  </a:solidFill>
                </a:rPr>
                <a:t> важке</a:t>
              </a:r>
              <a:r>
                <a:rPr lang="ru-RU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6804025" y="1563688"/>
            <a:ext cx="2165350" cy="720725"/>
            <a:chOff x="3878" y="935"/>
            <a:chExt cx="2113" cy="1666"/>
          </a:xfrm>
        </p:grpSpPr>
        <p:grpSp>
          <p:nvGrpSpPr>
            <p:cNvPr id="33814" name="Group 26"/>
            <p:cNvGrpSpPr>
              <a:grpSpLocks/>
            </p:cNvGrpSpPr>
            <p:nvPr/>
          </p:nvGrpSpPr>
          <p:grpSpPr bwMode="auto">
            <a:xfrm>
              <a:off x="4332" y="935"/>
              <a:ext cx="317" cy="998"/>
              <a:chOff x="2200" y="935"/>
              <a:chExt cx="317" cy="998"/>
            </a:xfrm>
          </p:grpSpPr>
          <p:sp>
            <p:nvSpPr>
              <p:cNvPr id="33816" name="AutoShape 27"/>
              <p:cNvSpPr>
                <a:spLocks noChangeArrowheads="1"/>
              </p:cNvSpPr>
              <p:nvPr/>
            </p:nvSpPr>
            <p:spPr bwMode="auto">
              <a:xfrm>
                <a:off x="2200" y="935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 b="0"/>
              </a:p>
            </p:txBody>
          </p:sp>
          <p:sp>
            <p:nvSpPr>
              <p:cNvPr id="33817" name="AutoShape 28"/>
              <p:cNvSpPr>
                <a:spLocks noChangeArrowheads="1"/>
              </p:cNvSpPr>
              <p:nvPr/>
            </p:nvSpPr>
            <p:spPr bwMode="auto">
              <a:xfrm>
                <a:off x="2336" y="935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 b="0"/>
              </a:p>
            </p:txBody>
          </p:sp>
          <p:sp>
            <p:nvSpPr>
              <p:cNvPr id="33818" name="AutoShape 29"/>
              <p:cNvSpPr>
                <a:spLocks noChangeArrowheads="1"/>
              </p:cNvSpPr>
              <p:nvPr/>
            </p:nvSpPr>
            <p:spPr bwMode="auto">
              <a:xfrm>
                <a:off x="2426" y="935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 b="0"/>
              </a:p>
            </p:txBody>
          </p:sp>
        </p:grpSp>
        <p:sp>
          <p:nvSpPr>
            <p:cNvPr id="33815" name="Text Box 30"/>
            <p:cNvSpPr txBox="1">
              <a:spLocks noChangeArrowheads="1"/>
            </p:cNvSpPr>
            <p:nvPr/>
          </p:nvSpPr>
          <p:spPr bwMode="auto">
            <a:xfrm>
              <a:off x="3878" y="1118"/>
              <a:ext cx="2113" cy="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chemeClr val="bg1"/>
                  </a:solidFill>
                </a:rPr>
                <a:t>Холодне повітря </a:t>
              </a:r>
            </a:p>
            <a:p>
              <a:r>
                <a:rPr lang="ru-RU">
                  <a:solidFill>
                    <a:schemeClr val="bg1"/>
                  </a:solidFill>
                </a:rPr>
                <a:t>важке</a:t>
              </a:r>
            </a:p>
          </p:txBody>
        </p:sp>
      </p:grpSp>
      <p:grpSp>
        <p:nvGrpSpPr>
          <p:cNvPr id="33798" name="Group 24"/>
          <p:cNvGrpSpPr>
            <a:grpSpLocks/>
          </p:cNvGrpSpPr>
          <p:nvPr/>
        </p:nvGrpSpPr>
        <p:grpSpPr bwMode="auto">
          <a:xfrm>
            <a:off x="900113" y="2571750"/>
            <a:ext cx="1143000" cy="1189038"/>
            <a:chOff x="657" y="1842"/>
            <a:chExt cx="720" cy="998"/>
          </a:xfrm>
        </p:grpSpPr>
        <p:sp>
          <p:nvSpPr>
            <p:cNvPr id="33812" name="AutoShape 7"/>
            <p:cNvSpPr>
              <a:spLocks noChangeArrowheads="1"/>
            </p:cNvSpPr>
            <p:nvPr/>
          </p:nvSpPr>
          <p:spPr bwMode="auto">
            <a:xfrm>
              <a:off x="1020" y="1842"/>
              <a:ext cx="91" cy="998"/>
            </a:xfrm>
            <a:prstGeom prst="downArrow">
              <a:avLst>
                <a:gd name="adj1" fmla="val 50000"/>
                <a:gd name="adj2" fmla="val 27417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uk-UA" b="0"/>
            </a:p>
          </p:txBody>
        </p:sp>
        <p:sp>
          <p:nvSpPr>
            <p:cNvPr id="33813" name="Text Box 23"/>
            <p:cNvSpPr txBox="1">
              <a:spLocks noChangeArrowheads="1"/>
            </p:cNvSpPr>
            <p:nvPr/>
          </p:nvSpPr>
          <p:spPr bwMode="auto">
            <a:xfrm>
              <a:off x="657" y="2115"/>
              <a:ext cx="720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chemeClr val="bg1"/>
                  </a:solidFill>
                </a:rPr>
                <a:t>нагріває</a:t>
              </a:r>
            </a:p>
          </p:txBody>
        </p:sp>
      </p:grp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1835150" y="3381375"/>
            <a:ext cx="2527300" cy="1189038"/>
            <a:chOff x="1474" y="1979"/>
            <a:chExt cx="1592" cy="998"/>
          </a:xfrm>
        </p:grpSpPr>
        <p:grpSp>
          <p:nvGrpSpPr>
            <p:cNvPr id="33807" name="Group 11"/>
            <p:cNvGrpSpPr>
              <a:grpSpLocks/>
            </p:cNvGrpSpPr>
            <p:nvPr/>
          </p:nvGrpSpPr>
          <p:grpSpPr bwMode="auto">
            <a:xfrm rot="10800000">
              <a:off x="1746" y="1979"/>
              <a:ext cx="635" cy="998"/>
              <a:chOff x="1746" y="1979"/>
              <a:chExt cx="635" cy="998"/>
            </a:xfrm>
          </p:grpSpPr>
          <p:sp>
            <p:nvSpPr>
              <p:cNvPr id="33809" name="AutoShape 8"/>
              <p:cNvSpPr>
                <a:spLocks noChangeArrowheads="1"/>
              </p:cNvSpPr>
              <p:nvPr/>
            </p:nvSpPr>
            <p:spPr bwMode="auto">
              <a:xfrm>
                <a:off x="1746" y="1979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 b="0"/>
              </a:p>
            </p:txBody>
          </p:sp>
          <p:sp>
            <p:nvSpPr>
              <p:cNvPr id="33810" name="AutoShape 9"/>
              <p:cNvSpPr>
                <a:spLocks noChangeArrowheads="1"/>
              </p:cNvSpPr>
              <p:nvPr/>
            </p:nvSpPr>
            <p:spPr bwMode="auto">
              <a:xfrm>
                <a:off x="2018" y="1979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 b="0"/>
              </a:p>
            </p:txBody>
          </p:sp>
          <p:sp>
            <p:nvSpPr>
              <p:cNvPr id="33811" name="AutoShape 10"/>
              <p:cNvSpPr>
                <a:spLocks noChangeArrowheads="1"/>
              </p:cNvSpPr>
              <p:nvPr/>
            </p:nvSpPr>
            <p:spPr bwMode="auto">
              <a:xfrm>
                <a:off x="2290" y="1979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uk-UA" b="0"/>
              </a:p>
            </p:txBody>
          </p:sp>
        </p:grpSp>
        <p:sp>
          <p:nvSpPr>
            <p:cNvPr id="33808" name="Text Box 12"/>
            <p:cNvSpPr txBox="1">
              <a:spLocks noChangeArrowheads="1"/>
            </p:cNvSpPr>
            <p:nvPr/>
          </p:nvSpPr>
          <p:spPr bwMode="auto">
            <a:xfrm>
              <a:off x="1474" y="2432"/>
              <a:ext cx="159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Тепле </a:t>
              </a:r>
              <a:r>
                <a:rPr lang="ru-RU" dirty="0" err="1">
                  <a:solidFill>
                    <a:schemeClr val="bg1"/>
                  </a:solidFill>
                </a:rPr>
                <a:t>повітря</a:t>
              </a:r>
              <a:r>
                <a:rPr lang="ru-RU" dirty="0">
                  <a:solidFill>
                    <a:schemeClr val="bg1"/>
                  </a:solidFill>
                </a:rPr>
                <a:t> </a:t>
              </a:r>
              <a:r>
                <a:rPr lang="ru-RU" dirty="0" err="1">
                  <a:solidFill>
                    <a:schemeClr val="bg1"/>
                  </a:solidFill>
                </a:rPr>
                <a:t>легке</a:t>
              </a:r>
              <a:r>
                <a:rPr lang="ru-RU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6084888" y="3508375"/>
            <a:ext cx="2900362" cy="809625"/>
            <a:chOff x="3969" y="2387"/>
            <a:chExt cx="1827" cy="680"/>
          </a:xfrm>
        </p:grpSpPr>
        <p:grpSp>
          <p:nvGrpSpPr>
            <p:cNvPr id="33802" name="Group 34"/>
            <p:cNvGrpSpPr>
              <a:grpSpLocks/>
            </p:cNvGrpSpPr>
            <p:nvPr/>
          </p:nvGrpSpPr>
          <p:grpSpPr bwMode="auto">
            <a:xfrm rot="5400000">
              <a:off x="4354" y="2410"/>
              <a:ext cx="317" cy="998"/>
              <a:chOff x="2200" y="935"/>
              <a:chExt cx="317" cy="998"/>
            </a:xfrm>
          </p:grpSpPr>
          <p:sp>
            <p:nvSpPr>
              <p:cNvPr id="33804" name="AutoShape 35"/>
              <p:cNvSpPr>
                <a:spLocks noChangeArrowheads="1"/>
              </p:cNvSpPr>
              <p:nvPr/>
            </p:nvSpPr>
            <p:spPr bwMode="auto">
              <a:xfrm>
                <a:off x="2200" y="935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uk-UA" b="0"/>
              </a:p>
            </p:txBody>
          </p:sp>
          <p:sp>
            <p:nvSpPr>
              <p:cNvPr id="33805" name="AutoShape 36"/>
              <p:cNvSpPr>
                <a:spLocks noChangeArrowheads="1"/>
              </p:cNvSpPr>
              <p:nvPr/>
            </p:nvSpPr>
            <p:spPr bwMode="auto">
              <a:xfrm>
                <a:off x="2336" y="935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uk-UA" b="0"/>
              </a:p>
            </p:txBody>
          </p:sp>
          <p:sp>
            <p:nvSpPr>
              <p:cNvPr id="33806" name="AutoShape 37"/>
              <p:cNvSpPr>
                <a:spLocks noChangeArrowheads="1"/>
              </p:cNvSpPr>
              <p:nvPr/>
            </p:nvSpPr>
            <p:spPr bwMode="auto">
              <a:xfrm>
                <a:off x="2426" y="935"/>
                <a:ext cx="91" cy="998"/>
              </a:xfrm>
              <a:prstGeom prst="downArrow">
                <a:avLst>
                  <a:gd name="adj1" fmla="val 50000"/>
                  <a:gd name="adj2" fmla="val 27417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uk-UA" b="0"/>
              </a:p>
            </p:txBody>
          </p:sp>
        </p:grpSp>
        <p:sp>
          <p:nvSpPr>
            <p:cNvPr id="33803" name="Text Box 38"/>
            <p:cNvSpPr txBox="1">
              <a:spLocks noChangeArrowheads="1"/>
            </p:cNvSpPr>
            <p:nvPr/>
          </p:nvSpPr>
          <p:spPr bwMode="auto">
            <a:xfrm>
              <a:off x="3969" y="2387"/>
              <a:ext cx="1827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solidFill>
                    <a:schemeClr val="bg1"/>
                  </a:solidFill>
                </a:rPr>
                <a:t>Холодне  повітря важке</a:t>
              </a:r>
            </a:p>
          </p:txBody>
        </p:sp>
      </p:grpSp>
      <p:sp>
        <p:nvSpPr>
          <p:cNvPr id="33801" name="Rectangle 33"/>
          <p:cNvSpPr>
            <a:spLocks noChangeArrowheads="1"/>
          </p:cNvSpPr>
          <p:nvPr/>
        </p:nvSpPr>
        <p:spPr bwMode="auto">
          <a:xfrm>
            <a:off x="3997325" y="4776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uk-UA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35816 -0.00047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-0.38993 -0.00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00296 -0.4724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3851275" y="268288"/>
            <a:ext cx="52927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Земля в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різних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місцях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по-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різному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нагрівається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сонцем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. </a:t>
            </a:r>
            <a:endParaRPr lang="en-US" sz="2800" dirty="0">
              <a:solidFill>
                <a:srgbClr val="1E07C9"/>
              </a:solidFill>
              <a:latin typeface="Perpetua Titling MT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Від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землі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нагрівається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й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повітря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. Тепле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повітря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легше,ніж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холодне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.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Воно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піднімається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вгору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. А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холодне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повітря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займає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його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місце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. Так </a:t>
            </a:r>
            <a:r>
              <a:rPr lang="ru-RU" sz="2800" dirty="0" err="1">
                <a:solidFill>
                  <a:srgbClr val="1E07C9"/>
                </a:solidFill>
                <a:latin typeface="Perpetua Titling MT" pitchFamily="18" charset="0"/>
              </a:rPr>
              <a:t>виникає</a:t>
            </a:r>
            <a:r>
              <a:rPr lang="ru-RU" sz="2800" dirty="0">
                <a:solidFill>
                  <a:srgbClr val="1E07C9"/>
                </a:solidFill>
                <a:latin typeface="Perpetua Titling MT" pitchFamily="18" charset="0"/>
              </a:rPr>
              <a:t> </a:t>
            </a:r>
            <a:r>
              <a:rPr lang="ru-RU" sz="2800" dirty="0" err="1">
                <a:solidFill>
                  <a:srgbClr val="F40CB7"/>
                </a:solidFill>
                <a:latin typeface="Perpetua Titling MT" pitchFamily="18" charset="0"/>
              </a:rPr>
              <a:t>вітер</a:t>
            </a:r>
            <a:r>
              <a:rPr lang="ru-RU" sz="2800" dirty="0">
                <a:solidFill>
                  <a:srgbClr val="F40CB7"/>
                </a:solidFill>
                <a:latin typeface="Perpetua Titling MT" pitchFamily="18" charset="0"/>
              </a:rPr>
              <a:t>.</a:t>
            </a:r>
          </a:p>
        </p:txBody>
      </p:sp>
      <p:pic>
        <p:nvPicPr>
          <p:cNvPr id="34820" name="Picture 8" descr="0c0e5115155e04e01673b2cdd4b51f8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8288"/>
            <a:ext cx="37687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81331"/>
            <a:ext cx="3888430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39752" y="475282"/>
            <a:ext cx="3703959" cy="530374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Властивості</a:t>
            </a:r>
            <a:r>
              <a:rPr lang="uk-UA" dirty="0"/>
              <a:t> </a:t>
            </a:r>
            <a:r>
              <a:rPr lang="uk-UA" dirty="0">
                <a:solidFill>
                  <a:srgbClr val="FF0000"/>
                </a:solidFill>
              </a:rPr>
              <a:t>повітря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360B2-0C3C-9BAB-64ED-A6578D9082B0}"/>
              </a:ext>
            </a:extLst>
          </p:cNvPr>
          <p:cNvSpPr txBox="1">
            <a:spLocks/>
          </p:cNvSpPr>
          <p:nvPr/>
        </p:nvSpPr>
        <p:spPr>
          <a:xfrm>
            <a:off x="1295636" y="3840424"/>
            <a:ext cx="6552728" cy="818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200" dirty="0">
                <a:solidFill>
                  <a:srgbClr val="1E07C9"/>
                </a:solidFill>
              </a:rPr>
              <a:t>Повітря прозоре, безбарвне</a:t>
            </a:r>
            <a:endParaRPr lang="ru-RU" sz="3200" dirty="0">
              <a:solidFill>
                <a:srgbClr val="1E0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10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555776" y="195262"/>
            <a:ext cx="3384079" cy="527223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Властивості повітря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 descr="ÐÐ°ÑÑÐ¸Ð½ÐºÐ¸ Ð¿Ð¾ Ð·Ð°Ð¿ÑÐ¾ÑÑ ÐºÑÐ»ÑÐºÐ¸ Ð½Ð°Ð´ÑÑÑ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82" y="1303051"/>
            <a:ext cx="2150269" cy="22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Ð°ÑÑÐ¸Ð½ÐºÐ¸ Ð¿Ð¾ Ð·Ð°Ð¿ÑÐ¾ÑÑ ÐºÑÐ»ÑÐºÐ¸ Ð½Ð°Ð´ÑÑÑ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82" y="1059582"/>
            <a:ext cx="3000375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C5B1D-D04C-52A1-012E-8407E44FA8B9}"/>
              </a:ext>
            </a:extLst>
          </p:cNvPr>
          <p:cNvSpPr txBox="1">
            <a:spLocks/>
          </p:cNvSpPr>
          <p:nvPr/>
        </p:nvSpPr>
        <p:spPr>
          <a:xfrm>
            <a:off x="1295636" y="3840424"/>
            <a:ext cx="6552728" cy="8186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200" dirty="0">
                <a:solidFill>
                  <a:srgbClr val="1E07C9"/>
                </a:solidFill>
              </a:rPr>
              <a:t>Повітря не має форми, воно займає весь простір</a:t>
            </a:r>
            <a:endParaRPr lang="ru-RU" sz="3200" dirty="0">
              <a:solidFill>
                <a:srgbClr val="1E0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5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249743" y="195486"/>
            <a:ext cx="4884383" cy="857250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Властивості повітря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20270"/>
            <a:ext cx="2623146" cy="147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Ð°ÑÑÐ¸Ð½ÐºÐ¸ Ð¿Ð¾ Ð·Ð°Ð¿ÑÐ¾ÑÑ ÑÐ¸Ð±ÑÐ»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25" y="771550"/>
            <a:ext cx="198596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15590"/>
            <a:ext cx="3314733" cy="186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ÐÐ°ÑÑÐ¸Ð½ÐºÐ¸ Ð¿Ð¾ Ð·Ð°Ð¿ÑÐ¾ÑÑ Ð´ÑÑÐ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86919"/>
            <a:ext cx="1349021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9D2438F-AC41-4FF6-126F-9BA333E256CD}"/>
              </a:ext>
            </a:extLst>
          </p:cNvPr>
          <p:cNvSpPr txBox="1">
            <a:spLocks/>
          </p:cNvSpPr>
          <p:nvPr/>
        </p:nvSpPr>
        <p:spPr>
          <a:xfrm>
            <a:off x="3306714" y="4327769"/>
            <a:ext cx="4716524" cy="675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200" dirty="0">
                <a:solidFill>
                  <a:srgbClr val="1E07C9"/>
                </a:solidFill>
              </a:rPr>
              <a:t>Повітря не має запаху</a:t>
            </a:r>
            <a:endParaRPr lang="ru-RU" sz="3200" dirty="0">
              <a:solidFill>
                <a:srgbClr val="1E0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677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604</Words>
  <Application>Microsoft Office PowerPoint</Application>
  <PresentationFormat>Екран (16:9)</PresentationFormat>
  <Paragraphs>104</Paragraphs>
  <Slides>34</Slides>
  <Notes>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43" baseType="lpstr">
      <vt:lpstr>Arial</vt:lpstr>
      <vt:lpstr>Bahnschrift</vt:lpstr>
      <vt:lpstr>Calibri</vt:lpstr>
      <vt:lpstr>Perpetua Titling MT</vt:lpstr>
      <vt:lpstr>Times New Roman</vt:lpstr>
      <vt:lpstr>Trebuchet MS</vt:lpstr>
      <vt:lpstr>Wingdings</vt:lpstr>
      <vt:lpstr>Wingdings 3</vt:lpstr>
      <vt:lpstr>Грань</vt:lpstr>
      <vt:lpstr>     Повітря </vt:lpstr>
      <vt:lpstr>Загадка</vt:lpstr>
      <vt:lpstr>Яким буває вітер?</vt:lpstr>
      <vt:lpstr>Вітер-це  постійний  рух  повітря</vt:lpstr>
      <vt:lpstr>Як виникає вітер? </vt:lpstr>
      <vt:lpstr>Презентація PowerPoint</vt:lpstr>
      <vt:lpstr>Властивості повітря</vt:lpstr>
      <vt:lpstr>Властивості повітря</vt:lpstr>
      <vt:lpstr>Властивості повітря</vt:lpstr>
      <vt:lpstr>Властивості повітря</vt:lpstr>
      <vt:lpstr>Властивості повітря</vt:lpstr>
      <vt:lpstr>Властивості повітря</vt:lpstr>
      <vt:lpstr>Презентація PowerPoint</vt:lpstr>
      <vt:lpstr>Презентація PowerPoint</vt:lpstr>
      <vt:lpstr>Флюгер  визначає силу і напрямок вітру.</vt:lpstr>
      <vt:lpstr>Презентація PowerPoint</vt:lpstr>
      <vt:lpstr>Шкала Бофорда</vt:lpstr>
      <vt:lpstr>Презентація PowerPoint</vt:lpstr>
      <vt:lpstr>ВИДИ  ВІТРУ</vt:lpstr>
      <vt:lpstr>Презентація PowerPoint</vt:lpstr>
      <vt:lpstr>Презентація PowerPoint</vt:lpstr>
      <vt:lpstr>Презентація PowerPoint</vt:lpstr>
      <vt:lpstr>Презентація PowerPoint</vt:lpstr>
      <vt:lpstr>Користь  вітру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Прислів’я та приказки</vt:lpstr>
      <vt:lpstr>Легенди  про виникнення вітру</vt:lpstr>
      <vt:lpstr>Презентація PowerPoint</vt:lpstr>
      <vt:lpstr>Повітря, діти, - цінність надзвичайна.  Для нас – це існування джерело.  У ньому вічна сила життєдайна,  Живих істот без  нього  б не було.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</dc:title>
  <dc:creator/>
  <cp:lastModifiedBy/>
  <cp:revision>19</cp:revision>
  <dcterms:created xsi:type="dcterms:W3CDTF">2013-10-09T13:34:10Z</dcterms:created>
  <dcterms:modified xsi:type="dcterms:W3CDTF">2023-02-05T18:38:37Z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1049</vt:i4>
  </property>
  <property fmtid="{D5CDD505-2E9C-101B-9397-08002B2CF9AE}" pid="3" name="_Version">
    <vt:lpwstr>12.0.4518</vt:lpwstr>
  </property>
</Properties>
</file>