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91" r:id="rId3"/>
    <p:sldId id="282" r:id="rId4"/>
    <p:sldId id="280" r:id="rId5"/>
    <p:sldId id="290" r:id="rId6"/>
    <p:sldId id="287" r:id="rId7"/>
    <p:sldId id="288" r:id="rId8"/>
    <p:sldId id="293" r:id="rId9"/>
    <p:sldId id="286" r:id="rId10"/>
    <p:sldId id="289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E9CEB-7491-47A3-AA49-54E6B5BF2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203EA92-6AE6-470B-AC38-427E92AAF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516FD27-2CD4-4A4C-AD99-D952EB42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462315D-2D0B-47FB-BE31-09607B86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351F49D-2940-4EC1-9D76-56C124E7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17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FA680-6049-454D-920B-09D6CD42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DF792E5-ACC2-4EEE-BB22-455DDC62F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1E410F9-144F-4FB0-9428-35FAB2C0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5751F38-25E5-418F-975D-F9FA978D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8569196-6783-4A83-9D0C-8641027D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242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CD7CC81-65E4-43EC-AE31-5A0FF2C47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D24F1D3-D254-4976-9D75-4843B2E1F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D5655FD-0030-420E-8F89-0652E227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F304EF8-22FC-4001-B703-5A62B51C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22CAA4-C4BD-4F17-9B19-A2E33C6A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62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926CD-652E-4C22-A720-BCAB8B8D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598485-C9D8-4987-B7D7-7BC53D8D1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75C39EB-7507-4321-A63A-18872153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E48A543-FC36-458B-BC31-72ED0A95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9EA2A49-54EB-40FE-8CCD-98135A62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967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EB168-F360-43A5-B7A2-C1D9B743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70039EB-16D4-40DE-84CE-DDB101FFC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3BCFA4D-B83C-4108-AAC5-B7479E69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AE186DF-F939-4F2E-B07E-A0C8EAC1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6395FC-605C-4E06-B236-652C97A2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9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B69D4-703B-492E-B6D9-3EF52A11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247C41D-4865-4CA0-BA61-51B59BCD9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2A54F02-B093-40D6-857F-F652EAE10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3406BB-D9B3-422C-852A-F20CB08F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5230245-681F-44EF-9A3F-79F77306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8FE3600-BE44-4B2E-8550-09C1728C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112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F5886-6ADB-4E48-B001-A5CE44BF8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9E74304-370E-4EBF-9118-0481C47ED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BFFB685-7355-471C-BC6B-4AAA1D5A6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4E45631-3E4B-49DD-B941-9BC3DA3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184D4FB-F27F-4034-9DDB-80D1DDBF9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AA9811C-E81B-4D4F-AE70-BE55989C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094B049-C805-485A-A788-8E40AA0C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407C71E-F4F8-4B5A-B93B-EF10420D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400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04939-D1F4-4FF7-ACBB-96726002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57AE8BD-27B5-4021-BE50-A71780C4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B6F67FE-A550-40B7-A9E9-EE4D0AB3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F2FB185-9030-4390-8ABE-9C08C40F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304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E53A1CF-B482-4CF5-9002-FD9AE82D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F744DBE-C065-4FEA-9F13-0958233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DA88FD2-1714-4E23-908D-7C030553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059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9866D-6AC1-4003-9C37-B8B15E8EC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ECD7B9-8585-4677-B13B-2F7355BC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0EC7120-F960-4233-9FF8-5C9615643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27571D4-7895-47A0-AC44-DBE9B284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252492D-B29E-41BD-AEE4-47E62471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57B9821-EEA3-43C4-B1BF-14F8586F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1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1C1CD-C163-439F-930E-D514D948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DEB27DA-0FFA-42D3-BC0C-ACC3794D4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D4EC5B9-5716-4D4D-A3AF-4F79EC36A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F11DD87-6F24-45D3-AC17-6FB0BA27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C5E64CE-8B5C-4488-80BE-CFD5AC6F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89CAC43-2210-4725-B0F2-51E451D5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191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B7EB72C-3A91-4452-AC69-86F0BD5A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3B5FC3-AC90-4AE3-95BB-D8A2E838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FE5DA7F-FF4D-4F42-9FB2-942CE9149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4733-F390-4F2C-8D10-38FBFB4B664E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E72A5E4-165D-4686-AE44-5CA1D43AC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49D31BB-2E13-4968-8943-1E8977C1C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1B44-B31A-4270-A98C-7C4CDF7797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65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54B280-C051-473C-9BD8-3C27E9992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 себе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802" y="1514540"/>
            <a:ext cx="10967301" cy="4351338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Що вивчає граматика?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Що вивчає морфологія?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Назвіть основні способи вираження граматичних значень.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Які визначальні ознаки має граматична форма?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Що вирізняє граматичну категорію?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Які визначальні ознаки має парадигма?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812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76A7B4-7618-45F8-8F3E-BE795BC5C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8A0C5-D9B2-4398-A933-E6C759886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02"/>
            <a:ext cx="10515600" cy="926962"/>
          </a:xfrm>
        </p:spPr>
        <p:txBody>
          <a:bodyPr/>
          <a:lstStyle/>
          <a:p>
            <a:pPr algn="ctr"/>
            <a:r>
              <a:rPr lang="uk-UA" b="1" dirty="0"/>
              <a:t>Знайдіть службові частини мови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3D991F-50E2-43A3-A1C7-77BF9192E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252" y="954158"/>
            <a:ext cx="9435548" cy="5625546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Зацвіла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калина 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круч 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Дніпра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прийменник</a:t>
            </a:r>
            <a:endParaRPr lang="ru-RU" sz="36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діброві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вітер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віє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гуляє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 полю.</a:t>
            </a:r>
            <a:r>
              <a:rPr lang="uk-UA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- прийменник</a:t>
            </a:r>
          </a:p>
          <a:p>
            <a:r>
              <a:rPr lang="uk-UA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 тремтить від спеки.</a:t>
            </a:r>
          </a:p>
          <a:p>
            <a:r>
              <a:rPr lang="uk-UA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 – прийменник</a:t>
            </a:r>
          </a:p>
          <a:p>
            <a:r>
              <a:rPr lang="uk-UA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сестрою, за красивого юнака. </a:t>
            </a:r>
          </a:p>
          <a:p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Про,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– </a:t>
            </a:r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прийменники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Одна зоря 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спочиває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 друга зоря 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встає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–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Бринить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порвалась струна у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бандури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–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прийменник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мого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матька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брата,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Видно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гори.</a:t>
            </a:r>
          </a:p>
          <a:p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0C18898-E576-43ED-A38D-8D68F3C64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BE51E-A279-4785-8F42-87B48B5B9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9945"/>
            <a:ext cx="9144000" cy="3685881"/>
          </a:xfrm>
        </p:spPr>
        <p:txBody>
          <a:bodyPr>
            <a:noAutofit/>
          </a:bodyPr>
          <a:lstStyle/>
          <a:p>
            <a:r>
              <a:rPr lang="ru-RU" sz="7200" b="1" dirty="0" err="1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Повнозначні</a:t>
            </a:r>
            <a: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b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err="1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err="1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72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uk-UA" sz="72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4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9650AA7B-8D2A-4553-8031-00464F91B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rtlCol="0" anchor="ctr" anchorCtr="0">
            <a:norm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latin typeface="Arial" pitchFamily="34" charset="0"/>
                <a:ea typeface="Arial" pitchFamily="34" charset="0"/>
                <a:cs typeface="+mj-cs"/>
              </a:defRPr>
            </a:lvl1pPr>
          </a:lstStyle>
          <a:p>
            <a:pPr lvl="0" algn="ctr" eaLnBrk="1" hangingPunct="1"/>
            <a:r>
              <a:rPr lang="uk-UA" alt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 мови</a:t>
            </a:r>
            <a:endParaRPr lang="ru-RU" alt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99" name="Group 43"/>
          <p:cNvGrpSpPr/>
          <p:nvPr/>
        </p:nvGrpSpPr>
        <p:grpSpPr>
          <a:xfrm>
            <a:off x="2351089" y="2854325"/>
            <a:ext cx="649287" cy="1727200"/>
            <a:chOff x="567" y="1797"/>
            <a:chExt cx="409" cy="1088"/>
          </a:xfrm>
        </p:grpSpPr>
        <p:sp>
          <p:nvSpPr>
            <p:cNvPr id="4137" name="Oval 4"/>
            <p:cNvSpPr/>
            <p:nvPr/>
          </p:nvSpPr>
          <p:spPr>
            <a:xfrm>
              <a:off x="567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38" name="Text Box 5"/>
            <p:cNvSpPr/>
            <p:nvPr/>
          </p:nvSpPr>
          <p:spPr>
            <a:xfrm rot="10800000">
              <a:off x="599" y="2018"/>
              <a:ext cx="291" cy="62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іменник</a:t>
              </a:r>
              <a:endParaRPr lang="ru-RU" altLang="en-US" b="1" dirty="0"/>
            </a:p>
          </p:txBody>
        </p:sp>
      </p:grpSp>
      <p:grpSp>
        <p:nvGrpSpPr>
          <p:cNvPr id="4100" name="Group 42"/>
          <p:cNvGrpSpPr/>
          <p:nvPr/>
        </p:nvGrpSpPr>
        <p:grpSpPr>
          <a:xfrm>
            <a:off x="3214689" y="2781300"/>
            <a:ext cx="649287" cy="1727200"/>
            <a:chOff x="1020" y="1797"/>
            <a:chExt cx="409" cy="1088"/>
          </a:xfrm>
        </p:grpSpPr>
        <p:sp>
          <p:nvSpPr>
            <p:cNvPr id="4135" name="Oval 8"/>
            <p:cNvSpPr/>
            <p:nvPr/>
          </p:nvSpPr>
          <p:spPr>
            <a:xfrm>
              <a:off x="1020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36" name="Text Box 9"/>
            <p:cNvSpPr/>
            <p:nvPr/>
          </p:nvSpPr>
          <p:spPr>
            <a:xfrm rot="10800000">
              <a:off x="1051" y="1892"/>
              <a:ext cx="291" cy="90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прикметник</a:t>
              </a:r>
              <a:endParaRPr lang="ru-RU" altLang="en-US" b="1" dirty="0"/>
            </a:p>
          </p:txBody>
        </p:sp>
      </p:grpSp>
      <p:grpSp>
        <p:nvGrpSpPr>
          <p:cNvPr id="4101" name="Group 41"/>
          <p:cNvGrpSpPr/>
          <p:nvPr/>
        </p:nvGrpSpPr>
        <p:grpSpPr>
          <a:xfrm>
            <a:off x="4006850" y="2781300"/>
            <a:ext cx="649288" cy="1727200"/>
            <a:chOff x="1474" y="1797"/>
            <a:chExt cx="409" cy="1088"/>
          </a:xfrm>
        </p:grpSpPr>
        <p:sp>
          <p:nvSpPr>
            <p:cNvPr id="4133" name="Oval 11"/>
            <p:cNvSpPr/>
            <p:nvPr/>
          </p:nvSpPr>
          <p:spPr>
            <a:xfrm>
              <a:off x="1474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34" name="Text Box 12"/>
            <p:cNvSpPr/>
            <p:nvPr/>
          </p:nvSpPr>
          <p:spPr>
            <a:xfrm rot="10800000">
              <a:off x="1505" y="1921"/>
              <a:ext cx="291" cy="78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числівник</a:t>
              </a:r>
              <a:endParaRPr lang="ru-RU" altLang="en-US" b="1" dirty="0"/>
            </a:p>
          </p:txBody>
        </p:sp>
      </p:grpSp>
      <p:grpSp>
        <p:nvGrpSpPr>
          <p:cNvPr id="4102" name="Group 40"/>
          <p:cNvGrpSpPr/>
          <p:nvPr/>
        </p:nvGrpSpPr>
        <p:grpSpPr>
          <a:xfrm>
            <a:off x="4870450" y="2781300"/>
            <a:ext cx="649288" cy="1727200"/>
            <a:chOff x="1927" y="1797"/>
            <a:chExt cx="409" cy="1088"/>
          </a:xfrm>
        </p:grpSpPr>
        <p:sp>
          <p:nvSpPr>
            <p:cNvPr id="4131" name="Oval 14"/>
            <p:cNvSpPr/>
            <p:nvPr/>
          </p:nvSpPr>
          <p:spPr>
            <a:xfrm>
              <a:off x="1927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32" name="Text Box 15"/>
            <p:cNvSpPr/>
            <p:nvPr/>
          </p:nvSpPr>
          <p:spPr>
            <a:xfrm rot="10800000">
              <a:off x="1979" y="1915"/>
              <a:ext cx="291" cy="82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займенник</a:t>
              </a:r>
              <a:endParaRPr lang="ru-RU" altLang="en-US" b="1" dirty="0"/>
            </a:p>
          </p:txBody>
        </p:sp>
      </p:grpSp>
      <p:grpSp>
        <p:nvGrpSpPr>
          <p:cNvPr id="4103" name="Group 39"/>
          <p:cNvGrpSpPr/>
          <p:nvPr/>
        </p:nvGrpSpPr>
        <p:grpSpPr>
          <a:xfrm>
            <a:off x="5662614" y="2781300"/>
            <a:ext cx="649287" cy="1727200"/>
            <a:chOff x="2380" y="1797"/>
            <a:chExt cx="409" cy="1088"/>
          </a:xfrm>
        </p:grpSpPr>
        <p:sp>
          <p:nvSpPr>
            <p:cNvPr id="4129" name="Oval 17"/>
            <p:cNvSpPr/>
            <p:nvPr/>
          </p:nvSpPr>
          <p:spPr>
            <a:xfrm>
              <a:off x="2380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30" name="Text Box 18"/>
            <p:cNvSpPr/>
            <p:nvPr/>
          </p:nvSpPr>
          <p:spPr>
            <a:xfrm rot="10800000">
              <a:off x="2411" y="1935"/>
              <a:ext cx="291" cy="70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дієслово</a:t>
              </a:r>
              <a:endParaRPr lang="ru-RU" altLang="en-US" b="1" dirty="0"/>
            </a:p>
          </p:txBody>
        </p:sp>
      </p:grpSp>
      <p:grpSp>
        <p:nvGrpSpPr>
          <p:cNvPr id="4104" name="Group 38"/>
          <p:cNvGrpSpPr/>
          <p:nvPr/>
        </p:nvGrpSpPr>
        <p:grpSpPr>
          <a:xfrm>
            <a:off x="6526214" y="2781300"/>
            <a:ext cx="649287" cy="1727200"/>
            <a:chOff x="2834" y="1797"/>
            <a:chExt cx="409" cy="1088"/>
          </a:xfrm>
        </p:grpSpPr>
        <p:sp>
          <p:nvSpPr>
            <p:cNvPr id="4127" name="Oval 20"/>
            <p:cNvSpPr/>
            <p:nvPr/>
          </p:nvSpPr>
          <p:spPr>
            <a:xfrm>
              <a:off x="2834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28" name="Text Box 21"/>
            <p:cNvSpPr/>
            <p:nvPr/>
          </p:nvSpPr>
          <p:spPr>
            <a:xfrm rot="10800000">
              <a:off x="2865" y="1876"/>
              <a:ext cx="291" cy="87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прислівник</a:t>
              </a:r>
              <a:endParaRPr lang="ru-RU" altLang="en-US" b="1" dirty="0"/>
            </a:p>
          </p:txBody>
        </p:sp>
      </p:grpSp>
      <p:grpSp>
        <p:nvGrpSpPr>
          <p:cNvPr id="4105" name="Group 37"/>
          <p:cNvGrpSpPr/>
          <p:nvPr/>
        </p:nvGrpSpPr>
        <p:grpSpPr>
          <a:xfrm>
            <a:off x="7318375" y="2781300"/>
            <a:ext cx="649288" cy="1727200"/>
            <a:chOff x="3380" y="1752"/>
            <a:chExt cx="409" cy="1088"/>
          </a:xfrm>
        </p:grpSpPr>
        <p:sp>
          <p:nvSpPr>
            <p:cNvPr id="4125" name="Oval 23"/>
            <p:cNvSpPr/>
            <p:nvPr/>
          </p:nvSpPr>
          <p:spPr>
            <a:xfrm>
              <a:off x="3380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26" name="Text Box 24"/>
            <p:cNvSpPr/>
            <p:nvPr/>
          </p:nvSpPr>
          <p:spPr>
            <a:xfrm rot="10800000">
              <a:off x="3411" y="1813"/>
              <a:ext cx="291" cy="9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прийменник</a:t>
              </a:r>
              <a:endParaRPr lang="ru-RU" altLang="en-US" b="1" dirty="0"/>
            </a:p>
          </p:txBody>
        </p:sp>
      </p:grpSp>
      <p:grpSp>
        <p:nvGrpSpPr>
          <p:cNvPr id="4106" name="Group 36"/>
          <p:cNvGrpSpPr/>
          <p:nvPr/>
        </p:nvGrpSpPr>
        <p:grpSpPr>
          <a:xfrm>
            <a:off x="8110539" y="2781300"/>
            <a:ext cx="649287" cy="1727200"/>
            <a:chOff x="3833" y="1752"/>
            <a:chExt cx="409" cy="1088"/>
          </a:xfrm>
        </p:grpSpPr>
        <p:sp>
          <p:nvSpPr>
            <p:cNvPr id="4123" name="Oval 26"/>
            <p:cNvSpPr/>
            <p:nvPr/>
          </p:nvSpPr>
          <p:spPr>
            <a:xfrm>
              <a:off x="3833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24" name="Text Box 27"/>
            <p:cNvSpPr/>
            <p:nvPr/>
          </p:nvSpPr>
          <p:spPr>
            <a:xfrm rot="10800000">
              <a:off x="3864" y="1887"/>
              <a:ext cx="291" cy="81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r>
                <a:rPr lang="uk-UA" altLang="en-US" b="1" dirty="0"/>
                <a:t>сполучник</a:t>
              </a:r>
              <a:endParaRPr lang="ru-RU" altLang="en-US" b="1" dirty="0"/>
            </a:p>
          </p:txBody>
        </p:sp>
      </p:grpSp>
      <p:grpSp>
        <p:nvGrpSpPr>
          <p:cNvPr id="4107" name="Group 35"/>
          <p:cNvGrpSpPr/>
          <p:nvPr/>
        </p:nvGrpSpPr>
        <p:grpSpPr>
          <a:xfrm>
            <a:off x="8902700" y="2781300"/>
            <a:ext cx="649288" cy="1727200"/>
            <a:chOff x="4287" y="1752"/>
            <a:chExt cx="409" cy="1088"/>
          </a:xfrm>
        </p:grpSpPr>
        <p:sp>
          <p:nvSpPr>
            <p:cNvPr id="4121" name="Oval 29"/>
            <p:cNvSpPr/>
            <p:nvPr/>
          </p:nvSpPr>
          <p:spPr>
            <a:xfrm>
              <a:off x="4287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22" name="Text Box 30"/>
            <p:cNvSpPr/>
            <p:nvPr/>
          </p:nvSpPr>
          <p:spPr>
            <a:xfrm rot="10800000">
              <a:off x="4320" y="2069"/>
              <a:ext cx="291" cy="53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eaLnBrk="1" hangingPunct="1"/>
              <a:r>
                <a:rPr lang="uk-UA" altLang="en-US" b="1" dirty="0"/>
                <a:t>частка</a:t>
              </a:r>
              <a:endParaRPr lang="ru-RU" altLang="en-US" b="1" dirty="0"/>
            </a:p>
          </p:txBody>
        </p:sp>
      </p:grpSp>
      <p:grpSp>
        <p:nvGrpSpPr>
          <p:cNvPr id="4108" name="Group 34"/>
          <p:cNvGrpSpPr/>
          <p:nvPr/>
        </p:nvGrpSpPr>
        <p:grpSpPr>
          <a:xfrm>
            <a:off x="9694864" y="2781300"/>
            <a:ext cx="649287" cy="1727200"/>
            <a:chOff x="4876" y="1752"/>
            <a:chExt cx="409" cy="1088"/>
          </a:xfrm>
        </p:grpSpPr>
        <p:sp>
          <p:nvSpPr>
            <p:cNvPr id="4119" name="Oval 32"/>
            <p:cNvSpPr/>
            <p:nvPr/>
          </p:nvSpPr>
          <p:spPr>
            <a:xfrm>
              <a:off x="4876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miter lim="800000"/>
            </a:ln>
          </p:spPr>
          <p:txBody>
            <a:bodyPr wrap="none" anchor="ctr" anchorCtr="0"/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endParaRPr lang="ru-RU" altLang="en-US"/>
            </a:p>
          </p:txBody>
        </p:sp>
        <p:sp>
          <p:nvSpPr>
            <p:cNvPr id="4120" name="Text Box 33"/>
            <p:cNvSpPr/>
            <p:nvPr/>
          </p:nvSpPr>
          <p:spPr>
            <a:xfrm rot="10800000">
              <a:off x="4920" y="2067"/>
              <a:ext cx="291" cy="45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wrap="non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defRPr>
              </a:lvl5pPr>
            </a:lstStyle>
            <a:p>
              <a:pPr algn="ctr" eaLnBrk="1" hangingPunct="1"/>
              <a:r>
                <a:rPr lang="uk-UA" altLang="en-US" b="1" dirty="0"/>
                <a:t>вигук</a:t>
              </a:r>
              <a:endParaRPr lang="ru-RU" altLang="en-US" b="1" dirty="0"/>
            </a:p>
          </p:txBody>
        </p:sp>
      </p:grpSp>
      <p:sp>
        <p:nvSpPr>
          <p:cNvPr id="4109" name="AutoShape 44"/>
          <p:cNvSpPr/>
          <p:nvPr/>
        </p:nvSpPr>
        <p:spPr>
          <a:xfrm rot="16200000">
            <a:off x="4097339" y="422276"/>
            <a:ext cx="541337" cy="4176713"/>
          </a:xfrm>
          <a:prstGeom prst="rightBrace">
            <a:avLst>
              <a:gd name="adj1" fmla="val 64296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eaLnBrk="1" hangingPunct="1"/>
            <a:endParaRPr lang="ru-RU" altLang="en-US"/>
          </a:p>
        </p:txBody>
      </p:sp>
      <p:sp>
        <p:nvSpPr>
          <p:cNvPr id="4110" name="AutoShape 45"/>
          <p:cNvSpPr/>
          <p:nvPr/>
        </p:nvSpPr>
        <p:spPr>
          <a:xfrm rot="16200000">
            <a:off x="8255795" y="584995"/>
            <a:ext cx="541337" cy="3851275"/>
          </a:xfrm>
          <a:prstGeom prst="rightBrace">
            <a:avLst>
              <a:gd name="adj1" fmla="val 59286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eaLnBrk="1" hangingPunct="1"/>
            <a:endParaRPr lang="ru-RU" altLang="en-US"/>
          </a:p>
        </p:txBody>
      </p:sp>
      <p:sp>
        <p:nvSpPr>
          <p:cNvPr id="4111" name="AutoShape 46"/>
          <p:cNvSpPr/>
          <p:nvPr/>
        </p:nvSpPr>
        <p:spPr>
          <a:xfrm rot="5400000">
            <a:off x="4492625" y="2439988"/>
            <a:ext cx="541338" cy="4824412"/>
          </a:xfrm>
          <a:prstGeom prst="rightBrace">
            <a:avLst>
              <a:gd name="adj1" fmla="val 74267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eaLnBrk="1" hangingPunct="1"/>
            <a:endParaRPr lang="ru-RU" altLang="en-US"/>
          </a:p>
        </p:txBody>
      </p:sp>
      <p:sp>
        <p:nvSpPr>
          <p:cNvPr id="4112" name="AutoShape 47"/>
          <p:cNvSpPr/>
          <p:nvPr/>
        </p:nvSpPr>
        <p:spPr>
          <a:xfrm rot="5400000">
            <a:off x="8165306" y="3807619"/>
            <a:ext cx="541338" cy="2089150"/>
          </a:xfrm>
          <a:prstGeom prst="rightBrace">
            <a:avLst>
              <a:gd name="adj1" fmla="val 32160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eaLnBrk="1" hangingPunct="1"/>
            <a:endParaRPr lang="ru-RU" altLang="en-US"/>
          </a:p>
        </p:txBody>
      </p:sp>
      <p:sp>
        <p:nvSpPr>
          <p:cNvPr id="4113" name="AutoShape 48"/>
          <p:cNvSpPr/>
          <p:nvPr/>
        </p:nvSpPr>
        <p:spPr>
          <a:xfrm rot="5400000">
            <a:off x="9732963" y="4473576"/>
            <a:ext cx="576263" cy="792162"/>
          </a:xfrm>
          <a:prstGeom prst="rightBrace">
            <a:avLst>
              <a:gd name="adj1" fmla="val 11455"/>
              <a:gd name="adj2" fmla="val 50000"/>
            </a:avLst>
          </a:prstGeom>
          <a:noFill/>
          <a:ln w="31750">
            <a:solidFill>
              <a:schemeClr val="tx1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eaLnBrk="1" hangingPunct="1"/>
            <a:endParaRPr lang="ru-RU" altLang="en-US"/>
          </a:p>
        </p:txBody>
      </p:sp>
      <p:sp>
        <p:nvSpPr>
          <p:cNvPr id="4114" name="Rectangle 49"/>
          <p:cNvSpPr/>
          <p:nvPr/>
        </p:nvSpPr>
        <p:spPr>
          <a:xfrm>
            <a:off x="3575051" y="1700214"/>
            <a:ext cx="1655763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algn="ctr" eaLnBrk="1" hangingPunct="1"/>
            <a:r>
              <a:rPr lang="uk-UA" altLang="en-US" sz="2400" b="1" dirty="0"/>
              <a:t>змінні</a:t>
            </a:r>
            <a:endParaRPr lang="ru-RU" altLang="en-US" sz="2400" b="1" dirty="0"/>
          </a:p>
        </p:txBody>
      </p:sp>
      <p:sp>
        <p:nvSpPr>
          <p:cNvPr id="4115" name="Rectangle 50"/>
          <p:cNvSpPr/>
          <p:nvPr/>
        </p:nvSpPr>
        <p:spPr>
          <a:xfrm>
            <a:off x="7753351" y="1700214"/>
            <a:ext cx="1655763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algn="ctr" eaLnBrk="1" hangingPunct="1"/>
            <a:r>
              <a:rPr lang="uk-UA" altLang="en-US" sz="2400" b="1" dirty="0"/>
              <a:t>незмінні</a:t>
            </a:r>
            <a:endParaRPr lang="ru-RU" altLang="en-US" sz="2400" b="1" dirty="0"/>
          </a:p>
        </p:txBody>
      </p:sp>
      <p:sp>
        <p:nvSpPr>
          <p:cNvPr id="4116" name="Rectangle 51"/>
          <p:cNvSpPr/>
          <p:nvPr/>
        </p:nvSpPr>
        <p:spPr>
          <a:xfrm>
            <a:off x="4008438" y="5157789"/>
            <a:ext cx="1655762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algn="ctr" eaLnBrk="1" hangingPunct="1"/>
            <a:r>
              <a:rPr lang="uk-UA" altLang="en-US" sz="2400" b="1" dirty="0"/>
              <a:t>самостійні</a:t>
            </a:r>
            <a:endParaRPr lang="ru-RU" altLang="en-US" sz="2400" b="1" dirty="0"/>
          </a:p>
        </p:txBody>
      </p:sp>
      <p:sp>
        <p:nvSpPr>
          <p:cNvPr id="4117" name="Rectangle 52"/>
          <p:cNvSpPr/>
          <p:nvPr/>
        </p:nvSpPr>
        <p:spPr>
          <a:xfrm>
            <a:off x="7464426" y="5157789"/>
            <a:ext cx="1655763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algn="ctr" eaLnBrk="1" hangingPunct="1"/>
            <a:r>
              <a:rPr lang="uk-UA" altLang="en-US" sz="2400" b="1" dirty="0"/>
              <a:t>службові</a:t>
            </a:r>
            <a:endParaRPr lang="ru-RU" altLang="en-US" sz="2400" b="1" dirty="0"/>
          </a:p>
        </p:txBody>
      </p:sp>
      <p:sp>
        <p:nvSpPr>
          <p:cNvPr id="4118" name="Rectangle 53"/>
          <p:cNvSpPr/>
          <p:nvPr/>
        </p:nvSpPr>
        <p:spPr>
          <a:xfrm>
            <a:off x="9012238" y="5157789"/>
            <a:ext cx="1655762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algn="ctr" eaLnBrk="1" hangingPunct="1"/>
            <a:r>
              <a:rPr lang="uk-UA" altLang="en-US" sz="2400" b="1" dirty="0"/>
              <a:t>особлива</a:t>
            </a:r>
            <a:endParaRPr lang="ru-RU" alt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D97D62-5D37-474D-8388-022E78A30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72962"/>
              </p:ext>
            </p:extLst>
          </p:nvPr>
        </p:nvGraphicFramePr>
        <p:xfrm>
          <a:off x="192505" y="725960"/>
          <a:ext cx="11726943" cy="618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3262">
                  <a:extLst>
                    <a:ext uri="{9D8B030D-6E8A-4147-A177-3AD203B41FA5}">
                      <a16:colId xmlns:a16="http://schemas.microsoft.com/office/drawing/2014/main" val="2680654180"/>
                    </a:ext>
                  </a:extLst>
                </a:gridCol>
                <a:gridCol w="3403076">
                  <a:extLst>
                    <a:ext uri="{9D8B030D-6E8A-4147-A177-3AD203B41FA5}">
                      <a16:colId xmlns:a16="http://schemas.microsoft.com/office/drawing/2014/main" val="1393583620"/>
                    </a:ext>
                  </a:extLst>
                </a:gridCol>
                <a:gridCol w="2884602">
                  <a:extLst>
                    <a:ext uri="{9D8B030D-6E8A-4147-A177-3AD203B41FA5}">
                      <a16:colId xmlns:a16="http://schemas.microsoft.com/office/drawing/2014/main" val="2775304235"/>
                    </a:ext>
                  </a:extLst>
                </a:gridCol>
                <a:gridCol w="3026003">
                  <a:extLst>
                    <a:ext uri="{9D8B030D-6E8A-4147-A177-3AD203B41FA5}">
                      <a16:colId xmlns:a16="http://schemas.microsoft.com/office/drawing/2014/main" val="4174662547"/>
                    </a:ext>
                  </a:extLst>
                </a:gridCol>
              </a:tblGrid>
              <a:tr h="66306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Частина</a:t>
                      </a:r>
                      <a:r>
                        <a:rPr lang="uk-UA" sz="2800" baseline="0" dirty="0">
                          <a:solidFill>
                            <a:schemeClr val="tx1"/>
                          </a:solidFill>
                        </a:rPr>
                        <a:t> мова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На що вказує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На які питання відповідає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Приклади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1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Іменник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істоту, неістоту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хто? що?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Людина, вітер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5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Прикметник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ознаку</a:t>
                      </a:r>
                      <a:r>
                        <a:rPr lang="uk-UA" sz="2800" baseline="0" dirty="0"/>
                        <a:t> предмета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який?</a:t>
                      </a:r>
                      <a:r>
                        <a:rPr lang="uk-UA" sz="2800" baseline="0" dirty="0"/>
                        <a:t> чий?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Зелений, матусин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9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Займенник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вказує на предмет, ознаку або число не називаючи їх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хто? що?</a:t>
                      </a:r>
                    </a:p>
                    <a:p>
                      <a:r>
                        <a:rPr lang="uk-UA" sz="2800" dirty="0"/>
                        <a:t>який? чий?</a:t>
                      </a:r>
                    </a:p>
                    <a:p>
                      <a:r>
                        <a:rPr lang="uk-UA" sz="2800" dirty="0"/>
                        <a:t>скільки?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Ти, він</a:t>
                      </a:r>
                    </a:p>
                    <a:p>
                      <a:r>
                        <a:rPr lang="uk-UA" sz="2800" dirty="0"/>
                        <a:t>Цей, наш</a:t>
                      </a:r>
                    </a:p>
                    <a:p>
                      <a:r>
                        <a:rPr lang="uk-UA" sz="2800" dirty="0"/>
                        <a:t>багато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95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Числівник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порядок при лічбі, кількість предметів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скільки? котрий?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Два, другий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5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Дієслово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дію</a:t>
                      </a:r>
                      <a:r>
                        <a:rPr lang="uk-UA" sz="2800" baseline="0" dirty="0"/>
                        <a:t> предмета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що робити? що зробити?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працювати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4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Прислівник 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ознаку дії 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як? де? коли? куди? звідки?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Весело, високо, вранці, нагору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9456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00077" y="64366"/>
            <a:ext cx="761129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/>
              <a:t>САМОСТІЙНІ ЧАСТИНИ МОВИ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72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814BBC-1523-499A-9C38-6C4EA1F01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57431"/>
              </p:ext>
            </p:extLst>
          </p:nvPr>
        </p:nvGraphicFramePr>
        <p:xfrm>
          <a:off x="792480" y="1544796"/>
          <a:ext cx="10554789" cy="3406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64741">
                  <a:extLst>
                    <a:ext uri="{9D8B030D-6E8A-4147-A177-3AD203B41FA5}">
                      <a16:colId xmlns:a16="http://schemas.microsoft.com/office/drawing/2014/main" val="2680654180"/>
                    </a:ext>
                  </a:extLst>
                </a:gridCol>
                <a:gridCol w="3671785">
                  <a:extLst>
                    <a:ext uri="{9D8B030D-6E8A-4147-A177-3AD203B41FA5}">
                      <a16:colId xmlns:a16="http://schemas.microsoft.com/office/drawing/2014/main" val="1393583620"/>
                    </a:ext>
                  </a:extLst>
                </a:gridCol>
                <a:gridCol w="3518263">
                  <a:extLst>
                    <a:ext uri="{9D8B030D-6E8A-4147-A177-3AD203B41FA5}">
                      <a16:colId xmlns:a16="http://schemas.microsoft.com/office/drawing/2014/main" val="2775304235"/>
                    </a:ext>
                  </a:extLst>
                </a:gridCol>
              </a:tblGrid>
              <a:tr h="66306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Форма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Запитання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Приклади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1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Дієприкметник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який? яка? яке? які?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Написаний, розфарбований, позеленілий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5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Дієприслівник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/>
                        <a:t>що роблячи?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/>
                        <a:t>що зробивши?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Пишучи, граючи, написавши, гравши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9604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90651" y="382546"/>
            <a:ext cx="761129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/>
              <a:t>ОСОБЛИВІ ФОРМИ ДІЄСЛОВА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5872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72F00F-F6E3-40D7-8CC0-40EA3F1E9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49274"/>
              </p:ext>
            </p:extLst>
          </p:nvPr>
        </p:nvGraphicFramePr>
        <p:xfrm>
          <a:off x="792480" y="1544796"/>
          <a:ext cx="10554789" cy="47778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8263">
                  <a:extLst>
                    <a:ext uri="{9D8B030D-6E8A-4147-A177-3AD203B41FA5}">
                      <a16:colId xmlns:a16="http://schemas.microsoft.com/office/drawing/2014/main" val="2680654180"/>
                    </a:ext>
                  </a:extLst>
                </a:gridCol>
                <a:gridCol w="3518263">
                  <a:extLst>
                    <a:ext uri="{9D8B030D-6E8A-4147-A177-3AD203B41FA5}">
                      <a16:colId xmlns:a16="http://schemas.microsoft.com/office/drawing/2014/main" val="1393583620"/>
                    </a:ext>
                  </a:extLst>
                </a:gridCol>
                <a:gridCol w="3518263">
                  <a:extLst>
                    <a:ext uri="{9D8B030D-6E8A-4147-A177-3AD203B41FA5}">
                      <a16:colId xmlns:a16="http://schemas.microsoft.com/office/drawing/2014/main" val="2775304235"/>
                    </a:ext>
                  </a:extLst>
                </a:gridCol>
              </a:tblGrid>
              <a:tr h="66306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Частина</a:t>
                      </a:r>
                      <a:r>
                        <a:rPr lang="uk-UA" sz="2800" baseline="0" dirty="0">
                          <a:solidFill>
                            <a:schemeClr val="tx1"/>
                          </a:solidFill>
                        </a:rPr>
                        <a:t> мова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На що вказує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Приклади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1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Прийменник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поєднує іменник, займенник, числівник з іншими словами,</a:t>
                      </a:r>
                    </a:p>
                    <a:p>
                      <a:r>
                        <a:rPr lang="uk-UA" sz="2800" dirty="0"/>
                        <a:t>вказує на місце, час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в, у, над, під, з, із, за, для, поміж, перед, серед, по, за, до, на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5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Сполучник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поєднує однорідні члени й частини складного речення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і, а, але, щоб, що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9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Частка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виражає додаткові смислові відтінки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не, ні, б, би, ж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9568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90651" y="382546"/>
            <a:ext cx="761129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/>
              <a:t>СЛУЖБОВІ ЧАСТИНИ МОВИ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0938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F4954E3-1320-4187-B6AA-5C36F0DD8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91051"/>
              </p:ext>
            </p:extLst>
          </p:nvPr>
        </p:nvGraphicFramePr>
        <p:xfrm>
          <a:off x="792480" y="1544796"/>
          <a:ext cx="10554789" cy="3406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4485">
                  <a:extLst>
                    <a:ext uri="{9D8B030D-6E8A-4147-A177-3AD203B41FA5}">
                      <a16:colId xmlns:a16="http://schemas.microsoft.com/office/drawing/2014/main" val="2680654180"/>
                    </a:ext>
                  </a:extLst>
                </a:gridCol>
                <a:gridCol w="3832041">
                  <a:extLst>
                    <a:ext uri="{9D8B030D-6E8A-4147-A177-3AD203B41FA5}">
                      <a16:colId xmlns:a16="http://schemas.microsoft.com/office/drawing/2014/main" val="1393583620"/>
                    </a:ext>
                  </a:extLst>
                </a:gridCol>
                <a:gridCol w="3518263">
                  <a:extLst>
                    <a:ext uri="{9D8B030D-6E8A-4147-A177-3AD203B41FA5}">
                      <a16:colId xmlns:a16="http://schemas.microsoft.com/office/drawing/2014/main" val="2775304235"/>
                    </a:ext>
                  </a:extLst>
                </a:gridCol>
              </a:tblGrid>
              <a:tr h="66306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Частина</a:t>
                      </a:r>
                      <a:r>
                        <a:rPr lang="uk-UA" sz="2800" baseline="0" dirty="0">
                          <a:solidFill>
                            <a:schemeClr val="tx1"/>
                          </a:solidFill>
                        </a:rPr>
                        <a:t> мова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На що вказує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Приклади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1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Вигук 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Виражає почуття, емоції, волевиявлення мовця, не називаючи їх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А! О! Гей! Ого! Ай! тощо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5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!!!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/>
                        <a:t>До вигука належать похідні типи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Добрий день! Спасибі! Браво! Здоровенькі були!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9604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90651" y="382546"/>
            <a:ext cx="761129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/>
              <a:t>ОСОБЛИВА ЧАСТИНА МОВИ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0008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A3C73E-1244-4528-8094-EA2741293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31545D6-9D5D-49F3-9C6B-35DD11E2A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57" y="229893"/>
            <a:ext cx="11214652" cy="2503421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1529C8-939E-4383-AC9C-2A85CBE9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016" y="2872409"/>
            <a:ext cx="7437783" cy="3304554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 – що? – іменник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талановитий – який? – прикметник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талановито – як? – прислівник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ятий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котрий? – числівник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ятірка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що? – іменник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ять – скільки? – числівник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ятеро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скільки? – числівник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ятьох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як? – прислівник</a:t>
            </a:r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C541D1B7-2108-4E4C-BAB5-7CEA26D38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59" y="125697"/>
            <a:ext cx="11310598" cy="2524839"/>
          </a:xfrm>
        </p:spPr>
      </p:pic>
    </p:spTree>
    <p:extLst>
      <p:ext uri="{BB962C8B-B14F-4D97-AF65-F5344CB8AC3E}">
        <p14:creationId xmlns:p14="http://schemas.microsoft.com/office/powerpoint/2010/main" val="6780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9043D1-57A6-471D-9E6E-BC0E279B4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714FC-BF06-4866-A81B-C952B990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174" y="2790335"/>
            <a:ext cx="10380038" cy="3739674"/>
          </a:xfrm>
        </p:spPr>
        <p:txBody>
          <a:bodyPr numCol="2"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Читач – хто? – іменник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 – що робити? – дієслово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 – що? – іменник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прочитаний – який? – дієприкметник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читаючи – що роблячи? – дієприслівник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 – що? – іменник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холодний – який? – прикметник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 – як? – прислівник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холодити – що робити? – дієслово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охолоджений – який? – дієприкметник  </a:t>
            </a: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3C2B915F-2A48-415F-AF5A-973E1DA1D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93" y="213101"/>
            <a:ext cx="11573319" cy="2433638"/>
          </a:xfrm>
        </p:spPr>
      </p:pic>
    </p:spTree>
    <p:extLst>
      <p:ext uri="{BB962C8B-B14F-4D97-AF65-F5344CB8AC3E}">
        <p14:creationId xmlns:p14="http://schemas.microsoft.com/office/powerpoint/2010/main" val="29844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578</Words>
  <Application>Microsoft Office PowerPoint</Application>
  <PresentationFormat>Широкий екран</PresentationFormat>
  <Paragraphs>111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Перевірте себе</vt:lpstr>
      <vt:lpstr>Повнозначні  та  службові  частини мови</vt:lpstr>
      <vt:lpstr>Частини мови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Читач – хто? – іменник читати – що робити? – дієслово читання – що? – іменник прочитаний – який? – дієприкметник читаючи – що роблячи? – дієприслівник холод – що? – іменник холодний – який? – прикметник  холодно – як? – прислівник  холодити – що робити? – дієслово  охолоджений – який? – дієприкметник  </vt:lpstr>
      <vt:lpstr>Знайдіть службові частини мови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Ірина Чабан</dc:creator>
  <cp:lastModifiedBy>Ірина Чабан</cp:lastModifiedBy>
  <cp:revision>7</cp:revision>
  <dcterms:created xsi:type="dcterms:W3CDTF">2023-02-22T13:29:07Z</dcterms:created>
  <dcterms:modified xsi:type="dcterms:W3CDTF">2023-02-24T12:38:50Z</dcterms:modified>
</cp:coreProperties>
</file>