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91" r:id="rId3"/>
    <p:sldId id="282" r:id="rId4"/>
    <p:sldId id="280" r:id="rId5"/>
    <p:sldId id="290" r:id="rId6"/>
    <p:sldId id="287" r:id="rId7"/>
    <p:sldId id="288" r:id="rId8"/>
    <p:sldId id="293" r:id="rId9"/>
    <p:sldId id="286" r:id="rId10"/>
    <p:sldId id="289" r:id="rId11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58" y="1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2E9CEB-7491-47A3-AA49-54E6B5BF2C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3203EA92-6AE6-470B-AC38-427E92AAF7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0516FD27-2CD4-4A4C-AD99-D952EB420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4733-F390-4F2C-8D10-38FBFB4B664E}" type="datetimeFigureOut">
              <a:rPr lang="uk-UA" smtClean="0"/>
              <a:t>24.02.2023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462315D-2D0B-47FB-BE31-09607B86E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6351F49D-2940-4EC1-9D76-56C124E71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1B44-B31A-4270-A98C-7C4CDF7797E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6917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4FA680-6049-454D-920B-09D6CD42D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ADF792E5-ACC2-4EEE-BB22-455DDC62FA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91E410F9-144F-4FB0-9428-35FAB2C0C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4733-F390-4F2C-8D10-38FBFB4B664E}" type="datetimeFigureOut">
              <a:rPr lang="uk-UA" smtClean="0"/>
              <a:t>24.02.2023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15751F38-25E5-418F-975D-F9FA978DF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48569196-6783-4A83-9D0C-8641027D9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1B44-B31A-4270-A98C-7C4CDF7797E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62424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FCD7CC81-65E4-43EC-AE31-5A0FF2C478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AD24F1D3-D254-4976-9D75-4843B2E1F3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DD5655FD-0030-420E-8F89-0652E227A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4733-F390-4F2C-8D10-38FBFB4B664E}" type="datetimeFigureOut">
              <a:rPr lang="uk-UA" smtClean="0"/>
              <a:t>24.02.2023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8F304EF8-22FC-4001-B703-5A62B51C8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8022CAA4-C4BD-4F17-9B19-A2E33C6AF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1B44-B31A-4270-A98C-7C4CDF7797E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76219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D926CD-652E-4C22-A720-BCAB8B8DB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D598485-C9D8-4987-B7D7-7BC53D8D1B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75C39EB-7507-4321-A63A-18872153D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4733-F390-4F2C-8D10-38FBFB4B664E}" type="datetimeFigureOut">
              <a:rPr lang="uk-UA" smtClean="0"/>
              <a:t>24.02.2023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FE48A543-FC36-458B-BC31-72ED0A953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C9EA2A49-54EB-40FE-8CCD-98135A624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1B44-B31A-4270-A98C-7C4CDF7797E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49677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AEB168-F360-43A5-B7A2-C1D9B7436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070039EB-16D4-40DE-84CE-DDB101FFCC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D3BCFA4D-B83C-4108-AAC5-B7479E695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4733-F390-4F2C-8D10-38FBFB4B664E}" type="datetimeFigureOut">
              <a:rPr lang="uk-UA" smtClean="0"/>
              <a:t>24.02.2023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AE186DF-F939-4F2E-B07E-A0C8EAC14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E6395FC-605C-4E06-B236-652C97A26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1B44-B31A-4270-A98C-7C4CDF7797E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7906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DB69D4-703B-492E-B6D9-3EF52A11E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247C41D-4865-4CA0-BA61-51B59BCD9E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72A54F02-B093-40D6-857F-F652EAE102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AB3406BB-D9B3-422C-852A-F20CB08F4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4733-F390-4F2C-8D10-38FBFB4B664E}" type="datetimeFigureOut">
              <a:rPr lang="uk-UA" smtClean="0"/>
              <a:t>24.02.2023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85230245-681F-44EF-9A3F-79F77306C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28FE3600-BE44-4B2E-8550-09C1728CB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1B44-B31A-4270-A98C-7C4CDF7797E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51129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4F5886-6ADB-4E48-B001-A5CE44BF8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79E74304-370E-4EBF-9118-0481C47ED5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8BFFB685-7355-471C-BC6B-4AAA1D5A6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A4E45631-3E4B-49DD-B941-9BC3DA32C2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6184D4FB-F27F-4034-9DDB-80D1DDBF90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AAA9811C-E81B-4D4F-AE70-BE55989C0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4733-F390-4F2C-8D10-38FBFB4B664E}" type="datetimeFigureOut">
              <a:rPr lang="uk-UA" smtClean="0"/>
              <a:t>24.02.2023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6094B049-C805-485A-A788-8E40AA0CC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8407C71E-F4F8-4B5A-B93B-EF10420D2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1B44-B31A-4270-A98C-7C4CDF7797E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84005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104939-D1F4-4FF7-ACBB-96726002F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257AE8BD-27B5-4021-BE50-A71780C44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4733-F390-4F2C-8D10-38FBFB4B664E}" type="datetimeFigureOut">
              <a:rPr lang="uk-UA" smtClean="0"/>
              <a:t>24.02.2023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9B6F67FE-A550-40B7-A9E9-EE4D0AB37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5F2FB185-9030-4390-8ABE-9C08C40FC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1B44-B31A-4270-A98C-7C4CDF7797E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23047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EE53A1CF-B482-4CF5-9002-FD9AE82DA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4733-F390-4F2C-8D10-38FBFB4B664E}" type="datetimeFigureOut">
              <a:rPr lang="uk-UA" smtClean="0"/>
              <a:t>24.02.2023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EF744DBE-C065-4FEA-9F13-09582337D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1DA88FD2-1714-4E23-908D-7C0305538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1B44-B31A-4270-A98C-7C4CDF7797E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50591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59866D-6AC1-4003-9C37-B8B15E8EC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FECD7B9-8585-4677-B13B-2F7355BC4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20EC7120-F960-4233-9FF8-5C96156438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D27571D4-7895-47A0-AC44-DBE9B2842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4733-F390-4F2C-8D10-38FBFB4B664E}" type="datetimeFigureOut">
              <a:rPr lang="uk-UA" smtClean="0"/>
              <a:t>24.02.2023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B252492D-B29E-41BD-AEE4-47E62471A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D57B9821-EEA3-43C4-B1BF-14F8586FE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1B44-B31A-4270-A98C-7C4CDF7797E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28183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41C1CD-C163-439F-930E-D514D9485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6DEB27DA-0FFA-42D3-BC0C-ACC3794D44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BD4EC5B9-5716-4D4D-A3AF-4F79EC36A8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9F11DD87-6F24-45D3-AC17-6FB0BA27F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4733-F390-4F2C-8D10-38FBFB4B664E}" type="datetimeFigureOut">
              <a:rPr lang="uk-UA" smtClean="0"/>
              <a:t>24.02.2023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2C5E64CE-8B5C-4488-80BE-CFD5AC6F1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989CAC43-2210-4725-B0F2-51E451D58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1B44-B31A-4270-A98C-7C4CDF7797E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11916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5B7EB72C-3A91-4452-AC69-86F0BD5AB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893B5FC3-AC90-4AE3-95BB-D8A2E83878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FE5DA7F-FF4D-4F42-9FB2-942CE9149F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04733-F390-4F2C-8D10-38FBFB4B664E}" type="datetimeFigureOut">
              <a:rPr lang="uk-UA" smtClean="0"/>
              <a:t>24.02.2023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DE72A5E4-165D-4686-AE44-5CA1D43AC1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B49D31BB-2E13-4968-8943-1E8977C1C2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C1B44-B31A-4270-A98C-7C4CDF7797E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92655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754B280-C051-473C-9BD8-3C27E9992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Перевірте себе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55802" y="1514540"/>
            <a:ext cx="10967301" cy="4351338"/>
          </a:xfrm>
        </p:spPr>
        <p:txBody>
          <a:bodyPr/>
          <a:lstStyle/>
          <a:p>
            <a:pPr marL="0" indent="0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Що вивчає граматика?</a:t>
            </a:r>
          </a:p>
          <a:p>
            <a:pPr marL="0" indent="0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Що вивчає морфологія?</a:t>
            </a:r>
          </a:p>
          <a:p>
            <a:pPr marL="0" indent="0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Назвіть основні способи вираження граматичних значень.</a:t>
            </a:r>
          </a:p>
          <a:p>
            <a:pPr marL="0" indent="0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Які визначальні ознаки має граматична форма?</a:t>
            </a:r>
          </a:p>
          <a:p>
            <a:pPr marL="0" indent="0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Що вирізняє граматичну категорію?</a:t>
            </a:r>
          </a:p>
          <a:p>
            <a:pPr marL="0" indent="0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Які визначальні ознаки має парадигма?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48121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876A7B4-7618-45F8-8F3E-BE795BC5C2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58A0C5-D9B2-4398-A933-E6C759886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6402"/>
            <a:ext cx="10515600" cy="926962"/>
          </a:xfrm>
        </p:spPr>
        <p:txBody>
          <a:bodyPr/>
          <a:lstStyle/>
          <a:p>
            <a:pPr algn="ctr"/>
            <a:r>
              <a:rPr lang="uk-UA" b="1" dirty="0"/>
              <a:t>Знайдіть службові частини мови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03D991F-50E2-43A3-A1C7-77BF9192E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8252" y="954158"/>
            <a:ext cx="9435548" cy="5625546"/>
          </a:xfrm>
        </p:spPr>
        <p:txBody>
          <a:bodyPr>
            <a:normAutofit fontScale="55000" lnSpcReduction="20000"/>
          </a:bodyPr>
          <a:lstStyle/>
          <a:p>
            <a:r>
              <a:rPr lang="ru-RU" sz="36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Зацвіла</a:t>
            </a:r>
            <a:r>
              <a:rPr lang="ru-RU" sz="36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калина </a:t>
            </a:r>
            <a:r>
              <a:rPr lang="ru-RU" sz="36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біля</a:t>
            </a:r>
            <a:r>
              <a:rPr lang="ru-RU" sz="36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круч </a:t>
            </a:r>
            <a:r>
              <a:rPr lang="ru-RU" sz="36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Дніпра</a:t>
            </a:r>
            <a:r>
              <a:rPr lang="ru-RU" sz="36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  <a:p>
            <a:r>
              <a:rPr lang="ru-RU" sz="3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Біля</a:t>
            </a:r>
            <a:r>
              <a:rPr lang="ru-RU" sz="3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3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прийменник</a:t>
            </a:r>
            <a:endParaRPr lang="ru-RU" sz="360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36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діброві</a:t>
            </a:r>
            <a:r>
              <a:rPr lang="ru-RU" sz="36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6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вітер</a:t>
            </a:r>
            <a:r>
              <a:rPr lang="ru-RU" sz="36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віє</a:t>
            </a:r>
            <a:r>
              <a:rPr lang="ru-RU" sz="36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гуляє</a:t>
            </a:r>
            <a:r>
              <a:rPr lang="ru-RU" sz="36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по полю.</a:t>
            </a:r>
            <a:r>
              <a:rPr lang="uk-UA" sz="36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uk-UA" sz="36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 - прийменник</a:t>
            </a:r>
          </a:p>
          <a:p>
            <a:r>
              <a:rPr lang="uk-UA" sz="36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Повітря тремтить від спеки.</a:t>
            </a:r>
          </a:p>
          <a:p>
            <a:r>
              <a:rPr lang="uk-UA" sz="36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 – прийменник</a:t>
            </a:r>
          </a:p>
          <a:p>
            <a:r>
              <a:rPr lang="uk-UA" sz="3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6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</a:t>
            </a:r>
            <a:r>
              <a:rPr lang="ru-RU" sz="36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неї</a:t>
            </a:r>
            <a:r>
              <a:rPr lang="ru-RU" sz="36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36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36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сестрою, за красивого юнака. </a:t>
            </a:r>
          </a:p>
          <a:p>
            <a:r>
              <a:rPr lang="ru-RU" sz="36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Про, </a:t>
            </a:r>
            <a:r>
              <a:rPr lang="ru-RU" sz="36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3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 – </a:t>
            </a:r>
            <a:r>
              <a:rPr lang="ru-RU" sz="3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прийменники</a:t>
            </a:r>
            <a:r>
              <a:rPr lang="ru-RU" sz="3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Одна зоря </a:t>
            </a:r>
            <a:r>
              <a:rPr lang="ru-RU" sz="36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спочиває</a:t>
            </a:r>
            <a:r>
              <a:rPr lang="ru-RU" sz="36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 друга зоря </a:t>
            </a:r>
            <a:r>
              <a:rPr lang="ru-RU" sz="36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встає</a:t>
            </a:r>
            <a:r>
              <a:rPr lang="ru-RU" sz="36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36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 – </a:t>
            </a:r>
            <a:r>
              <a:rPr lang="ru-RU" sz="36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сполучник</a:t>
            </a:r>
            <a:r>
              <a:rPr lang="ru-RU" sz="36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36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Бринить</a:t>
            </a:r>
            <a:r>
              <a:rPr lang="ru-RU" sz="36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6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джерело</a:t>
            </a:r>
            <a:r>
              <a:rPr lang="ru-RU" sz="36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мов</a:t>
            </a:r>
            <a:r>
              <a:rPr lang="ru-RU" sz="36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порвалась струна у </a:t>
            </a:r>
            <a:r>
              <a:rPr lang="ru-RU" sz="36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бандури</a:t>
            </a:r>
            <a:r>
              <a:rPr lang="ru-RU" sz="36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36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Мов</a:t>
            </a:r>
            <a:r>
              <a:rPr lang="ru-RU" sz="36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6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сполучник</a:t>
            </a:r>
            <a:r>
              <a:rPr lang="ru-RU" sz="36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у – </a:t>
            </a:r>
            <a:r>
              <a:rPr lang="ru-RU" sz="36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прийменник</a:t>
            </a:r>
            <a:r>
              <a:rPr lang="ru-RU" sz="36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36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36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мого</a:t>
            </a:r>
            <a:r>
              <a:rPr lang="ru-RU" sz="36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матька</a:t>
            </a:r>
            <a:r>
              <a:rPr lang="ru-RU" sz="36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немає</a:t>
            </a:r>
            <a:r>
              <a:rPr lang="ru-RU" sz="36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ані</a:t>
            </a:r>
            <a:r>
              <a:rPr lang="ru-RU" sz="36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брата, </a:t>
            </a:r>
            <a:r>
              <a:rPr lang="ru-RU" sz="36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ані</a:t>
            </a:r>
            <a:r>
              <a:rPr lang="ru-RU" sz="36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сестри</a:t>
            </a:r>
            <a:r>
              <a:rPr lang="ru-RU" sz="36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Ані</a:t>
            </a:r>
            <a:r>
              <a:rPr lang="ru-RU" sz="3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частка</a:t>
            </a:r>
            <a:r>
              <a:rPr lang="ru-RU" sz="3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6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Видно </a:t>
            </a:r>
            <a:r>
              <a:rPr lang="ru-RU" sz="36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лиш</a:t>
            </a:r>
            <a:r>
              <a:rPr lang="ru-RU" sz="36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високі</a:t>
            </a:r>
            <a:r>
              <a:rPr lang="ru-RU" sz="36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гори.</a:t>
            </a:r>
          </a:p>
          <a:p>
            <a:r>
              <a:rPr lang="ru-RU" sz="3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Лиш</a:t>
            </a:r>
            <a:r>
              <a:rPr lang="ru-RU" sz="3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частка</a:t>
            </a:r>
            <a:r>
              <a:rPr lang="ru-RU" sz="3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954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0C18898-E576-43ED-A38D-8D68F3C649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6BE51E-A279-4785-8F42-87B48B5B9A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09945"/>
            <a:ext cx="9144000" cy="3685881"/>
          </a:xfrm>
        </p:spPr>
        <p:txBody>
          <a:bodyPr>
            <a:noAutofit/>
          </a:bodyPr>
          <a:lstStyle/>
          <a:p>
            <a:r>
              <a:rPr lang="ru-RU" sz="7200" b="1" dirty="0" err="1">
                <a:ln w="22225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Повнозначні</a:t>
            </a:r>
            <a:r>
              <a:rPr lang="ru-RU" sz="7200" b="1" dirty="0">
                <a:ln w="22225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7200" b="1" dirty="0">
                <a:ln w="22225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200" b="1" dirty="0">
                <a:ln w="22225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br>
              <a:rPr lang="ru-RU" sz="7200" b="1" dirty="0">
                <a:ln w="22225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200" b="1" dirty="0" err="1">
                <a:ln w="22225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службові</a:t>
            </a:r>
            <a:r>
              <a:rPr lang="ru-RU" sz="7200" b="1" dirty="0">
                <a:ln w="22225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7200" b="1" dirty="0">
                <a:ln w="22225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200" b="1" dirty="0" err="1">
                <a:ln w="22225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частини</a:t>
            </a:r>
            <a:r>
              <a:rPr lang="ru-RU" sz="7200" b="1" dirty="0">
                <a:ln w="22225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>
                <a:ln w="22225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endParaRPr lang="uk-UA" sz="7200" b="1" dirty="0">
              <a:ln w="22225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844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Рисунок 42">
            <a:extLst>
              <a:ext uri="{FF2B5EF4-FFF2-40B4-BE49-F238E27FC236}">
                <a16:creationId xmlns:a16="http://schemas.microsoft.com/office/drawing/2014/main" id="{9650AA7B-8D2A-4553-8031-00464F91BA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4098" name="Rectangle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noFill/>
          <a:ln>
            <a:miter lim="800000"/>
          </a:ln>
        </p:spPr>
        <p:txBody>
          <a:bodyPr vert="horz" wrap="square" lIns="91440" tIns="45720" rIns="91440" bIns="45720" rtlCol="0" anchor="ctr" anchorCtr="0">
            <a:norm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4400" b="0" i="0" u="none" baseline="0">
                <a:solidFill>
                  <a:schemeClr val="tx2"/>
                </a:solidFill>
                <a:latin typeface="Arial" pitchFamily="34" charset="0"/>
                <a:ea typeface="Arial" pitchFamily="34" charset="0"/>
                <a:cs typeface="+mj-cs"/>
              </a:defRPr>
            </a:lvl1pPr>
          </a:lstStyle>
          <a:p>
            <a:pPr lvl="0" algn="ctr" eaLnBrk="1" hangingPunct="1"/>
            <a:r>
              <a:rPr lang="uk-UA" altLang="en-US" sz="5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Частини мови</a:t>
            </a:r>
            <a:endParaRPr lang="ru-RU" altLang="en-US" sz="5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099" name="Group 43"/>
          <p:cNvGrpSpPr/>
          <p:nvPr/>
        </p:nvGrpSpPr>
        <p:grpSpPr>
          <a:xfrm>
            <a:off x="2351089" y="2854325"/>
            <a:ext cx="649287" cy="1727200"/>
            <a:chOff x="567" y="1797"/>
            <a:chExt cx="409" cy="1088"/>
          </a:xfrm>
        </p:grpSpPr>
        <p:sp>
          <p:nvSpPr>
            <p:cNvPr id="4137" name="Oval 4"/>
            <p:cNvSpPr/>
            <p:nvPr/>
          </p:nvSpPr>
          <p:spPr>
            <a:xfrm>
              <a:off x="567" y="1797"/>
              <a:ext cx="409" cy="1088"/>
            </a:xfrm>
            <a:prstGeom prst="ellipse">
              <a:avLst/>
            </a:prstGeom>
            <a:noFill/>
            <a:ln w="25400">
              <a:solidFill>
                <a:srgbClr val="993300"/>
              </a:solidFill>
              <a:miter lim="800000"/>
            </a:ln>
          </p:spPr>
          <p:txBody>
            <a:bodyPr wrap="none" anchor="ctr" anchorCtr="0"/>
            <a:lstStyle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5pPr>
            </a:lstStyle>
            <a:p>
              <a:pPr algn="ctr" eaLnBrk="1" hangingPunct="1"/>
              <a:endParaRPr lang="ru-RU" altLang="en-US"/>
            </a:p>
          </p:txBody>
        </p:sp>
        <p:sp>
          <p:nvSpPr>
            <p:cNvPr id="4138" name="Text Box 5"/>
            <p:cNvSpPr/>
            <p:nvPr/>
          </p:nvSpPr>
          <p:spPr>
            <a:xfrm rot="10800000">
              <a:off x="599" y="2018"/>
              <a:ext cx="291" cy="626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vert="vert" wrap="none">
              <a:spAutoFit/>
            </a:bodyPr>
            <a:lstStyle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5pPr>
            </a:lstStyle>
            <a:p>
              <a:pPr eaLnBrk="1" hangingPunct="1"/>
              <a:r>
                <a:rPr lang="uk-UA" altLang="en-US" b="1" dirty="0"/>
                <a:t>іменник</a:t>
              </a:r>
              <a:endParaRPr lang="ru-RU" altLang="en-US" b="1" dirty="0"/>
            </a:p>
          </p:txBody>
        </p:sp>
      </p:grpSp>
      <p:grpSp>
        <p:nvGrpSpPr>
          <p:cNvPr id="4100" name="Group 42"/>
          <p:cNvGrpSpPr/>
          <p:nvPr/>
        </p:nvGrpSpPr>
        <p:grpSpPr>
          <a:xfrm>
            <a:off x="3214689" y="2781300"/>
            <a:ext cx="649287" cy="1727200"/>
            <a:chOff x="1020" y="1797"/>
            <a:chExt cx="409" cy="1088"/>
          </a:xfrm>
        </p:grpSpPr>
        <p:sp>
          <p:nvSpPr>
            <p:cNvPr id="4135" name="Oval 8"/>
            <p:cNvSpPr/>
            <p:nvPr/>
          </p:nvSpPr>
          <p:spPr>
            <a:xfrm>
              <a:off x="1020" y="1797"/>
              <a:ext cx="409" cy="1088"/>
            </a:xfrm>
            <a:prstGeom prst="ellipse">
              <a:avLst/>
            </a:prstGeom>
            <a:noFill/>
            <a:ln w="25400">
              <a:solidFill>
                <a:srgbClr val="993300"/>
              </a:solidFill>
              <a:miter lim="800000"/>
            </a:ln>
          </p:spPr>
          <p:txBody>
            <a:bodyPr wrap="none" anchor="ctr" anchorCtr="0"/>
            <a:lstStyle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5pPr>
            </a:lstStyle>
            <a:p>
              <a:pPr algn="ctr" eaLnBrk="1" hangingPunct="1"/>
              <a:endParaRPr lang="ru-RU" altLang="en-US"/>
            </a:p>
          </p:txBody>
        </p:sp>
        <p:sp>
          <p:nvSpPr>
            <p:cNvPr id="4136" name="Text Box 9"/>
            <p:cNvSpPr/>
            <p:nvPr/>
          </p:nvSpPr>
          <p:spPr>
            <a:xfrm rot="10800000">
              <a:off x="1051" y="1892"/>
              <a:ext cx="291" cy="906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vert="vert" wrap="none">
              <a:spAutoFit/>
            </a:bodyPr>
            <a:lstStyle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5pPr>
            </a:lstStyle>
            <a:p>
              <a:pPr eaLnBrk="1" hangingPunct="1"/>
              <a:r>
                <a:rPr lang="uk-UA" altLang="en-US" b="1" dirty="0"/>
                <a:t>прикметник</a:t>
              </a:r>
              <a:endParaRPr lang="ru-RU" altLang="en-US" b="1" dirty="0"/>
            </a:p>
          </p:txBody>
        </p:sp>
      </p:grpSp>
      <p:grpSp>
        <p:nvGrpSpPr>
          <p:cNvPr id="4101" name="Group 41"/>
          <p:cNvGrpSpPr/>
          <p:nvPr/>
        </p:nvGrpSpPr>
        <p:grpSpPr>
          <a:xfrm>
            <a:off x="4006850" y="2781300"/>
            <a:ext cx="649288" cy="1727200"/>
            <a:chOff x="1474" y="1797"/>
            <a:chExt cx="409" cy="1088"/>
          </a:xfrm>
        </p:grpSpPr>
        <p:sp>
          <p:nvSpPr>
            <p:cNvPr id="4133" name="Oval 11"/>
            <p:cNvSpPr/>
            <p:nvPr/>
          </p:nvSpPr>
          <p:spPr>
            <a:xfrm>
              <a:off x="1474" y="1797"/>
              <a:ext cx="409" cy="1088"/>
            </a:xfrm>
            <a:prstGeom prst="ellipse">
              <a:avLst/>
            </a:prstGeom>
            <a:noFill/>
            <a:ln w="25400">
              <a:solidFill>
                <a:srgbClr val="993300"/>
              </a:solidFill>
              <a:miter lim="800000"/>
            </a:ln>
          </p:spPr>
          <p:txBody>
            <a:bodyPr wrap="none" anchor="ctr" anchorCtr="0"/>
            <a:lstStyle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5pPr>
            </a:lstStyle>
            <a:p>
              <a:pPr algn="ctr" eaLnBrk="1" hangingPunct="1"/>
              <a:endParaRPr lang="ru-RU" altLang="en-US"/>
            </a:p>
          </p:txBody>
        </p:sp>
        <p:sp>
          <p:nvSpPr>
            <p:cNvPr id="4134" name="Text Box 12"/>
            <p:cNvSpPr/>
            <p:nvPr/>
          </p:nvSpPr>
          <p:spPr>
            <a:xfrm rot="10800000">
              <a:off x="1505" y="1921"/>
              <a:ext cx="291" cy="786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vert="vert" wrap="none">
              <a:spAutoFit/>
            </a:bodyPr>
            <a:lstStyle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5pPr>
            </a:lstStyle>
            <a:p>
              <a:pPr eaLnBrk="1" hangingPunct="1"/>
              <a:r>
                <a:rPr lang="uk-UA" altLang="en-US" b="1" dirty="0"/>
                <a:t>числівник</a:t>
              </a:r>
              <a:endParaRPr lang="ru-RU" altLang="en-US" b="1" dirty="0"/>
            </a:p>
          </p:txBody>
        </p:sp>
      </p:grpSp>
      <p:grpSp>
        <p:nvGrpSpPr>
          <p:cNvPr id="4102" name="Group 40"/>
          <p:cNvGrpSpPr/>
          <p:nvPr/>
        </p:nvGrpSpPr>
        <p:grpSpPr>
          <a:xfrm>
            <a:off x="4870450" y="2781300"/>
            <a:ext cx="649288" cy="1727200"/>
            <a:chOff x="1927" y="1797"/>
            <a:chExt cx="409" cy="1088"/>
          </a:xfrm>
        </p:grpSpPr>
        <p:sp>
          <p:nvSpPr>
            <p:cNvPr id="4131" name="Oval 14"/>
            <p:cNvSpPr/>
            <p:nvPr/>
          </p:nvSpPr>
          <p:spPr>
            <a:xfrm>
              <a:off x="1927" y="1797"/>
              <a:ext cx="409" cy="1088"/>
            </a:xfrm>
            <a:prstGeom prst="ellipse">
              <a:avLst/>
            </a:prstGeom>
            <a:noFill/>
            <a:ln w="25400">
              <a:solidFill>
                <a:srgbClr val="993300"/>
              </a:solidFill>
              <a:miter lim="800000"/>
            </a:ln>
          </p:spPr>
          <p:txBody>
            <a:bodyPr wrap="none" anchor="ctr" anchorCtr="0"/>
            <a:lstStyle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5pPr>
            </a:lstStyle>
            <a:p>
              <a:pPr algn="ctr" eaLnBrk="1" hangingPunct="1"/>
              <a:endParaRPr lang="ru-RU" altLang="en-US"/>
            </a:p>
          </p:txBody>
        </p:sp>
        <p:sp>
          <p:nvSpPr>
            <p:cNvPr id="4132" name="Text Box 15"/>
            <p:cNvSpPr/>
            <p:nvPr/>
          </p:nvSpPr>
          <p:spPr>
            <a:xfrm rot="10800000">
              <a:off x="1979" y="1915"/>
              <a:ext cx="291" cy="827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vert="vert" wrap="none">
              <a:spAutoFit/>
            </a:bodyPr>
            <a:lstStyle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5pPr>
            </a:lstStyle>
            <a:p>
              <a:pPr eaLnBrk="1" hangingPunct="1"/>
              <a:r>
                <a:rPr lang="uk-UA" altLang="en-US" b="1" dirty="0"/>
                <a:t>займенник</a:t>
              </a:r>
              <a:endParaRPr lang="ru-RU" altLang="en-US" b="1" dirty="0"/>
            </a:p>
          </p:txBody>
        </p:sp>
      </p:grpSp>
      <p:grpSp>
        <p:nvGrpSpPr>
          <p:cNvPr id="4103" name="Group 39"/>
          <p:cNvGrpSpPr/>
          <p:nvPr/>
        </p:nvGrpSpPr>
        <p:grpSpPr>
          <a:xfrm>
            <a:off x="5662614" y="2781300"/>
            <a:ext cx="649287" cy="1727200"/>
            <a:chOff x="2380" y="1797"/>
            <a:chExt cx="409" cy="1088"/>
          </a:xfrm>
        </p:grpSpPr>
        <p:sp>
          <p:nvSpPr>
            <p:cNvPr id="4129" name="Oval 17"/>
            <p:cNvSpPr/>
            <p:nvPr/>
          </p:nvSpPr>
          <p:spPr>
            <a:xfrm>
              <a:off x="2380" y="1797"/>
              <a:ext cx="409" cy="1088"/>
            </a:xfrm>
            <a:prstGeom prst="ellipse">
              <a:avLst/>
            </a:prstGeom>
            <a:noFill/>
            <a:ln w="25400">
              <a:solidFill>
                <a:srgbClr val="993300"/>
              </a:solidFill>
              <a:miter lim="800000"/>
            </a:ln>
          </p:spPr>
          <p:txBody>
            <a:bodyPr wrap="none" anchor="ctr" anchorCtr="0"/>
            <a:lstStyle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5pPr>
            </a:lstStyle>
            <a:p>
              <a:pPr algn="ctr" eaLnBrk="1" hangingPunct="1"/>
              <a:endParaRPr lang="ru-RU" altLang="en-US"/>
            </a:p>
          </p:txBody>
        </p:sp>
        <p:sp>
          <p:nvSpPr>
            <p:cNvPr id="4130" name="Text Box 18"/>
            <p:cNvSpPr/>
            <p:nvPr/>
          </p:nvSpPr>
          <p:spPr>
            <a:xfrm rot="10800000">
              <a:off x="2411" y="1935"/>
              <a:ext cx="291" cy="708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vert="vert" wrap="none">
              <a:spAutoFit/>
            </a:bodyPr>
            <a:lstStyle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5pPr>
            </a:lstStyle>
            <a:p>
              <a:pPr eaLnBrk="1" hangingPunct="1"/>
              <a:r>
                <a:rPr lang="uk-UA" altLang="en-US" b="1" dirty="0"/>
                <a:t>дієслово</a:t>
              </a:r>
              <a:endParaRPr lang="ru-RU" altLang="en-US" b="1" dirty="0"/>
            </a:p>
          </p:txBody>
        </p:sp>
      </p:grpSp>
      <p:grpSp>
        <p:nvGrpSpPr>
          <p:cNvPr id="4104" name="Group 38"/>
          <p:cNvGrpSpPr/>
          <p:nvPr/>
        </p:nvGrpSpPr>
        <p:grpSpPr>
          <a:xfrm>
            <a:off x="6526214" y="2781300"/>
            <a:ext cx="649287" cy="1727200"/>
            <a:chOff x="2834" y="1797"/>
            <a:chExt cx="409" cy="1088"/>
          </a:xfrm>
        </p:grpSpPr>
        <p:sp>
          <p:nvSpPr>
            <p:cNvPr id="4127" name="Oval 20"/>
            <p:cNvSpPr/>
            <p:nvPr/>
          </p:nvSpPr>
          <p:spPr>
            <a:xfrm>
              <a:off x="2834" y="1797"/>
              <a:ext cx="409" cy="1088"/>
            </a:xfrm>
            <a:prstGeom prst="ellipse">
              <a:avLst/>
            </a:prstGeom>
            <a:noFill/>
            <a:ln w="25400">
              <a:solidFill>
                <a:srgbClr val="993300"/>
              </a:solidFill>
              <a:miter lim="800000"/>
            </a:ln>
          </p:spPr>
          <p:txBody>
            <a:bodyPr wrap="none" anchor="ctr" anchorCtr="0"/>
            <a:lstStyle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5pPr>
            </a:lstStyle>
            <a:p>
              <a:pPr algn="ctr" eaLnBrk="1" hangingPunct="1"/>
              <a:endParaRPr lang="ru-RU" altLang="en-US"/>
            </a:p>
          </p:txBody>
        </p:sp>
        <p:sp>
          <p:nvSpPr>
            <p:cNvPr id="4128" name="Text Box 21"/>
            <p:cNvSpPr/>
            <p:nvPr/>
          </p:nvSpPr>
          <p:spPr>
            <a:xfrm rot="10800000">
              <a:off x="2865" y="1876"/>
              <a:ext cx="291" cy="878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vert="vert" wrap="none">
              <a:spAutoFit/>
            </a:bodyPr>
            <a:lstStyle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5pPr>
            </a:lstStyle>
            <a:p>
              <a:pPr eaLnBrk="1" hangingPunct="1"/>
              <a:r>
                <a:rPr lang="uk-UA" altLang="en-US" b="1" dirty="0"/>
                <a:t>прислівник</a:t>
              </a:r>
              <a:endParaRPr lang="ru-RU" altLang="en-US" b="1" dirty="0"/>
            </a:p>
          </p:txBody>
        </p:sp>
      </p:grpSp>
      <p:grpSp>
        <p:nvGrpSpPr>
          <p:cNvPr id="4105" name="Group 37"/>
          <p:cNvGrpSpPr/>
          <p:nvPr/>
        </p:nvGrpSpPr>
        <p:grpSpPr>
          <a:xfrm>
            <a:off x="7318375" y="2781300"/>
            <a:ext cx="649288" cy="1727200"/>
            <a:chOff x="3380" y="1752"/>
            <a:chExt cx="409" cy="1088"/>
          </a:xfrm>
        </p:grpSpPr>
        <p:sp>
          <p:nvSpPr>
            <p:cNvPr id="4125" name="Oval 23"/>
            <p:cNvSpPr/>
            <p:nvPr/>
          </p:nvSpPr>
          <p:spPr>
            <a:xfrm>
              <a:off x="3380" y="1752"/>
              <a:ext cx="409" cy="1088"/>
            </a:xfrm>
            <a:prstGeom prst="ellipse">
              <a:avLst/>
            </a:prstGeom>
            <a:noFill/>
            <a:ln w="25400">
              <a:solidFill>
                <a:srgbClr val="993300"/>
              </a:solidFill>
              <a:miter lim="800000"/>
            </a:ln>
          </p:spPr>
          <p:txBody>
            <a:bodyPr wrap="none" anchor="ctr" anchorCtr="0"/>
            <a:lstStyle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5pPr>
            </a:lstStyle>
            <a:p>
              <a:pPr algn="ctr" eaLnBrk="1" hangingPunct="1"/>
              <a:endParaRPr lang="ru-RU" altLang="en-US"/>
            </a:p>
          </p:txBody>
        </p:sp>
        <p:sp>
          <p:nvSpPr>
            <p:cNvPr id="4126" name="Text Box 24"/>
            <p:cNvSpPr/>
            <p:nvPr/>
          </p:nvSpPr>
          <p:spPr>
            <a:xfrm rot="10800000">
              <a:off x="3411" y="1813"/>
              <a:ext cx="291" cy="942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vert="vert" wrap="none">
              <a:spAutoFit/>
            </a:bodyPr>
            <a:lstStyle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5pPr>
            </a:lstStyle>
            <a:p>
              <a:pPr eaLnBrk="1" hangingPunct="1"/>
              <a:r>
                <a:rPr lang="uk-UA" altLang="en-US" b="1" dirty="0"/>
                <a:t>прийменник</a:t>
              </a:r>
              <a:endParaRPr lang="ru-RU" altLang="en-US" b="1" dirty="0"/>
            </a:p>
          </p:txBody>
        </p:sp>
      </p:grpSp>
      <p:grpSp>
        <p:nvGrpSpPr>
          <p:cNvPr id="4106" name="Group 36"/>
          <p:cNvGrpSpPr/>
          <p:nvPr/>
        </p:nvGrpSpPr>
        <p:grpSpPr>
          <a:xfrm>
            <a:off x="8110539" y="2781300"/>
            <a:ext cx="649287" cy="1727200"/>
            <a:chOff x="3833" y="1752"/>
            <a:chExt cx="409" cy="1088"/>
          </a:xfrm>
        </p:grpSpPr>
        <p:sp>
          <p:nvSpPr>
            <p:cNvPr id="4123" name="Oval 26"/>
            <p:cNvSpPr/>
            <p:nvPr/>
          </p:nvSpPr>
          <p:spPr>
            <a:xfrm>
              <a:off x="3833" y="1752"/>
              <a:ext cx="409" cy="1088"/>
            </a:xfrm>
            <a:prstGeom prst="ellipse">
              <a:avLst/>
            </a:prstGeom>
            <a:noFill/>
            <a:ln w="25400">
              <a:solidFill>
                <a:srgbClr val="993300"/>
              </a:solidFill>
              <a:miter lim="800000"/>
            </a:ln>
          </p:spPr>
          <p:txBody>
            <a:bodyPr wrap="none" anchor="ctr" anchorCtr="0"/>
            <a:lstStyle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5pPr>
            </a:lstStyle>
            <a:p>
              <a:pPr algn="ctr" eaLnBrk="1" hangingPunct="1"/>
              <a:endParaRPr lang="ru-RU" altLang="en-US"/>
            </a:p>
          </p:txBody>
        </p:sp>
        <p:sp>
          <p:nvSpPr>
            <p:cNvPr id="4124" name="Text Box 27"/>
            <p:cNvSpPr/>
            <p:nvPr/>
          </p:nvSpPr>
          <p:spPr>
            <a:xfrm rot="10800000">
              <a:off x="3864" y="1887"/>
              <a:ext cx="291" cy="818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vert="vert" wrap="none">
              <a:spAutoFit/>
            </a:bodyPr>
            <a:lstStyle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5pPr>
            </a:lstStyle>
            <a:p>
              <a:pPr algn="ctr" eaLnBrk="1" hangingPunct="1"/>
              <a:r>
                <a:rPr lang="uk-UA" altLang="en-US" b="1" dirty="0"/>
                <a:t>сполучник</a:t>
              </a:r>
              <a:endParaRPr lang="ru-RU" altLang="en-US" b="1" dirty="0"/>
            </a:p>
          </p:txBody>
        </p:sp>
      </p:grpSp>
      <p:grpSp>
        <p:nvGrpSpPr>
          <p:cNvPr id="4107" name="Group 35"/>
          <p:cNvGrpSpPr/>
          <p:nvPr/>
        </p:nvGrpSpPr>
        <p:grpSpPr>
          <a:xfrm>
            <a:off x="8902700" y="2781300"/>
            <a:ext cx="649288" cy="1727200"/>
            <a:chOff x="4287" y="1752"/>
            <a:chExt cx="409" cy="1088"/>
          </a:xfrm>
        </p:grpSpPr>
        <p:sp>
          <p:nvSpPr>
            <p:cNvPr id="4121" name="Oval 29"/>
            <p:cNvSpPr/>
            <p:nvPr/>
          </p:nvSpPr>
          <p:spPr>
            <a:xfrm>
              <a:off x="4287" y="1752"/>
              <a:ext cx="409" cy="1088"/>
            </a:xfrm>
            <a:prstGeom prst="ellipse">
              <a:avLst/>
            </a:prstGeom>
            <a:noFill/>
            <a:ln w="25400">
              <a:solidFill>
                <a:srgbClr val="993300"/>
              </a:solidFill>
              <a:miter lim="800000"/>
            </a:ln>
          </p:spPr>
          <p:txBody>
            <a:bodyPr wrap="none" anchor="ctr" anchorCtr="0"/>
            <a:lstStyle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5pPr>
            </a:lstStyle>
            <a:p>
              <a:pPr algn="ctr" eaLnBrk="1" hangingPunct="1"/>
              <a:endParaRPr lang="ru-RU" altLang="en-US"/>
            </a:p>
          </p:txBody>
        </p:sp>
        <p:sp>
          <p:nvSpPr>
            <p:cNvPr id="4122" name="Text Box 30"/>
            <p:cNvSpPr/>
            <p:nvPr/>
          </p:nvSpPr>
          <p:spPr>
            <a:xfrm rot="10800000">
              <a:off x="4320" y="2069"/>
              <a:ext cx="291" cy="530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vert="vert" wrap="none">
              <a:spAutoFit/>
            </a:bodyPr>
            <a:lstStyle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5pPr>
            </a:lstStyle>
            <a:p>
              <a:pPr eaLnBrk="1" hangingPunct="1"/>
              <a:r>
                <a:rPr lang="uk-UA" altLang="en-US" b="1" dirty="0"/>
                <a:t>частка</a:t>
              </a:r>
              <a:endParaRPr lang="ru-RU" altLang="en-US" b="1" dirty="0"/>
            </a:p>
          </p:txBody>
        </p:sp>
      </p:grpSp>
      <p:grpSp>
        <p:nvGrpSpPr>
          <p:cNvPr id="4108" name="Group 34"/>
          <p:cNvGrpSpPr/>
          <p:nvPr/>
        </p:nvGrpSpPr>
        <p:grpSpPr>
          <a:xfrm>
            <a:off x="9694864" y="2781300"/>
            <a:ext cx="649287" cy="1727200"/>
            <a:chOff x="4876" y="1752"/>
            <a:chExt cx="409" cy="1088"/>
          </a:xfrm>
        </p:grpSpPr>
        <p:sp>
          <p:nvSpPr>
            <p:cNvPr id="4119" name="Oval 32"/>
            <p:cNvSpPr/>
            <p:nvPr/>
          </p:nvSpPr>
          <p:spPr>
            <a:xfrm>
              <a:off x="4876" y="1752"/>
              <a:ext cx="409" cy="1088"/>
            </a:xfrm>
            <a:prstGeom prst="ellipse">
              <a:avLst/>
            </a:prstGeom>
            <a:noFill/>
            <a:ln w="25400">
              <a:solidFill>
                <a:srgbClr val="993300"/>
              </a:solidFill>
              <a:miter lim="800000"/>
            </a:ln>
          </p:spPr>
          <p:txBody>
            <a:bodyPr wrap="none" anchor="ctr" anchorCtr="0"/>
            <a:lstStyle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5pPr>
            </a:lstStyle>
            <a:p>
              <a:pPr algn="ctr" eaLnBrk="1" hangingPunct="1"/>
              <a:endParaRPr lang="ru-RU" altLang="en-US"/>
            </a:p>
          </p:txBody>
        </p:sp>
        <p:sp>
          <p:nvSpPr>
            <p:cNvPr id="4120" name="Text Box 33"/>
            <p:cNvSpPr/>
            <p:nvPr/>
          </p:nvSpPr>
          <p:spPr>
            <a:xfrm rot="10800000">
              <a:off x="4920" y="2067"/>
              <a:ext cx="291" cy="452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vert="vert" wrap="none">
              <a:spAutoFit/>
            </a:bodyPr>
            <a:lstStyle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</a:defRPr>
              </a:lvl5pPr>
            </a:lstStyle>
            <a:p>
              <a:pPr algn="ctr" eaLnBrk="1" hangingPunct="1"/>
              <a:r>
                <a:rPr lang="uk-UA" altLang="en-US" b="1" dirty="0"/>
                <a:t>вигук</a:t>
              </a:r>
              <a:endParaRPr lang="ru-RU" altLang="en-US" b="1" dirty="0"/>
            </a:p>
          </p:txBody>
        </p:sp>
      </p:grpSp>
      <p:sp>
        <p:nvSpPr>
          <p:cNvPr id="4109" name="AutoShape 44"/>
          <p:cNvSpPr/>
          <p:nvPr/>
        </p:nvSpPr>
        <p:spPr>
          <a:xfrm rot="16200000">
            <a:off x="4097339" y="422276"/>
            <a:ext cx="541337" cy="4176713"/>
          </a:xfrm>
          <a:prstGeom prst="rightBrace">
            <a:avLst>
              <a:gd name="adj1" fmla="val 64296"/>
              <a:gd name="adj2" fmla="val 50000"/>
            </a:avLst>
          </a:prstGeom>
          <a:noFill/>
          <a:ln w="31750">
            <a:solidFill>
              <a:schemeClr val="tx1"/>
            </a:solidFill>
            <a:round/>
          </a:ln>
        </p:spPr>
        <p:txBody>
          <a:bodyPr wrap="none" anchor="ctr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5pPr>
          </a:lstStyle>
          <a:p>
            <a:pPr eaLnBrk="1" hangingPunct="1"/>
            <a:endParaRPr lang="ru-RU" altLang="en-US"/>
          </a:p>
        </p:txBody>
      </p:sp>
      <p:sp>
        <p:nvSpPr>
          <p:cNvPr id="4110" name="AutoShape 45"/>
          <p:cNvSpPr/>
          <p:nvPr/>
        </p:nvSpPr>
        <p:spPr>
          <a:xfrm rot="16200000">
            <a:off x="8255795" y="584995"/>
            <a:ext cx="541337" cy="3851275"/>
          </a:xfrm>
          <a:prstGeom prst="rightBrace">
            <a:avLst>
              <a:gd name="adj1" fmla="val 59286"/>
              <a:gd name="adj2" fmla="val 50000"/>
            </a:avLst>
          </a:prstGeom>
          <a:noFill/>
          <a:ln w="31750">
            <a:solidFill>
              <a:schemeClr val="tx1"/>
            </a:solidFill>
            <a:round/>
          </a:ln>
        </p:spPr>
        <p:txBody>
          <a:bodyPr wrap="none" anchor="ctr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5pPr>
          </a:lstStyle>
          <a:p>
            <a:pPr eaLnBrk="1" hangingPunct="1"/>
            <a:endParaRPr lang="ru-RU" altLang="en-US"/>
          </a:p>
        </p:txBody>
      </p:sp>
      <p:sp>
        <p:nvSpPr>
          <p:cNvPr id="4111" name="AutoShape 46"/>
          <p:cNvSpPr/>
          <p:nvPr/>
        </p:nvSpPr>
        <p:spPr>
          <a:xfrm rot="5400000">
            <a:off x="4492625" y="2439988"/>
            <a:ext cx="541338" cy="4824412"/>
          </a:xfrm>
          <a:prstGeom prst="rightBrace">
            <a:avLst>
              <a:gd name="adj1" fmla="val 74267"/>
              <a:gd name="adj2" fmla="val 50000"/>
            </a:avLst>
          </a:prstGeom>
          <a:noFill/>
          <a:ln w="31750">
            <a:solidFill>
              <a:schemeClr val="tx1"/>
            </a:solidFill>
            <a:round/>
          </a:ln>
        </p:spPr>
        <p:txBody>
          <a:bodyPr wrap="none" anchor="ctr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5pPr>
          </a:lstStyle>
          <a:p>
            <a:pPr eaLnBrk="1" hangingPunct="1"/>
            <a:endParaRPr lang="ru-RU" altLang="en-US"/>
          </a:p>
        </p:txBody>
      </p:sp>
      <p:sp>
        <p:nvSpPr>
          <p:cNvPr id="4112" name="AutoShape 47"/>
          <p:cNvSpPr/>
          <p:nvPr/>
        </p:nvSpPr>
        <p:spPr>
          <a:xfrm rot="5400000">
            <a:off x="8165306" y="3807619"/>
            <a:ext cx="541338" cy="2089150"/>
          </a:xfrm>
          <a:prstGeom prst="rightBrace">
            <a:avLst>
              <a:gd name="adj1" fmla="val 32160"/>
              <a:gd name="adj2" fmla="val 50000"/>
            </a:avLst>
          </a:prstGeom>
          <a:noFill/>
          <a:ln w="31750">
            <a:solidFill>
              <a:schemeClr val="tx1"/>
            </a:solidFill>
            <a:round/>
          </a:ln>
        </p:spPr>
        <p:txBody>
          <a:bodyPr wrap="none" anchor="ctr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5pPr>
          </a:lstStyle>
          <a:p>
            <a:pPr eaLnBrk="1" hangingPunct="1"/>
            <a:endParaRPr lang="ru-RU" altLang="en-US"/>
          </a:p>
        </p:txBody>
      </p:sp>
      <p:sp>
        <p:nvSpPr>
          <p:cNvPr id="4113" name="AutoShape 48"/>
          <p:cNvSpPr/>
          <p:nvPr/>
        </p:nvSpPr>
        <p:spPr>
          <a:xfrm rot="5400000">
            <a:off x="9732963" y="4473576"/>
            <a:ext cx="576263" cy="792162"/>
          </a:xfrm>
          <a:prstGeom prst="rightBrace">
            <a:avLst>
              <a:gd name="adj1" fmla="val 11455"/>
              <a:gd name="adj2" fmla="val 50000"/>
            </a:avLst>
          </a:prstGeom>
          <a:noFill/>
          <a:ln w="31750">
            <a:solidFill>
              <a:schemeClr val="tx1"/>
            </a:solidFill>
            <a:round/>
          </a:ln>
        </p:spPr>
        <p:txBody>
          <a:bodyPr wrap="none" anchor="ctr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5pPr>
          </a:lstStyle>
          <a:p>
            <a:pPr eaLnBrk="1" hangingPunct="1"/>
            <a:endParaRPr lang="ru-RU" altLang="en-US"/>
          </a:p>
        </p:txBody>
      </p:sp>
      <p:sp>
        <p:nvSpPr>
          <p:cNvPr id="4114" name="Rectangle 49"/>
          <p:cNvSpPr/>
          <p:nvPr/>
        </p:nvSpPr>
        <p:spPr>
          <a:xfrm>
            <a:off x="3575051" y="1700214"/>
            <a:ext cx="1655763" cy="504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ctr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5pPr>
          </a:lstStyle>
          <a:p>
            <a:pPr algn="ctr" eaLnBrk="1" hangingPunct="1"/>
            <a:r>
              <a:rPr lang="uk-UA" altLang="en-US" sz="2400" b="1" dirty="0"/>
              <a:t>змінні</a:t>
            </a:r>
            <a:endParaRPr lang="ru-RU" altLang="en-US" sz="2400" b="1" dirty="0"/>
          </a:p>
        </p:txBody>
      </p:sp>
      <p:sp>
        <p:nvSpPr>
          <p:cNvPr id="4115" name="Rectangle 50"/>
          <p:cNvSpPr/>
          <p:nvPr/>
        </p:nvSpPr>
        <p:spPr>
          <a:xfrm>
            <a:off x="7753351" y="1700214"/>
            <a:ext cx="1655763" cy="504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ctr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5pPr>
          </a:lstStyle>
          <a:p>
            <a:pPr algn="ctr" eaLnBrk="1" hangingPunct="1"/>
            <a:r>
              <a:rPr lang="uk-UA" altLang="en-US" sz="2400" b="1" dirty="0"/>
              <a:t>незмінні</a:t>
            </a:r>
            <a:endParaRPr lang="ru-RU" altLang="en-US" sz="2400" b="1" dirty="0"/>
          </a:p>
        </p:txBody>
      </p:sp>
      <p:sp>
        <p:nvSpPr>
          <p:cNvPr id="4116" name="Rectangle 51"/>
          <p:cNvSpPr/>
          <p:nvPr/>
        </p:nvSpPr>
        <p:spPr>
          <a:xfrm>
            <a:off x="4008438" y="5157789"/>
            <a:ext cx="1655762" cy="504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ctr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5pPr>
          </a:lstStyle>
          <a:p>
            <a:pPr algn="ctr" eaLnBrk="1" hangingPunct="1"/>
            <a:r>
              <a:rPr lang="uk-UA" altLang="en-US" sz="2400" b="1" dirty="0"/>
              <a:t>самостійні</a:t>
            </a:r>
            <a:endParaRPr lang="ru-RU" altLang="en-US" sz="2400" b="1" dirty="0"/>
          </a:p>
        </p:txBody>
      </p:sp>
      <p:sp>
        <p:nvSpPr>
          <p:cNvPr id="4117" name="Rectangle 52"/>
          <p:cNvSpPr/>
          <p:nvPr/>
        </p:nvSpPr>
        <p:spPr>
          <a:xfrm>
            <a:off x="7464426" y="5157789"/>
            <a:ext cx="1655763" cy="504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ctr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5pPr>
          </a:lstStyle>
          <a:p>
            <a:pPr algn="ctr" eaLnBrk="1" hangingPunct="1"/>
            <a:r>
              <a:rPr lang="uk-UA" altLang="en-US" sz="2400" b="1" dirty="0"/>
              <a:t>службові</a:t>
            </a:r>
            <a:endParaRPr lang="ru-RU" altLang="en-US" sz="2400" b="1" dirty="0"/>
          </a:p>
        </p:txBody>
      </p:sp>
      <p:sp>
        <p:nvSpPr>
          <p:cNvPr id="4118" name="Rectangle 53"/>
          <p:cNvSpPr/>
          <p:nvPr/>
        </p:nvSpPr>
        <p:spPr>
          <a:xfrm>
            <a:off x="9012238" y="5157789"/>
            <a:ext cx="1655762" cy="504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ctr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5pPr>
          </a:lstStyle>
          <a:p>
            <a:pPr algn="ctr" eaLnBrk="1" hangingPunct="1"/>
            <a:r>
              <a:rPr lang="uk-UA" altLang="en-US" sz="2400" b="1" dirty="0"/>
              <a:t>особлива</a:t>
            </a:r>
            <a:endParaRPr lang="ru-RU" altLang="en-US" sz="2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2D97D62-5D37-474D-8388-022E78A30F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3872962"/>
              </p:ext>
            </p:extLst>
          </p:nvPr>
        </p:nvGraphicFramePr>
        <p:xfrm>
          <a:off x="192505" y="725960"/>
          <a:ext cx="11726943" cy="6187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13262">
                  <a:extLst>
                    <a:ext uri="{9D8B030D-6E8A-4147-A177-3AD203B41FA5}">
                      <a16:colId xmlns:a16="http://schemas.microsoft.com/office/drawing/2014/main" val="2680654180"/>
                    </a:ext>
                  </a:extLst>
                </a:gridCol>
                <a:gridCol w="3403076">
                  <a:extLst>
                    <a:ext uri="{9D8B030D-6E8A-4147-A177-3AD203B41FA5}">
                      <a16:colId xmlns:a16="http://schemas.microsoft.com/office/drawing/2014/main" val="1393583620"/>
                    </a:ext>
                  </a:extLst>
                </a:gridCol>
                <a:gridCol w="2884602">
                  <a:extLst>
                    <a:ext uri="{9D8B030D-6E8A-4147-A177-3AD203B41FA5}">
                      <a16:colId xmlns:a16="http://schemas.microsoft.com/office/drawing/2014/main" val="2775304235"/>
                    </a:ext>
                  </a:extLst>
                </a:gridCol>
                <a:gridCol w="3026003">
                  <a:extLst>
                    <a:ext uri="{9D8B030D-6E8A-4147-A177-3AD203B41FA5}">
                      <a16:colId xmlns:a16="http://schemas.microsoft.com/office/drawing/2014/main" val="4174662547"/>
                    </a:ext>
                  </a:extLst>
                </a:gridCol>
              </a:tblGrid>
              <a:tr h="663061">
                <a:tc>
                  <a:txBody>
                    <a:bodyPr/>
                    <a:lstStyle/>
                    <a:p>
                      <a:pPr algn="ctr"/>
                      <a:r>
                        <a:rPr lang="uk-UA" sz="2800" dirty="0">
                          <a:solidFill>
                            <a:schemeClr val="tx1"/>
                          </a:solidFill>
                        </a:rPr>
                        <a:t>Частина</a:t>
                      </a:r>
                      <a:r>
                        <a:rPr lang="uk-UA" sz="2800" baseline="0" dirty="0">
                          <a:solidFill>
                            <a:schemeClr val="tx1"/>
                          </a:solidFill>
                        </a:rPr>
                        <a:t> мова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>
                          <a:solidFill>
                            <a:schemeClr val="tx1"/>
                          </a:solidFill>
                        </a:rPr>
                        <a:t>На що вказує 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>
                          <a:solidFill>
                            <a:schemeClr val="tx1"/>
                          </a:solidFill>
                        </a:rPr>
                        <a:t>На які питання відповідає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>
                          <a:solidFill>
                            <a:schemeClr val="tx1"/>
                          </a:solidFill>
                        </a:rPr>
                        <a:t>Приклади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218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800" dirty="0"/>
                        <a:t>Іменник</a:t>
                      </a:r>
                      <a:endParaRPr lang="en-US" sz="28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dirty="0"/>
                        <a:t>істоту, неістоту</a:t>
                      </a:r>
                      <a:endParaRPr lang="en-US" sz="28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dirty="0"/>
                        <a:t>хто? що?</a:t>
                      </a:r>
                      <a:endParaRPr lang="en-US" sz="28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dirty="0"/>
                        <a:t>Людина, вітер</a:t>
                      </a:r>
                      <a:endParaRPr lang="en-US" sz="28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956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800" dirty="0"/>
                        <a:t>Прикметник</a:t>
                      </a:r>
                      <a:endParaRPr lang="en-US" sz="28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dirty="0"/>
                        <a:t>ознаку</a:t>
                      </a:r>
                      <a:r>
                        <a:rPr lang="uk-UA" sz="2800" baseline="0" dirty="0"/>
                        <a:t> предмета</a:t>
                      </a:r>
                      <a:endParaRPr lang="en-US" sz="28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dirty="0"/>
                        <a:t>який?</a:t>
                      </a:r>
                      <a:r>
                        <a:rPr lang="uk-UA" sz="2800" baseline="0" dirty="0"/>
                        <a:t> чий?</a:t>
                      </a:r>
                      <a:endParaRPr lang="en-US" sz="28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dirty="0"/>
                        <a:t>Зелений, матусин</a:t>
                      </a:r>
                      <a:endParaRPr lang="en-US" sz="28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8596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800" dirty="0"/>
                        <a:t>Займенник</a:t>
                      </a:r>
                      <a:endParaRPr lang="en-US" sz="28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dirty="0"/>
                        <a:t>вказує на предмет, ознаку або число не називаючи їх</a:t>
                      </a:r>
                      <a:endParaRPr lang="en-US" sz="28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dirty="0"/>
                        <a:t>хто? що?</a:t>
                      </a:r>
                    </a:p>
                    <a:p>
                      <a:r>
                        <a:rPr lang="uk-UA" sz="2800" dirty="0"/>
                        <a:t>який? чий?</a:t>
                      </a:r>
                    </a:p>
                    <a:p>
                      <a:r>
                        <a:rPr lang="uk-UA" sz="2800" dirty="0"/>
                        <a:t>скільки?</a:t>
                      </a:r>
                      <a:endParaRPr lang="en-US" sz="28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dirty="0"/>
                        <a:t>Ти, він</a:t>
                      </a:r>
                    </a:p>
                    <a:p>
                      <a:r>
                        <a:rPr lang="uk-UA" sz="2800" dirty="0"/>
                        <a:t>Цей, наш</a:t>
                      </a:r>
                    </a:p>
                    <a:p>
                      <a:r>
                        <a:rPr lang="uk-UA" sz="2800" dirty="0"/>
                        <a:t>багато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295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800" dirty="0"/>
                        <a:t>Числівник</a:t>
                      </a:r>
                      <a:endParaRPr lang="en-US" sz="28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dirty="0"/>
                        <a:t>порядок при лічбі, кількість предметів</a:t>
                      </a:r>
                      <a:endParaRPr lang="en-US" sz="28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dirty="0"/>
                        <a:t>скільки? котрий?</a:t>
                      </a:r>
                      <a:endParaRPr lang="en-US" sz="28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dirty="0"/>
                        <a:t>Два, другий</a:t>
                      </a:r>
                      <a:endParaRPr lang="en-US" sz="28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558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800" dirty="0"/>
                        <a:t>Дієслово</a:t>
                      </a:r>
                      <a:endParaRPr lang="en-US" sz="28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dirty="0"/>
                        <a:t>дію</a:t>
                      </a:r>
                      <a:r>
                        <a:rPr lang="uk-UA" sz="2800" baseline="0" dirty="0"/>
                        <a:t> предмета</a:t>
                      </a:r>
                      <a:endParaRPr lang="en-US" sz="28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dirty="0"/>
                        <a:t>що робити? що зробити?</a:t>
                      </a:r>
                      <a:endParaRPr lang="en-US" sz="28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dirty="0"/>
                        <a:t>працювати</a:t>
                      </a:r>
                      <a:endParaRPr lang="en-US" sz="28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6348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800" dirty="0"/>
                        <a:t>Прислівник </a:t>
                      </a:r>
                      <a:endParaRPr lang="en-US" sz="28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dirty="0"/>
                        <a:t>ознаку дії </a:t>
                      </a:r>
                      <a:endParaRPr lang="en-US" sz="28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dirty="0"/>
                        <a:t>як? де? коли? куди? звідки?</a:t>
                      </a:r>
                      <a:endParaRPr lang="en-US" sz="28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dirty="0"/>
                        <a:t>Весело, високо, вранці, нагору</a:t>
                      </a:r>
                      <a:endParaRPr lang="en-US" sz="28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4294561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500077" y="64366"/>
            <a:ext cx="7611292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/>
              <a:t>САМОСТІЙНІ ЧАСТИНИ МОВИ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67728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3814BBC-1523-499A-9C38-6C4EA1F01E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7257431"/>
              </p:ext>
            </p:extLst>
          </p:nvPr>
        </p:nvGraphicFramePr>
        <p:xfrm>
          <a:off x="792480" y="1544796"/>
          <a:ext cx="10554789" cy="340626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364741">
                  <a:extLst>
                    <a:ext uri="{9D8B030D-6E8A-4147-A177-3AD203B41FA5}">
                      <a16:colId xmlns:a16="http://schemas.microsoft.com/office/drawing/2014/main" val="2680654180"/>
                    </a:ext>
                  </a:extLst>
                </a:gridCol>
                <a:gridCol w="3671785">
                  <a:extLst>
                    <a:ext uri="{9D8B030D-6E8A-4147-A177-3AD203B41FA5}">
                      <a16:colId xmlns:a16="http://schemas.microsoft.com/office/drawing/2014/main" val="1393583620"/>
                    </a:ext>
                  </a:extLst>
                </a:gridCol>
                <a:gridCol w="3518263">
                  <a:extLst>
                    <a:ext uri="{9D8B030D-6E8A-4147-A177-3AD203B41FA5}">
                      <a16:colId xmlns:a16="http://schemas.microsoft.com/office/drawing/2014/main" val="2775304235"/>
                    </a:ext>
                  </a:extLst>
                </a:gridCol>
              </a:tblGrid>
              <a:tr h="663061">
                <a:tc>
                  <a:txBody>
                    <a:bodyPr/>
                    <a:lstStyle/>
                    <a:p>
                      <a:pPr algn="ctr"/>
                      <a:r>
                        <a:rPr lang="uk-UA" sz="2800" dirty="0">
                          <a:solidFill>
                            <a:schemeClr val="tx1"/>
                          </a:solidFill>
                        </a:rPr>
                        <a:t>Форма 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>
                          <a:solidFill>
                            <a:schemeClr val="tx1"/>
                          </a:solidFill>
                        </a:rPr>
                        <a:t>Запитання 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>
                          <a:solidFill>
                            <a:schemeClr val="tx1"/>
                          </a:solidFill>
                        </a:rPr>
                        <a:t>Приклади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218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800" dirty="0"/>
                        <a:t>Дієприкметник</a:t>
                      </a:r>
                      <a:endParaRPr lang="en-US" sz="28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dirty="0"/>
                        <a:t>який? яка? яке? які?</a:t>
                      </a:r>
                      <a:endParaRPr lang="en-US" sz="28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dirty="0"/>
                        <a:t>Написаний, розфарбований, позеленілий</a:t>
                      </a:r>
                      <a:endParaRPr lang="en-US" sz="28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956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800" dirty="0"/>
                        <a:t>Дієприслівник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dirty="0"/>
                        <a:t>що роблячи?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dirty="0"/>
                        <a:t>що зробивши?</a:t>
                      </a:r>
                      <a:endParaRPr lang="en-US" sz="2800" dirty="0"/>
                    </a:p>
                    <a:p>
                      <a:endParaRPr lang="en-US" sz="28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dirty="0"/>
                        <a:t>Пишучи, граючи, написавши, гравши</a:t>
                      </a:r>
                      <a:endParaRPr lang="en-US" sz="28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8596048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490651" y="382546"/>
            <a:ext cx="7611292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/>
              <a:t>ОСОБЛИВІ ФОРМИ ДІЄСЛОВА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458729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472F00F-F6E3-40D7-8CC0-40EA3F1E91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8949274"/>
              </p:ext>
            </p:extLst>
          </p:nvPr>
        </p:nvGraphicFramePr>
        <p:xfrm>
          <a:off x="792480" y="1544796"/>
          <a:ext cx="10554789" cy="477786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18263">
                  <a:extLst>
                    <a:ext uri="{9D8B030D-6E8A-4147-A177-3AD203B41FA5}">
                      <a16:colId xmlns:a16="http://schemas.microsoft.com/office/drawing/2014/main" val="2680654180"/>
                    </a:ext>
                  </a:extLst>
                </a:gridCol>
                <a:gridCol w="3518263">
                  <a:extLst>
                    <a:ext uri="{9D8B030D-6E8A-4147-A177-3AD203B41FA5}">
                      <a16:colId xmlns:a16="http://schemas.microsoft.com/office/drawing/2014/main" val="1393583620"/>
                    </a:ext>
                  </a:extLst>
                </a:gridCol>
                <a:gridCol w="3518263">
                  <a:extLst>
                    <a:ext uri="{9D8B030D-6E8A-4147-A177-3AD203B41FA5}">
                      <a16:colId xmlns:a16="http://schemas.microsoft.com/office/drawing/2014/main" val="2775304235"/>
                    </a:ext>
                  </a:extLst>
                </a:gridCol>
              </a:tblGrid>
              <a:tr h="663061">
                <a:tc>
                  <a:txBody>
                    <a:bodyPr/>
                    <a:lstStyle/>
                    <a:p>
                      <a:pPr algn="ctr"/>
                      <a:r>
                        <a:rPr lang="uk-UA" sz="2800" dirty="0">
                          <a:solidFill>
                            <a:schemeClr val="tx1"/>
                          </a:solidFill>
                        </a:rPr>
                        <a:t>Частина</a:t>
                      </a:r>
                      <a:r>
                        <a:rPr lang="uk-UA" sz="2800" baseline="0" dirty="0">
                          <a:solidFill>
                            <a:schemeClr val="tx1"/>
                          </a:solidFill>
                        </a:rPr>
                        <a:t> мова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>
                          <a:solidFill>
                            <a:schemeClr val="tx1"/>
                          </a:solidFill>
                        </a:rPr>
                        <a:t>На що вказує 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>
                          <a:solidFill>
                            <a:schemeClr val="tx1"/>
                          </a:solidFill>
                        </a:rPr>
                        <a:t>Приклади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218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800" dirty="0"/>
                        <a:t>Прийменник</a:t>
                      </a:r>
                      <a:endParaRPr lang="en-US" sz="28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dirty="0"/>
                        <a:t>поєднує іменник, займенник, числівник з іншими словами,</a:t>
                      </a:r>
                    </a:p>
                    <a:p>
                      <a:r>
                        <a:rPr lang="uk-UA" sz="2800" dirty="0"/>
                        <a:t>вказує на місце, час</a:t>
                      </a:r>
                      <a:endParaRPr lang="en-US" sz="28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dirty="0"/>
                        <a:t>в, у, над, під, з, із, за, для, поміж, перед, серед, по, за, до, на</a:t>
                      </a:r>
                      <a:endParaRPr lang="en-US" sz="28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956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800" dirty="0"/>
                        <a:t>Сполучник</a:t>
                      </a:r>
                      <a:endParaRPr lang="en-US" sz="28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dirty="0"/>
                        <a:t>поєднує однорідні члени й частини складного речення</a:t>
                      </a:r>
                      <a:endParaRPr lang="en-US" sz="28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dirty="0"/>
                        <a:t>і, а, але, щоб, що</a:t>
                      </a:r>
                      <a:endParaRPr lang="en-US" sz="28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8596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800" dirty="0"/>
                        <a:t>Частка</a:t>
                      </a:r>
                      <a:endParaRPr lang="en-US" sz="28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dirty="0"/>
                        <a:t>виражає додаткові смислові відтінки</a:t>
                      </a:r>
                      <a:endParaRPr lang="en-US" sz="28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dirty="0"/>
                        <a:t>не, ні, б, би, ж</a:t>
                      </a:r>
                      <a:endParaRPr lang="en-US" sz="28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295686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490651" y="382546"/>
            <a:ext cx="7611292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/>
              <a:t>СЛУЖБОВІ ЧАСТИНИ МОВИ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409383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4F4954E3-1320-4187-B6AA-5C36F0DD8E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0091051"/>
              </p:ext>
            </p:extLst>
          </p:nvPr>
        </p:nvGraphicFramePr>
        <p:xfrm>
          <a:off x="792480" y="1544796"/>
          <a:ext cx="10554789" cy="340626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204485">
                  <a:extLst>
                    <a:ext uri="{9D8B030D-6E8A-4147-A177-3AD203B41FA5}">
                      <a16:colId xmlns:a16="http://schemas.microsoft.com/office/drawing/2014/main" val="2680654180"/>
                    </a:ext>
                  </a:extLst>
                </a:gridCol>
                <a:gridCol w="3832041">
                  <a:extLst>
                    <a:ext uri="{9D8B030D-6E8A-4147-A177-3AD203B41FA5}">
                      <a16:colId xmlns:a16="http://schemas.microsoft.com/office/drawing/2014/main" val="1393583620"/>
                    </a:ext>
                  </a:extLst>
                </a:gridCol>
                <a:gridCol w="3518263">
                  <a:extLst>
                    <a:ext uri="{9D8B030D-6E8A-4147-A177-3AD203B41FA5}">
                      <a16:colId xmlns:a16="http://schemas.microsoft.com/office/drawing/2014/main" val="2775304235"/>
                    </a:ext>
                  </a:extLst>
                </a:gridCol>
              </a:tblGrid>
              <a:tr h="663061">
                <a:tc>
                  <a:txBody>
                    <a:bodyPr/>
                    <a:lstStyle/>
                    <a:p>
                      <a:pPr algn="ctr"/>
                      <a:r>
                        <a:rPr lang="uk-UA" sz="2800" dirty="0">
                          <a:solidFill>
                            <a:schemeClr val="tx1"/>
                          </a:solidFill>
                        </a:rPr>
                        <a:t>Частина</a:t>
                      </a:r>
                      <a:r>
                        <a:rPr lang="uk-UA" sz="2800" baseline="0" dirty="0">
                          <a:solidFill>
                            <a:schemeClr val="tx1"/>
                          </a:solidFill>
                        </a:rPr>
                        <a:t> мова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>
                          <a:solidFill>
                            <a:schemeClr val="tx1"/>
                          </a:solidFill>
                        </a:rPr>
                        <a:t>На що вказує 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>
                          <a:solidFill>
                            <a:schemeClr val="tx1"/>
                          </a:solidFill>
                        </a:rPr>
                        <a:t>Приклади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218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800" dirty="0"/>
                        <a:t>Вигук </a:t>
                      </a:r>
                      <a:endParaRPr lang="en-US" sz="28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dirty="0"/>
                        <a:t>Виражає почуття, емоції, волевиявлення мовця, не називаючи їх</a:t>
                      </a:r>
                      <a:endParaRPr lang="en-US" sz="28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dirty="0"/>
                        <a:t>А! О! Гей! Ого! Ай! тощо</a:t>
                      </a:r>
                      <a:endParaRPr lang="en-US" sz="28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956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800" dirty="0"/>
                        <a:t>!!!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dirty="0"/>
                        <a:t>До вигука належать похідні типи</a:t>
                      </a:r>
                      <a:endParaRPr lang="en-US" sz="2800" dirty="0"/>
                    </a:p>
                    <a:p>
                      <a:endParaRPr lang="en-US" sz="28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dirty="0"/>
                        <a:t>Добрий день! Спасибі! Браво! Здоровенькі були!</a:t>
                      </a:r>
                      <a:endParaRPr lang="en-US" sz="28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8596048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490651" y="382546"/>
            <a:ext cx="7611292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/>
              <a:t>ОСОБЛИВА ЧАСТИНА МОВИ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600083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7A3C73E-1244-4528-8094-EA2741293C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31545D6-9D5D-49F3-9C6B-35DD11E2A7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557" y="229893"/>
            <a:ext cx="11214652" cy="2503421"/>
          </a:xfrm>
          <a:prstGeom prst="rect">
            <a:avLst/>
          </a:prstGeom>
        </p:spPr>
      </p:pic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B1529C8-939E-4383-AC9C-2A85CBE90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6016" y="2872409"/>
            <a:ext cx="7437783" cy="3304554"/>
          </a:xfrm>
        </p:spPr>
        <p:txBody>
          <a:bodyPr/>
          <a:lstStyle/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Талант – що? – іменник</a:t>
            </a:r>
            <a:b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талановитий – який? – прикметник</a:t>
            </a:r>
            <a:b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талановито – як? – прислівник</a:t>
            </a:r>
            <a:b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ятий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котрий? – числівник</a:t>
            </a:r>
            <a:b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ятірка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що? – іменник</a:t>
            </a:r>
            <a:b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ять – скільки? – числівник</a:t>
            </a:r>
            <a:b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ятеро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скільки? – числівник</a:t>
            </a:r>
            <a:b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ятьох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як? – прислівник</a:t>
            </a:r>
            <a:endParaRPr lang="uk-UA" dirty="0"/>
          </a:p>
        </p:txBody>
      </p:sp>
      <p:pic>
        <p:nvPicPr>
          <p:cNvPr id="6" name="Місце для вмісту 5">
            <a:extLst>
              <a:ext uri="{FF2B5EF4-FFF2-40B4-BE49-F238E27FC236}">
                <a16:creationId xmlns:a16="http://schemas.microsoft.com/office/drawing/2014/main" id="{C541D1B7-2108-4E4C-BAB5-7CEA26D388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759" y="125697"/>
            <a:ext cx="11310598" cy="2524839"/>
          </a:xfrm>
        </p:spPr>
      </p:pic>
    </p:spTree>
    <p:extLst>
      <p:ext uri="{BB962C8B-B14F-4D97-AF65-F5344CB8AC3E}">
        <p14:creationId xmlns:p14="http://schemas.microsoft.com/office/powerpoint/2010/main" val="678093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A9043D1-57A6-471D-9E6E-BC0E279B46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A714FC-BF06-4866-A81B-C952B9909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1174" y="2790335"/>
            <a:ext cx="10380038" cy="3739674"/>
          </a:xfrm>
        </p:spPr>
        <p:txBody>
          <a:bodyPr numCol="2">
            <a:norm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Читач – хто? – іменник</a:t>
            </a:r>
            <a:b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читати – що робити? – дієслово</a:t>
            </a:r>
            <a:b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читання – що? – іменник</a:t>
            </a:r>
            <a:b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прочитаний – який? – дієприкметник</a:t>
            </a:r>
            <a:b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читаючи – що роблячи? – дієприслівник</a:t>
            </a:r>
            <a:b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холод – що? – іменник</a:t>
            </a:r>
            <a:b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холодний – який? – прикметник </a:t>
            </a:r>
            <a:b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холодно – як? – прислівник </a:t>
            </a:r>
            <a:b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холодити – що робити? – дієслово </a:t>
            </a:r>
            <a:b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охолоджений – який? – дієприкметник  </a:t>
            </a:r>
          </a:p>
        </p:txBody>
      </p:sp>
      <p:pic>
        <p:nvPicPr>
          <p:cNvPr id="6" name="Місце для вмісту 5">
            <a:extLst>
              <a:ext uri="{FF2B5EF4-FFF2-40B4-BE49-F238E27FC236}">
                <a16:creationId xmlns:a16="http://schemas.microsoft.com/office/drawing/2014/main" id="{3C2B915F-2A48-415F-AF5A-973E1DA1D3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893" y="213101"/>
            <a:ext cx="11573319" cy="2433638"/>
          </a:xfrm>
        </p:spPr>
      </p:pic>
    </p:spTree>
    <p:extLst>
      <p:ext uri="{BB962C8B-B14F-4D97-AF65-F5344CB8AC3E}">
        <p14:creationId xmlns:p14="http://schemas.microsoft.com/office/powerpoint/2010/main" val="2984493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578</Words>
  <Application>Microsoft Office PowerPoint</Application>
  <PresentationFormat>Широкий екран</PresentationFormat>
  <Paragraphs>111</Paragraphs>
  <Slides>10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Перевірте себе</vt:lpstr>
      <vt:lpstr>Повнозначні  та  службові  частини мови</vt:lpstr>
      <vt:lpstr>Частини мови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Читач – хто? – іменник читати – що робити? – дієслово читання – що? – іменник прочитаний – який? – дієприкметник читаючи – що роблячи? – дієприслівник холод – що? – іменник холодний – який? – прикметник  холодно – як? – прислівник  холодити – що робити? – дієслово  охолоджений – який? – дієприкметник  </vt:lpstr>
      <vt:lpstr>Знайдіть службові частини мови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Ірина Чабан</dc:creator>
  <cp:lastModifiedBy>Ірина Чабан</cp:lastModifiedBy>
  <cp:revision>7</cp:revision>
  <dcterms:created xsi:type="dcterms:W3CDTF">2023-02-22T13:29:07Z</dcterms:created>
  <dcterms:modified xsi:type="dcterms:W3CDTF">2023-02-24T12:38:50Z</dcterms:modified>
</cp:coreProperties>
</file>