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Lobster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bster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c5bb5ca0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1c5bb5ca0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1c5bb5ca0a_2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1c5bb5ca0a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1c5bb5ca0a_2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1c5bb5ca0a_2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1c5bb5ca0a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1c5bb5ca0a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1c5bb5ca0a_2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1c5bb5ca0a_2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1c5bb5ca0a_2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1c5bb5ca0a_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1c5bb5ca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1c5bb5ca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1c5bb5ca0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1c5bb5ca0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c5bb5ca0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1c5bb5ca0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1c5bb5ca0a_2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1c5bb5ca0a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1c5bb5ca0a_2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1c5bb5ca0a_2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1c5bb5ca0a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1c5bb5ca0a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c5bb5ca0a_2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1c5bb5ca0a_2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uk.wikipedia.org/wiki/%D0%9C%D0%B8%D1%81%D1%82%D0%B5%D1%86%D1%82%D0%B2%D0%BE" TargetMode="External"/><Relationship Id="rId4" Type="http://schemas.openxmlformats.org/officeDocument/2006/relationships/hyperlink" Target="https://uk.wikipedia.org/wiki/%D0%86%D0%BA%D0%BE%D0%BD%D0%B0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25.png"/><Relationship Id="rId7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uk.wikipedia.org/wiki/%D0%A1%D0%BC%D0%B0%D0%BB%D1%8C%D1%82%D0%B0" TargetMode="External"/><Relationship Id="rId4" Type="http://schemas.openxmlformats.org/officeDocument/2006/relationships/hyperlink" Target="https://uk.wikipedia.org/wiki/%D0%A8%D0%BF%D0%BE%D0%BD" TargetMode="External"/><Relationship Id="rId5" Type="http://schemas.openxmlformats.org/officeDocument/2006/relationships/image" Target="../media/image17.png"/><Relationship Id="rId6" Type="http://schemas.openxmlformats.org/officeDocument/2006/relationships/image" Target="../media/image11.png"/><Relationship Id="rId7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23.png"/><Relationship Id="rId6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uk.wikipedia.org/wiki/%D0%A1%D1%85%D1%96%D0%B4%D0%BD%D1%96_%D1%81%D0%BB%D0%BE%D0%B2%27%D1%8F%D0%BD%D0%B8" TargetMode="External"/><Relationship Id="rId4" Type="http://schemas.openxmlformats.org/officeDocument/2006/relationships/hyperlink" Target="https://uk.wikipedia.org/wiki/%D0%91%D0%B5%D1%80%D0%B5%D1%81%D1%82_(%D0%BA%D0%BE%D1%80%D0%B0)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uk.wikipedia.org/wiki/%D0%90%D0%BA%D1%82%D0%BE%D1%80" TargetMode="External"/><Relationship Id="rId4" Type="http://schemas.openxmlformats.org/officeDocument/2006/relationships/hyperlink" Target="https://uk.wikipedia.org/wiki/%D0%9B%D1%96%D1%82%D0%BE%D0%BF%D0%B8%D1%81" TargetMode="External"/><Relationship Id="rId11" Type="http://schemas.openxmlformats.org/officeDocument/2006/relationships/image" Target="../media/image10.png"/><Relationship Id="rId10" Type="http://schemas.openxmlformats.org/officeDocument/2006/relationships/hyperlink" Target="https://uk.wikipedia.org/wiki/1037" TargetMode="External"/><Relationship Id="rId9" Type="http://schemas.openxmlformats.org/officeDocument/2006/relationships/hyperlink" Target="https://uk.wikipedia.org/wiki/%D0%9A%D0%B8%D1%97%D0%B2" TargetMode="External"/><Relationship Id="rId5" Type="http://schemas.openxmlformats.org/officeDocument/2006/relationships/hyperlink" Target="https://uk.wikipedia.org/wiki/%D0%9A%D0%B8%D1%97%D0%B2%D1%81%D1%8C%D0%BA%D0%B0_%D0%A0%D1%83%D1%81%D1%8C" TargetMode="External"/><Relationship Id="rId6" Type="http://schemas.openxmlformats.org/officeDocument/2006/relationships/hyperlink" Target="https://uk.wikipedia.org/wiki/1068" TargetMode="External"/><Relationship Id="rId7" Type="http://schemas.openxmlformats.org/officeDocument/2006/relationships/hyperlink" Target="https://uk.wikipedia.org/wiki/%D0%A4%D1%80%D0%B5%D1%81%D0%BA%D0%B0" TargetMode="External"/><Relationship Id="rId8" Type="http://schemas.openxmlformats.org/officeDocument/2006/relationships/hyperlink" Target="https://uk.wikipedia.org/wiki/%D0%A1%D0%BE%D1%84%D1%96%D0%B9%D1%81%D1%8C%D0%BA%D0%B8%D0%B9_%D1%81%D0%BE%D0%B1%D0%BE%D1%80_(%D0%9A%D0%B8%D1%97%D0%B2)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932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6400">
                <a:solidFill>
                  <a:srgbClr val="5B0F00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Культура Русі-України</a:t>
            </a:r>
            <a:endParaRPr sz="6400">
              <a:solidFill>
                <a:srgbClr val="5B0F00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600" y="1200575"/>
            <a:ext cx="8163874" cy="37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250" y="914975"/>
            <a:ext cx="7345225" cy="394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/>
        </p:nvSpPr>
        <p:spPr>
          <a:xfrm>
            <a:off x="1491225" y="391775"/>
            <a:ext cx="727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latin typeface="Times New Roman"/>
                <a:ea typeface="Times New Roman"/>
                <a:cs typeface="Times New Roman"/>
                <a:sym typeface="Times New Roman"/>
              </a:rPr>
              <a:t>Київ за Володимира Великого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575" y="458075"/>
            <a:ext cx="3715425" cy="29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750" y="1718725"/>
            <a:ext cx="3594300" cy="30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/>
          <p:nvPr/>
        </p:nvSpPr>
        <p:spPr>
          <a:xfrm>
            <a:off x="5939675" y="946775"/>
            <a:ext cx="3115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latin typeface="Times New Roman"/>
                <a:ea typeface="Times New Roman"/>
                <a:cs typeface="Times New Roman"/>
                <a:sym typeface="Times New Roman"/>
              </a:rPr>
              <a:t>Золоті ворота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1276400" y="3728100"/>
            <a:ext cx="3172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latin typeface="Times New Roman"/>
                <a:ea typeface="Times New Roman"/>
                <a:cs typeface="Times New Roman"/>
                <a:sym typeface="Times New Roman"/>
              </a:rPr>
              <a:t>Софійський собор</a:t>
            </a:r>
            <a:endParaRPr b="1"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ctrTitle"/>
          </p:nvPr>
        </p:nvSpPr>
        <p:spPr>
          <a:xfrm>
            <a:off x="311708" y="8340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4"/>
          <p:cNvSpPr txBox="1"/>
          <p:nvPr/>
        </p:nvSpPr>
        <p:spPr>
          <a:xfrm>
            <a:off x="240125" y="189575"/>
            <a:ext cx="8592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Іко́нопис</a:t>
            </a:r>
            <a:r>
              <a:rPr lang="ru" sz="1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— </a:t>
            </a:r>
            <a:r>
              <a:rPr lang="ru" sz="19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мистецтво</a:t>
            </a:r>
            <a:r>
              <a:rPr lang="ru" sz="1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писання </a:t>
            </a:r>
            <a:r>
              <a:rPr lang="ru" sz="19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ікон</a:t>
            </a:r>
            <a:r>
              <a:rPr lang="ru" sz="1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вид живопису, має культове призначення.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875" y="834075"/>
            <a:ext cx="2220050" cy="27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2875" y="1695425"/>
            <a:ext cx="2019300" cy="304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11875" y="935175"/>
            <a:ext cx="2166825" cy="285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5"/>
          <p:cNvSpPr txBox="1"/>
          <p:nvPr/>
        </p:nvSpPr>
        <p:spPr>
          <a:xfrm>
            <a:off x="1044675" y="328575"/>
            <a:ext cx="7279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Моза́їка</a:t>
            </a:r>
            <a:r>
              <a:rPr lang="ru" sz="1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— зображення чи візерунок, виконані з кольорових каменів, </a:t>
            </a:r>
            <a:r>
              <a:rPr lang="ru" sz="19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смальти</a:t>
            </a:r>
            <a:r>
              <a:rPr lang="ru" sz="1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керамічних плиток, </a:t>
            </a:r>
            <a:r>
              <a:rPr lang="ru" sz="19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шпону</a:t>
            </a:r>
            <a:r>
              <a:rPr lang="ru" sz="1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та інших матеріалів.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" name="Google Shape;17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0313" y="1537438"/>
            <a:ext cx="2323375" cy="33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1300" y="2353000"/>
            <a:ext cx="2323375" cy="261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5750" y="1067475"/>
            <a:ext cx="2466975" cy="211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6"/>
          <p:cNvSpPr txBox="1"/>
          <p:nvPr/>
        </p:nvSpPr>
        <p:spPr>
          <a:xfrm>
            <a:off x="441000" y="139025"/>
            <a:ext cx="8391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9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Фре́ска</a:t>
            </a:r>
            <a:r>
              <a:rPr lang="ru" sz="19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— живопис на вологій штукатурці, одна з технік настінного малярства. </a:t>
            </a:r>
            <a:endParaRPr sz="1900"/>
          </a:p>
        </p:txBody>
      </p:sp>
      <p:pic>
        <p:nvPicPr>
          <p:cNvPr id="180" name="Google Shape;1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750" y="3077725"/>
            <a:ext cx="3081325" cy="19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2600" y="744575"/>
            <a:ext cx="3262825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763" y="1417750"/>
            <a:ext cx="1704975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25275" y="1417750"/>
            <a:ext cx="2085975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0" y="744575"/>
            <a:ext cx="8520600" cy="380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</a:t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682425" y="1112100"/>
            <a:ext cx="727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4322050" y="707525"/>
            <a:ext cx="38166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402A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Русь успадкувала землеробську, побутову і культову культуру від багатьох своїх попередників — давніх жителів Східної Європи.</a:t>
            </a:r>
            <a:endParaRPr b="1" sz="2400">
              <a:solidFill>
                <a:srgbClr val="402A1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Культура Русі-України орієнтувалась у своєму розвитку на Візантію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8525"/>
            <a:ext cx="3692450" cy="472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4132500" y="442300"/>
            <a:ext cx="3955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5B0F00"/>
                </a:solidFill>
                <a:latin typeface="Lobster"/>
                <a:ea typeface="Lobster"/>
                <a:cs typeface="Lobster"/>
                <a:sym typeface="Lobster"/>
              </a:rPr>
              <a:t>Писемність</a:t>
            </a:r>
            <a:endParaRPr sz="2500">
              <a:solidFill>
                <a:srgbClr val="5B0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572000" y="1125200"/>
            <a:ext cx="36045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50">
                <a:solidFill>
                  <a:srgbClr val="040C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Русі поширюється нова писемність, абетка якої була складена братами Кирилом і Мефодієм і названа за іменем одного з них "кирилицею"</a:t>
            </a:r>
            <a:r>
              <a:rPr b="1" lang="ru" sz="195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Вона являла собою південнослов'янський мовний діалект, зрозумілий і східному слов'янству, що й стало головною передумовою її поширення на українських землях</a:t>
            </a:r>
            <a:r>
              <a:rPr b="1" lang="ru" sz="1950">
                <a:solidFill>
                  <a:srgbClr val="202124"/>
                </a:solidFill>
                <a:highlight>
                  <a:srgbClr val="FFFFFF"/>
                </a:highlight>
              </a:rPr>
              <a:t>.</a:t>
            </a:r>
            <a:endParaRPr b="1" sz="1700"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600" y="164300"/>
            <a:ext cx="3223350" cy="43473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492850" y="4511600"/>
            <a:ext cx="727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Брати-просвітителі Кирило та Мефодій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480225" y="581325"/>
            <a:ext cx="42969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Берестя́ні гра́моти</a:t>
            </a:r>
            <a:r>
              <a:rPr lang="ru" sz="20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— </a:t>
            </a:r>
            <a:r>
              <a:rPr b="1" lang="ru" sz="18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пам'ятки давньої </a:t>
            </a:r>
            <a:r>
              <a:rPr b="1" lang="ru" sz="18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східнослов'янської</a:t>
            </a:r>
            <a:r>
              <a:rPr b="1" lang="ru" sz="18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писемності (XI—XV ст.), написані на доступному дешевому матеріалі — </a:t>
            </a:r>
            <a:r>
              <a:rPr b="1" lang="ru" sz="18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бересті</a:t>
            </a:r>
            <a:r>
              <a:rPr b="1" lang="ru" sz="18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8775" y="447775"/>
            <a:ext cx="3374225" cy="16879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3475325" y="2571750"/>
            <a:ext cx="50043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50">
                <a:solidFill>
                  <a:srgbClr val="3F434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ГРАФІ́ТІ</a:t>
            </a:r>
            <a:r>
              <a:rPr lang="ru" sz="1850">
                <a:solidFill>
                  <a:srgbClr val="3F434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b="1" lang="ru" sz="1850">
                <a:solidFill>
                  <a:srgbClr val="3F434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найдавніші текстові написи, малюнки, символічні, магічні, цифрові знаки й монограми, видряпані гострими предметами на керамічних та інших речах сакрального, побутового і торгового призначення, рідше – на стінах різних споруд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075" y="2198025"/>
            <a:ext cx="2495225" cy="25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1781900" y="707700"/>
            <a:ext cx="664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5B0F00"/>
                </a:solidFill>
                <a:latin typeface="Lobster"/>
                <a:ea typeface="Lobster"/>
                <a:cs typeface="Lobster"/>
                <a:sym typeface="Lobster"/>
              </a:rPr>
              <a:t>Освіта</a:t>
            </a:r>
            <a:endParaRPr sz="3600">
              <a:solidFill>
                <a:srgbClr val="5B0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391750" y="1718725"/>
            <a:ext cx="4739100" cy="28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 Володимира в Києві існує державна школа для дітей з найближчого оточення князя. Створювалися бібліотеки при монастирях і церквах. Ярослав заснував бібліотеку Софії Київської, його син Святослав створив власну княжу бібліотеку.</a:t>
            </a:r>
            <a:endParaRPr b="1" sz="195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Осередком освіти на Русі були церкви і монастирі.</a:t>
            </a:r>
            <a:endParaRPr b="1" sz="195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4600" y="985725"/>
            <a:ext cx="3587700" cy="39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ctrTitle"/>
          </p:nvPr>
        </p:nvSpPr>
        <p:spPr>
          <a:xfrm>
            <a:off x="560850" y="2204125"/>
            <a:ext cx="8520600" cy="90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311700" y="809225"/>
            <a:ext cx="8365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Ще до виникнення писемності у східних слов’ян існувала багата усна народна творчість: обрядові пісні, перекази, замовляння, заклинання, епічні та ліричні пісні. Особливого поширення набули за давнини епічні пісні-билини.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1238475" y="147425"/>
            <a:ext cx="70137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solidFill>
                  <a:srgbClr val="5B0F00"/>
                </a:solidFill>
                <a:latin typeface="Lobster"/>
                <a:ea typeface="Lobster"/>
                <a:cs typeface="Lobster"/>
                <a:sym typeface="Lobster"/>
              </a:rPr>
              <a:t>Усна народна та музична творчість</a:t>
            </a:r>
            <a:endParaRPr sz="3100">
              <a:solidFill>
                <a:srgbClr val="5B0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3001350" y="2033238"/>
            <a:ext cx="3639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Розвиток фольклору на Русі був тісно пов’язаний з віруваннями народу, які до введення християнства мали магічний характер. 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151650" y="3816550"/>
            <a:ext cx="6040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Фольклор відображував трудовий процес, характер землеробського заняття, побут та ін. Ці явища знайшли своє відлуння у так званій календарній і обрядовій поезії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325" y="1819825"/>
            <a:ext cx="2352675" cy="19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7227" y="2204125"/>
            <a:ext cx="2109975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505500" y="379125"/>
            <a:ext cx="37659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Билини </a:t>
            </a:r>
            <a:r>
              <a:rPr lang="ru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— це епічні пісні, що відображають історичну долю Русі та присвячені історичним подіям з життя народу, захисту країни від ворогів.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505500" y="2649925"/>
            <a:ext cx="382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Улюбленими героями билин були воїни-богатирі: Ілля Муромець, Добриня Никитич, Альоша Попович.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125" y="467600"/>
            <a:ext cx="4261625" cy="435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 txBox="1"/>
          <p:nvPr/>
        </p:nvSpPr>
        <p:spPr>
          <a:xfrm>
            <a:off x="530775" y="314900"/>
            <a:ext cx="3677400" cy="46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Скоморóхи</a:t>
            </a:r>
            <a:r>
              <a:rPr lang="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— східнослов'янські професійні мандрівні співці й </a:t>
            </a:r>
            <a:r>
              <a:rPr lang="ru" sz="22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актори</a:t>
            </a:r>
            <a:r>
              <a:rPr lang="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(лицедії), учасники свят, обрядів, ігор.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Скоморохи вперше згадані в </a:t>
            </a:r>
            <a:r>
              <a:rPr lang="ru" sz="22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літописах</a:t>
            </a:r>
            <a:r>
              <a:rPr lang="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2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Київської Русі</a:t>
            </a:r>
            <a:r>
              <a:rPr lang="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2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1068</a:t>
            </a:r>
            <a:r>
              <a:rPr lang="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року та зображені на </a:t>
            </a:r>
            <a:r>
              <a:rPr lang="ru" sz="22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фресках</a:t>
            </a:r>
            <a:r>
              <a:rPr lang="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2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Софійського собору</a:t>
            </a:r>
            <a:r>
              <a:rPr lang="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ru" sz="22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Києві</a:t>
            </a:r>
            <a:r>
              <a:rPr lang="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датованих </a:t>
            </a:r>
            <a:r>
              <a:rPr lang="ru" sz="22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1037</a:t>
            </a:r>
            <a:r>
              <a:rPr lang="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роком.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486350" y="366500"/>
            <a:ext cx="4170400" cy="43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1"/>
          <p:cNvSpPr txBox="1"/>
          <p:nvPr>
            <p:ph idx="1" type="subTitle"/>
          </p:nvPr>
        </p:nvSpPr>
        <p:spPr>
          <a:xfrm>
            <a:off x="311700" y="2797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1061550" y="278025"/>
            <a:ext cx="7279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5B0F00"/>
                </a:solidFill>
                <a:latin typeface="Lobster"/>
                <a:ea typeface="Lobster"/>
                <a:cs typeface="Lobster"/>
                <a:sym typeface="Lobster"/>
              </a:rPr>
              <a:t>Архітектура та образотворче мистецтво</a:t>
            </a:r>
            <a:endParaRPr sz="3000">
              <a:solidFill>
                <a:srgbClr val="5B0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429675" y="1262975"/>
            <a:ext cx="4142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Архітектура міст і сіл Київської Русі представлена насамперед дерев'яними спорудами. 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4195675" y="3096200"/>
            <a:ext cx="43095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Перші кам'яні будівлі на Русі з'явилися під орудою візантійських зодчих. Масштабні роботи щодо створення ансамблю монументальних споруд князівського центру в Києві розгорнулись в кінці Х — початку XI cт.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0450" y="924525"/>
            <a:ext cx="2999950" cy="20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800" y="2710125"/>
            <a:ext cx="2811150" cy="20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