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91" r:id="rId3"/>
    <p:sldId id="271" r:id="rId4"/>
    <p:sldId id="286" r:id="rId5"/>
    <p:sldId id="273" r:id="rId6"/>
    <p:sldId id="281" r:id="rId7"/>
    <p:sldId id="287" r:id="rId8"/>
    <p:sldId id="298" r:id="rId9"/>
    <p:sldId id="302" r:id="rId10"/>
    <p:sldId id="303" r:id="rId11"/>
    <p:sldId id="304" r:id="rId12"/>
    <p:sldId id="274" r:id="rId13"/>
    <p:sldId id="283" r:id="rId14"/>
    <p:sldId id="288" r:id="rId15"/>
    <p:sldId id="284" r:id="rId16"/>
    <p:sldId id="305" r:id="rId17"/>
    <p:sldId id="282" r:id="rId18"/>
    <p:sldId id="285" r:id="rId19"/>
    <p:sldId id="278" r:id="rId20"/>
    <p:sldId id="277" r:id="rId21"/>
    <p:sldId id="279" r:id="rId22"/>
    <p:sldId id="280" r:id="rId23"/>
    <p:sldId id="300" r:id="rId24"/>
    <p:sldId id="301" r:id="rId25"/>
    <p:sldId id="290" r:id="rId26"/>
    <p:sldId id="289" r:id="rId27"/>
    <p:sldId id="299" r:id="rId28"/>
    <p:sldId id="293" r:id="rId29"/>
    <p:sldId id="296" r:id="rId30"/>
    <p:sldId id="292" r:id="rId31"/>
    <p:sldId id="295" r:id="rId32"/>
    <p:sldId id="294" r:id="rId33"/>
    <p:sldId id="275" r:id="rId34"/>
    <p:sldId id="29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h.kiev.ua/%D0%A4%D0%B0%D0%B9%D0%BB:Liaschenko_article_16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1916832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</a:rPr>
              <a:t>Засідання методичного об’єднання вчителів природничо-математичного циклу</a:t>
            </a:r>
            <a:endParaRPr lang="uk-UA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зображення_viber_2023-02-24_13-55-52-711.jpg"/>
          <p:cNvPicPr>
            <a:picLocks noChangeAspect="1"/>
          </p:cNvPicPr>
          <p:nvPr/>
        </p:nvPicPr>
        <p:blipFill>
          <a:blip r:embed="rId3" cstate="print"/>
          <a:srcRect l="6688" r="6687" b="11151"/>
          <a:stretch>
            <a:fillRect/>
          </a:stretch>
        </p:blipFill>
        <p:spPr>
          <a:xfrm>
            <a:off x="539552" y="332656"/>
            <a:ext cx="8064896" cy="6204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зображення_viber_2023-02-24_14-21-41-553.jpg"/>
          <p:cNvPicPr>
            <a:picLocks noChangeAspect="1"/>
          </p:cNvPicPr>
          <p:nvPr/>
        </p:nvPicPr>
        <p:blipFill>
          <a:blip r:embed="rId3" cstate="print"/>
          <a:srcRect l="10626" t="19550" r="3538"/>
          <a:stretch>
            <a:fillRect/>
          </a:stretch>
        </p:blipFill>
        <p:spPr>
          <a:xfrm>
            <a:off x="683568" y="476672"/>
            <a:ext cx="8092707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                 </a:t>
            </a:r>
            <a:r>
              <a:rPr lang="uk-UA" sz="3200" b="1" dirty="0" smtClean="0">
                <a:solidFill>
                  <a:srgbClr val="FF0000"/>
                </a:solidFill>
              </a:rPr>
              <a:t>Вчитися не для </a:t>
            </a:r>
            <a:r>
              <a:rPr lang="uk-UA" sz="3200" b="1" dirty="0" err="1" smtClean="0">
                <a:solidFill>
                  <a:srgbClr val="FF0000"/>
                </a:solidFill>
              </a:rPr>
              <a:t>школи,а</a:t>
            </a:r>
            <a:r>
              <a:rPr lang="uk-UA" sz="3200" b="1" dirty="0" smtClean="0">
                <a:solidFill>
                  <a:srgbClr val="FF0000"/>
                </a:solidFill>
              </a:rPr>
              <a:t> для життя</a:t>
            </a:r>
            <a:br>
              <a:rPr lang="uk-UA" sz="3200" b="1" dirty="0" smtClean="0">
                <a:solidFill>
                  <a:srgbClr val="FF0000"/>
                </a:solidFill>
              </a:rPr>
            </a:br>
            <a:r>
              <a:rPr lang="uk-UA" sz="3200" b="1" dirty="0" smtClean="0">
                <a:solidFill>
                  <a:srgbClr val="FF0000"/>
                </a:solidFill>
              </a:rPr>
              <a:t>                                                         ( за Сенекою)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899592" y="1916832"/>
            <a:ext cx="7772400" cy="2301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</a:t>
            </a:r>
            <a:r>
              <a:rPr kumimoji="0" lang="uk-UA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Основні ідеї </a:t>
            </a:r>
            <a:r>
              <a:rPr kumimoji="0" lang="uk-UA" sz="26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компетентнісного</a:t>
            </a:r>
            <a:r>
              <a:rPr kumimoji="0" lang="uk-UA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підходу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Максимальна самостійність учнів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Діяльнісний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підхід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Практична цінність у реальному житті набутих ЗУН та самого процесу навчальної діяльності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Можливість створення учнями власного освітнього продукту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Використання  індивідуальної, групової, колективної діяльності в різних співвідношеннях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C:\Users\Александр\Downloads\images (8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30425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1052736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/>
            <a:endParaRPr lang="ru-RU" sz="2400" b="1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2060848"/>
            <a:ext cx="65527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Відкритий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урок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основ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7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класі</a:t>
            </a:r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стресу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Виговська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Н.В.</a:t>
            </a:r>
            <a:endParaRPr lang="uk-UA" sz="3000" dirty="0"/>
          </a:p>
        </p:txBody>
      </p:sp>
      <p:pic>
        <p:nvPicPr>
          <p:cNvPr id="5" name="Рисунок 4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60648"/>
            <a:ext cx="13716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1052736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/>
            <a:endParaRPr lang="ru-RU" sz="2400" b="1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2060848"/>
            <a:ext cx="65527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Компетентнісний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підхід </a:t>
            </a:r>
          </a:p>
          <a:p>
            <a:pPr marL="457200" indent="-457200" algn="r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організації самостійної роботи на уроках з основ здоров’я (</a:t>
            </a:r>
            <a:r>
              <a:rPr 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Виговська</a:t>
            </a: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Н.В.)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1052736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/>
            <a:endParaRPr lang="ru-RU" sz="2400" b="1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2060848"/>
            <a:ext cx="65527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Відкритий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урок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геометрії</a:t>
            </a:r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7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класі</a:t>
            </a:r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«Сума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кутів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трикутника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Левківська Н.А.</a:t>
            </a:r>
            <a:endParaRPr lang="uk-UA" sz="3000" dirty="0"/>
          </a:p>
        </p:txBody>
      </p:sp>
      <p:pic>
        <p:nvPicPr>
          <p:cNvPr id="5" name="Рисунок 4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332656"/>
            <a:ext cx="13716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1052736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/>
            <a:endParaRPr lang="ru-RU" sz="2400" b="1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  <p:pic>
        <p:nvPicPr>
          <p:cNvPr id="5" name="Рисунок 4" descr="зображення_viber_2023-02-24_14-35-46-188.jpg"/>
          <p:cNvPicPr>
            <a:picLocks noChangeAspect="1"/>
          </p:cNvPicPr>
          <p:nvPr/>
        </p:nvPicPr>
        <p:blipFill>
          <a:blip r:embed="rId3" cstate="print"/>
          <a:srcRect t="9051" r="12200" b="5901"/>
          <a:stretch>
            <a:fillRect/>
          </a:stretch>
        </p:blipFill>
        <p:spPr>
          <a:xfrm>
            <a:off x="611560" y="476672"/>
            <a:ext cx="8028384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1052736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/>
            <a:endParaRPr lang="ru-RU" sz="2400" b="1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206084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3663" y="61913"/>
            <a:ext cx="8726487" cy="100012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Компетенції охоплюють такі якості:</a:t>
            </a:r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30163" y="1052513"/>
            <a:ext cx="5500687" cy="685800"/>
            <a:chOff x="1372" y="1824"/>
            <a:chExt cx="2938" cy="432"/>
          </a:xfrm>
        </p:grpSpPr>
        <p:sp>
          <p:nvSpPr>
            <p:cNvPr id="8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85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" name="AutoShape 48"/>
            <p:cNvSpPr>
              <a:spLocks noChangeArrowheads="1"/>
            </p:cNvSpPr>
            <p:nvPr/>
          </p:nvSpPr>
          <p:spPr bwMode="gray">
            <a:xfrm>
              <a:off x="1372" y="1824"/>
              <a:ext cx="356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uk-UA"/>
            </a:p>
          </p:txBody>
        </p:sp>
        <p:sp>
          <p:nvSpPr>
            <p:cNvPr id="10" name="Text Box 49"/>
            <p:cNvSpPr txBox="1">
              <a:spLocks noChangeArrowheads="1"/>
            </p:cNvSpPr>
            <p:nvPr/>
          </p:nvSpPr>
          <p:spPr bwMode="gray">
            <a:xfrm>
              <a:off x="1830" y="1861"/>
              <a:ext cx="248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uk-UA" sz="3000" b="1" i="1" dirty="0">
                  <a:solidFill>
                    <a:srgbClr val="00B050"/>
                  </a:solidFill>
                  <a:latin typeface="Bookman Old Style" pitchFamily="18" charset="0"/>
                  <a:cs typeface="Times New Roman" pitchFamily="18" charset="0"/>
                </a:rPr>
                <a:t>Ініціативність</a:t>
              </a:r>
              <a:r>
                <a:rPr lang="uk-UA" sz="3200" b="1" i="1" dirty="0">
                  <a:latin typeface="Bookman Old Style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1743075" y="3051175"/>
            <a:ext cx="5429250" cy="685800"/>
            <a:chOff x="1372" y="1824"/>
            <a:chExt cx="2900" cy="432"/>
          </a:xfrm>
        </p:grpSpPr>
        <p:sp>
          <p:nvSpPr>
            <p:cNvPr id="12" name="AutoShape 6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7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3" name="AutoShape 68"/>
            <p:cNvSpPr>
              <a:spLocks noChangeArrowheads="1"/>
            </p:cNvSpPr>
            <p:nvPr/>
          </p:nvSpPr>
          <p:spPr bwMode="gray">
            <a:xfrm>
              <a:off x="1372" y="1824"/>
              <a:ext cx="356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uk-UA"/>
            </a:p>
          </p:txBody>
        </p:sp>
        <p:sp>
          <p:nvSpPr>
            <p:cNvPr id="14" name="Text Box 69"/>
            <p:cNvSpPr txBox="1">
              <a:spLocks noChangeArrowheads="1"/>
            </p:cNvSpPr>
            <p:nvPr/>
          </p:nvSpPr>
          <p:spPr bwMode="gray">
            <a:xfrm>
              <a:off x="1518" y="1856"/>
              <a:ext cx="216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uk-UA" sz="3200" b="1" i="1">
                  <a:solidFill>
                    <a:srgbClr val="FF0000"/>
                  </a:solidFill>
                  <a:latin typeface="Bookman Old Style" pitchFamily="18" charset="0"/>
                  <a:cs typeface="Times New Roman" pitchFamily="18" charset="0"/>
                </a:rPr>
                <a:t>Співпраця </a:t>
              </a:r>
            </a:p>
          </p:txBody>
        </p:sp>
      </p:grpSp>
      <p:grpSp>
        <p:nvGrpSpPr>
          <p:cNvPr id="15" name="Group 66"/>
          <p:cNvGrpSpPr>
            <a:grpSpLocks/>
          </p:cNvGrpSpPr>
          <p:nvPr/>
        </p:nvGrpSpPr>
        <p:grpSpPr bwMode="auto">
          <a:xfrm>
            <a:off x="522288" y="1743075"/>
            <a:ext cx="5429250" cy="685800"/>
            <a:chOff x="1372" y="1824"/>
            <a:chExt cx="2900" cy="432"/>
          </a:xfrm>
        </p:grpSpPr>
        <p:sp>
          <p:nvSpPr>
            <p:cNvPr id="16" name="AutoShape 6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7000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7" name="AutoShape 68"/>
            <p:cNvSpPr>
              <a:spLocks noChangeArrowheads="1"/>
            </p:cNvSpPr>
            <p:nvPr/>
          </p:nvSpPr>
          <p:spPr bwMode="gray">
            <a:xfrm>
              <a:off x="1372" y="1824"/>
              <a:ext cx="356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uk-UA"/>
            </a:p>
          </p:txBody>
        </p:sp>
        <p:sp>
          <p:nvSpPr>
            <p:cNvPr id="18" name="Text Box 69"/>
            <p:cNvSpPr txBox="1">
              <a:spLocks noChangeArrowheads="1"/>
            </p:cNvSpPr>
            <p:nvPr/>
          </p:nvSpPr>
          <p:spPr bwMode="gray">
            <a:xfrm>
              <a:off x="1824" y="1856"/>
              <a:ext cx="216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uk-UA" sz="3000" b="1" i="1" dirty="0" smtClean="0">
                  <a:solidFill>
                    <a:srgbClr val="00B0F0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rPr>
                <a:t>Уміння вчитися </a:t>
              </a:r>
            </a:p>
          </p:txBody>
        </p:sp>
      </p:grpSp>
      <p:grpSp>
        <p:nvGrpSpPr>
          <p:cNvPr id="19" name="Group 46"/>
          <p:cNvGrpSpPr>
            <a:grpSpLocks/>
          </p:cNvGrpSpPr>
          <p:nvPr/>
        </p:nvGrpSpPr>
        <p:grpSpPr bwMode="auto">
          <a:xfrm>
            <a:off x="1182688" y="2381250"/>
            <a:ext cx="5429250" cy="685800"/>
            <a:chOff x="1372" y="1824"/>
            <a:chExt cx="2900" cy="432"/>
          </a:xfrm>
        </p:grpSpPr>
        <p:sp>
          <p:nvSpPr>
            <p:cNvPr id="20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85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1" name="AutoShape 48"/>
            <p:cNvSpPr>
              <a:spLocks noChangeArrowheads="1"/>
            </p:cNvSpPr>
            <p:nvPr/>
          </p:nvSpPr>
          <p:spPr bwMode="gray">
            <a:xfrm>
              <a:off x="1372" y="1824"/>
              <a:ext cx="356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uk-UA"/>
            </a:p>
          </p:txBody>
        </p:sp>
        <p:sp>
          <p:nvSpPr>
            <p:cNvPr id="22" name="Text Box 49"/>
            <p:cNvSpPr txBox="1">
              <a:spLocks noChangeArrowheads="1"/>
            </p:cNvSpPr>
            <p:nvPr/>
          </p:nvSpPr>
          <p:spPr bwMode="gray">
            <a:xfrm>
              <a:off x="1760" y="1840"/>
              <a:ext cx="248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uk-UA" sz="3200" b="1" i="1">
                  <a:solidFill>
                    <a:srgbClr val="00B050"/>
                  </a:solidFill>
                  <a:latin typeface="Bookman Old Style" pitchFamily="18" charset="0"/>
                  <a:cs typeface="Times New Roman" pitchFamily="18" charset="0"/>
                </a:rPr>
                <a:t>Логічно мислити</a:t>
              </a:r>
              <a:r>
                <a:rPr lang="uk-UA" sz="3200" b="1" i="1">
                  <a:latin typeface="Bookman Old Style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23" name="Group 46"/>
          <p:cNvGrpSpPr>
            <a:grpSpLocks/>
          </p:cNvGrpSpPr>
          <p:nvPr/>
        </p:nvGrpSpPr>
        <p:grpSpPr bwMode="auto">
          <a:xfrm>
            <a:off x="2408238" y="3770313"/>
            <a:ext cx="5500687" cy="685800"/>
            <a:chOff x="1372" y="1824"/>
            <a:chExt cx="2938" cy="432"/>
          </a:xfrm>
        </p:grpSpPr>
        <p:sp>
          <p:nvSpPr>
            <p:cNvPr id="24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8500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5" name="AutoShape 48"/>
            <p:cNvSpPr>
              <a:spLocks noChangeArrowheads="1"/>
            </p:cNvSpPr>
            <p:nvPr/>
          </p:nvSpPr>
          <p:spPr bwMode="gray">
            <a:xfrm>
              <a:off x="1372" y="1824"/>
              <a:ext cx="356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uk-UA"/>
            </a:p>
          </p:txBody>
        </p:sp>
        <p:sp>
          <p:nvSpPr>
            <p:cNvPr id="26" name="Text Box 49"/>
            <p:cNvSpPr txBox="1">
              <a:spLocks noChangeArrowheads="1"/>
            </p:cNvSpPr>
            <p:nvPr/>
          </p:nvSpPr>
          <p:spPr bwMode="gray">
            <a:xfrm>
              <a:off x="1830" y="1861"/>
              <a:ext cx="248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uk-UA" sz="3200" b="1" i="1">
                  <a:solidFill>
                    <a:srgbClr val="FF0000"/>
                  </a:solidFill>
                  <a:latin typeface="Bookman Old Style" pitchFamily="18" charset="0"/>
                  <a:cs typeface="Times New Roman" pitchFamily="18" charset="0"/>
                </a:rPr>
                <a:t>Оцінювати</a:t>
              </a:r>
              <a:r>
                <a:rPr lang="uk-UA" sz="3200" b="1" i="1">
                  <a:latin typeface="Bookman Old Style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27" name="Group 71"/>
          <p:cNvGrpSpPr>
            <a:grpSpLocks/>
          </p:cNvGrpSpPr>
          <p:nvPr/>
        </p:nvGrpSpPr>
        <p:grpSpPr bwMode="auto">
          <a:xfrm>
            <a:off x="3074988" y="4506913"/>
            <a:ext cx="5484812" cy="685800"/>
            <a:chOff x="1372" y="1824"/>
            <a:chExt cx="2930" cy="432"/>
          </a:xfrm>
        </p:grpSpPr>
        <p:sp>
          <p:nvSpPr>
            <p:cNvPr id="28" name="AutoShape 7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flip="none" rotWithShape="0">
              <a:gsLst>
                <a:gs pos="83000">
                  <a:schemeClr val="accent6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path path="circle">
                <a:fillToRect l="100000" b="100000"/>
              </a:path>
              <a:tileRect t="-100000" r="-100000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29" name="AutoShape 73"/>
            <p:cNvSpPr>
              <a:spLocks noChangeArrowheads="1"/>
            </p:cNvSpPr>
            <p:nvPr/>
          </p:nvSpPr>
          <p:spPr bwMode="gray">
            <a:xfrm>
              <a:off x="1372" y="1824"/>
              <a:ext cx="356" cy="432"/>
            </a:xfrm>
            <a:prstGeom prst="diamond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30" name="Text Box 74"/>
            <p:cNvSpPr txBox="1">
              <a:spLocks noChangeArrowheads="1"/>
            </p:cNvSpPr>
            <p:nvPr/>
          </p:nvSpPr>
          <p:spPr bwMode="gray">
            <a:xfrm>
              <a:off x="1474" y="1887"/>
              <a:ext cx="2828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uk-UA" sz="2000" b="1" i="1">
                  <a:solidFill>
                    <a:srgbClr val="0000CC"/>
                  </a:solidFill>
                  <a:latin typeface="Bookman Old Style" pitchFamily="18" charset="0"/>
                  <a:cs typeface="Times New Roman" pitchFamily="18" charset="0"/>
                </a:rPr>
                <a:t>Здатність працювати в колективі</a:t>
              </a:r>
            </a:p>
          </p:txBody>
        </p:sp>
      </p:grpSp>
      <p:grpSp>
        <p:nvGrpSpPr>
          <p:cNvPr id="31" name="Group 76"/>
          <p:cNvGrpSpPr>
            <a:grpSpLocks/>
          </p:cNvGrpSpPr>
          <p:nvPr/>
        </p:nvGrpSpPr>
        <p:grpSpPr bwMode="auto">
          <a:xfrm>
            <a:off x="3408363" y="5172075"/>
            <a:ext cx="5500687" cy="685800"/>
            <a:chOff x="1334" y="1824"/>
            <a:chExt cx="2938" cy="432"/>
          </a:xfrm>
        </p:grpSpPr>
        <p:sp>
          <p:nvSpPr>
            <p:cNvPr id="32" name="AutoShape 7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79000">
                  <a:srgbClr val="FF8F8F"/>
                </a:gs>
                <a:gs pos="100000">
                  <a:schemeClr val="folHlink"/>
                </a:gs>
              </a:gsLst>
              <a:path path="circle">
                <a:fillToRect l="100000" t="100000"/>
              </a:path>
              <a:tileRect r="-100000" b="-100000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33" name="AutoShape 78"/>
            <p:cNvSpPr>
              <a:spLocks noChangeArrowheads="1"/>
            </p:cNvSpPr>
            <p:nvPr/>
          </p:nvSpPr>
          <p:spPr bwMode="gray">
            <a:xfrm>
              <a:off x="1334" y="1824"/>
              <a:ext cx="394" cy="432"/>
            </a:xfrm>
            <a:prstGeom prst="diamond">
              <a:avLst/>
            </a:prstGeom>
            <a:solidFill>
              <a:srgbClr val="FF8F8F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uk-UA"/>
            </a:p>
          </p:txBody>
        </p:sp>
        <p:sp>
          <p:nvSpPr>
            <p:cNvPr id="34" name="Text Box 79"/>
            <p:cNvSpPr txBox="1">
              <a:spLocks noChangeArrowheads="1"/>
            </p:cNvSpPr>
            <p:nvPr/>
          </p:nvSpPr>
          <p:spPr bwMode="gray">
            <a:xfrm>
              <a:off x="1593" y="1899"/>
              <a:ext cx="2631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uk-UA" sz="2400" b="1" i="1">
                  <a:solidFill>
                    <a:srgbClr val="FFFF00"/>
                  </a:solidFill>
                  <a:latin typeface="Bookman Old Style" pitchFamily="18" charset="0"/>
                  <a:cs typeface="Times New Roman" pitchFamily="18" charset="0"/>
                </a:rPr>
                <a:t>Комунікативні здібності</a:t>
              </a:r>
            </a:p>
          </p:txBody>
        </p:sp>
      </p:grpSp>
      <p:grpSp>
        <p:nvGrpSpPr>
          <p:cNvPr id="35" name="Group 76"/>
          <p:cNvGrpSpPr>
            <a:grpSpLocks/>
          </p:cNvGrpSpPr>
          <p:nvPr/>
        </p:nvGrpSpPr>
        <p:grpSpPr bwMode="auto">
          <a:xfrm>
            <a:off x="2898775" y="5919788"/>
            <a:ext cx="5500688" cy="685800"/>
            <a:chOff x="1334" y="1824"/>
            <a:chExt cx="2938" cy="432"/>
          </a:xfrm>
        </p:grpSpPr>
        <p:sp>
          <p:nvSpPr>
            <p:cNvPr id="36" name="AutoShape 7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79000">
                  <a:srgbClr val="FF8F8F"/>
                </a:gs>
                <a:gs pos="100000">
                  <a:schemeClr val="folHlink"/>
                </a:gs>
              </a:gsLst>
              <a:path path="circle">
                <a:fillToRect l="100000" t="100000"/>
              </a:path>
              <a:tileRect r="-100000" b="-100000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37" name="AutoShape 78"/>
            <p:cNvSpPr>
              <a:spLocks noChangeArrowheads="1"/>
            </p:cNvSpPr>
            <p:nvPr/>
          </p:nvSpPr>
          <p:spPr bwMode="gray">
            <a:xfrm>
              <a:off x="1334" y="1824"/>
              <a:ext cx="394" cy="432"/>
            </a:xfrm>
            <a:prstGeom prst="diamond">
              <a:avLst/>
            </a:prstGeom>
            <a:solidFill>
              <a:srgbClr val="FF8F8F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/>
              <a:endParaRPr lang="uk-UA"/>
            </a:p>
          </p:txBody>
        </p:sp>
        <p:sp>
          <p:nvSpPr>
            <p:cNvPr id="38" name="Text Box 79"/>
            <p:cNvSpPr txBox="1">
              <a:spLocks noChangeArrowheads="1"/>
            </p:cNvSpPr>
            <p:nvPr/>
          </p:nvSpPr>
          <p:spPr bwMode="gray">
            <a:xfrm>
              <a:off x="1593" y="1899"/>
              <a:ext cx="2631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uk-UA" sz="2400" b="1" i="1">
                  <a:solidFill>
                    <a:srgbClr val="FF0000"/>
                  </a:solidFill>
                  <a:latin typeface="Bookman Old Style" pitchFamily="18" charset="0"/>
                  <a:cs typeface="Times New Roman" pitchFamily="18" charset="0"/>
                </a:rPr>
                <a:t>Знаходити інформацію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1052736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/>
            <a:endParaRPr lang="ru-RU" sz="2400" b="1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2060848"/>
            <a:ext cx="65527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Відкритий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урок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фізики</a:t>
            </a:r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7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класі</a:t>
            </a:r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Узагальнення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систематизація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теми «Сила.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сил»</a:t>
            </a:r>
          </a:p>
          <a:p>
            <a:pPr algn="r"/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Цапун В.С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/>
          </a:p>
        </p:txBody>
      </p:sp>
      <p:pic>
        <p:nvPicPr>
          <p:cNvPr id="5" name="Рисунок 4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76672"/>
            <a:ext cx="13716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o_1fmfe72ah6uieqg1kjr1ecr57u2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8678738" cy="6050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908720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Розвиток предметно-методичних та професійних компетентностей</a:t>
            </a:r>
            <a:b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педагогів як засіб підвищення предметних та ключових компетентностей учнів</a:t>
            </a:r>
          </a:p>
          <a:p>
            <a:endParaRPr lang="uk-UA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Мета: визначити особливості уроків із застосуванням інноваційних технологій,  розширити знання вчителів про способи, прийоми і форми навчання, що підвищують пізнавальний інтерес учнів,  проаналізувати методи оновлення освітнього процесу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2276872"/>
            <a:ext cx="66967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освітні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Інтернету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 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їх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 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освітньому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(Цапун В.С.).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1772816"/>
            <a:ext cx="69127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Практикум: </a:t>
            </a:r>
          </a:p>
          <a:p>
            <a:pPr marL="457200" indent="-457200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природничо-математичного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циклу в ІІ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семестрі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indent="-457200"/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коректив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Liaschenko article 16.jp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128792" cy="6120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1052736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/>
            <a:endParaRPr lang="ru-RU" sz="2400" b="1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  <p:pic>
        <p:nvPicPr>
          <p:cNvPr id="5" name="Рисунок 4" descr="зображення_viber_2023-02-24_13-31-27-068.jpg"/>
          <p:cNvPicPr>
            <a:picLocks noChangeAspect="1"/>
          </p:cNvPicPr>
          <p:nvPr/>
        </p:nvPicPr>
        <p:blipFill>
          <a:blip r:embed="rId3" cstate="print"/>
          <a:srcRect l="11025" t="6300" r="5501" b="4851"/>
          <a:stretch>
            <a:fillRect/>
          </a:stretch>
        </p:blipFill>
        <p:spPr>
          <a:xfrm>
            <a:off x="899592" y="332656"/>
            <a:ext cx="7632848" cy="609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1052736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/>
            <a:endParaRPr lang="ru-RU" sz="2400" b="1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  <p:pic>
        <p:nvPicPr>
          <p:cNvPr id="7" name="Рисунок 6" descr="зображення_viber_2023-02-24_13-31-55-790.jpg"/>
          <p:cNvPicPr>
            <a:picLocks noChangeAspect="1"/>
          </p:cNvPicPr>
          <p:nvPr/>
        </p:nvPicPr>
        <p:blipFill>
          <a:blip r:embed="rId3" cstate="print"/>
          <a:srcRect l="12988" t="6951" b="6951"/>
          <a:stretch>
            <a:fillRect/>
          </a:stretch>
        </p:blipFill>
        <p:spPr>
          <a:xfrm>
            <a:off x="683568" y="332656"/>
            <a:ext cx="7956376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692696"/>
            <a:ext cx="763284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Використання даних сервісів у навчальному процесі надає наступні переваги: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sz="2100" b="1" i="1" dirty="0" smtClean="0">
                <a:latin typeface="Times New Roman" pitchFamily="18" charset="0"/>
                <a:cs typeface="Times New Roman" pitchFamily="18" charset="0"/>
              </a:rPr>
              <a:t>для використання сервісів достатньо лише мати підключення до Інтернету</a:t>
            </a:r>
          </a:p>
          <a:p>
            <a:r>
              <a:rPr lang="uk-UA" sz="2100" b="1" i="1" dirty="0" smtClean="0">
                <a:latin typeface="Times New Roman" pitchFamily="18" charset="0"/>
                <a:cs typeface="Times New Roman" pitchFamily="18" charset="0"/>
              </a:rPr>
              <a:t>• можливість доступу до будь-якого сервісу, що входить до складу </a:t>
            </a:r>
            <a:r>
              <a:rPr lang="uk-UA" sz="2100" b="1" i="1" dirty="0" err="1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uk-UA" sz="2100" b="1" i="1" dirty="0" smtClean="0">
                <a:latin typeface="Times New Roman" pitchFamily="18" charset="0"/>
                <a:cs typeface="Times New Roman" pitchFamily="18" charset="0"/>
              </a:rPr>
              <a:t> під одним </a:t>
            </a:r>
            <a:r>
              <a:rPr lang="uk-UA" sz="2100" b="1" i="1" dirty="0" err="1" smtClean="0">
                <a:latin typeface="Times New Roman" pitchFamily="18" charset="0"/>
                <a:cs typeface="Times New Roman" pitchFamily="18" charset="0"/>
              </a:rPr>
              <a:t>аккаунтом</a:t>
            </a:r>
            <a:r>
              <a:rPr lang="uk-UA" sz="21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100" b="1" i="1" dirty="0" smtClean="0">
                <a:latin typeface="Times New Roman" pitchFamily="18" charset="0"/>
                <a:cs typeface="Times New Roman" pitchFamily="18" charset="0"/>
              </a:rPr>
              <a:t>• всі інструменти </a:t>
            </a:r>
            <a:r>
              <a:rPr lang="uk-UA" sz="2100" b="1" i="1" dirty="0" err="1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uk-UA" sz="2100" b="1" i="1" dirty="0" smtClean="0">
                <a:latin typeface="Times New Roman" pitchFamily="18" charset="0"/>
                <a:cs typeface="Times New Roman" pitchFamily="18" charset="0"/>
              </a:rPr>
              <a:t> безкоштовні;</a:t>
            </a:r>
          </a:p>
          <a:p>
            <a:r>
              <a:rPr lang="uk-UA" sz="2100" b="1" i="1" dirty="0" smtClean="0">
                <a:latin typeface="Times New Roman" pitchFamily="18" charset="0"/>
                <a:cs typeface="Times New Roman" pitchFamily="18" charset="0"/>
              </a:rPr>
              <a:t>• користувачі мають змогу працювати колективно в режимі </a:t>
            </a:r>
            <a:r>
              <a:rPr lang="uk-UA" sz="2100" b="1" i="1" dirty="0" err="1" smtClean="0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uk-UA" sz="21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100" b="1" i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sz="2100" b="1" i="1" dirty="0" err="1" smtClean="0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uk-UA" sz="2100" b="1" i="1" dirty="0" smtClean="0">
                <a:latin typeface="Times New Roman" pitchFamily="18" charset="0"/>
                <a:cs typeface="Times New Roman" pitchFamily="18" charset="0"/>
              </a:rPr>
              <a:t> підтримують всі операційні системи і клієнтські програми, які використовують школи та ВНЗ;</a:t>
            </a:r>
          </a:p>
          <a:p>
            <a:r>
              <a:rPr lang="uk-UA" sz="2100" b="1" i="1" dirty="0" smtClean="0">
                <a:latin typeface="Times New Roman" pitchFamily="18" charset="0"/>
                <a:cs typeface="Times New Roman" pitchFamily="18" charset="0"/>
              </a:rPr>
              <a:t>• можливість створення та наповнення власної джерельної бази;</a:t>
            </a:r>
          </a:p>
          <a:p>
            <a:r>
              <a:rPr lang="uk-UA" sz="2100" b="1" i="1" dirty="0" smtClean="0">
                <a:latin typeface="Times New Roman" pitchFamily="18" charset="0"/>
                <a:cs typeface="Times New Roman" pitchFamily="18" charset="0"/>
              </a:rPr>
              <a:t>• вчитель слідкує за ходом роботи учня не відволікаючи його;</a:t>
            </a:r>
          </a:p>
          <a:p>
            <a:r>
              <a:rPr lang="uk-UA" sz="2100" b="1" i="1" dirty="0" smtClean="0">
                <a:latin typeface="Times New Roman" pitchFamily="18" charset="0"/>
                <a:cs typeface="Times New Roman" pitchFamily="18" charset="0"/>
              </a:rPr>
              <a:t>• доступ до матеріалів можна отримати і зі школи, і з дому;</a:t>
            </a:r>
          </a:p>
          <a:p>
            <a:r>
              <a:rPr lang="uk-UA" sz="2100" b="1" i="1" dirty="0" smtClean="0">
                <a:latin typeface="Times New Roman" pitchFamily="18" charset="0"/>
                <a:cs typeface="Times New Roman" pitchFamily="18" charset="0"/>
              </a:rPr>
              <a:t>• можливість інтерактивної перевірки виконання робіт.</a:t>
            </a:r>
          </a:p>
          <a:p>
            <a:pPr marL="457200" indent="-457200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1640" y="2564904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Участь учнів ліцею у Всеукраїнських та Міжнародних інтерактивних конкурсах.</a:t>
            </a:r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980728"/>
            <a:ext cx="799288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b="1" dirty="0" smtClean="0">
                <a:solidFill>
                  <a:srgbClr val="FF0000"/>
                </a:solidFill>
              </a:rPr>
              <a:t>	</a:t>
            </a:r>
            <a:r>
              <a:rPr lang="uk-UA" sz="2100" b="1" dirty="0" smtClean="0">
                <a:solidFill>
                  <a:srgbClr val="002060"/>
                </a:solidFill>
              </a:rPr>
              <a:t>Хтось із відомих сказав</a:t>
            </a:r>
            <a:r>
              <a:rPr lang="uk-UA" sz="2100" b="1" dirty="0" smtClean="0">
                <a:solidFill>
                  <a:srgbClr val="FF0000"/>
                </a:solidFill>
              </a:rPr>
              <a:t>: «Кожна людина народжується з зернятком у руці». </a:t>
            </a:r>
            <a:r>
              <a:rPr lang="uk-UA" sz="2100" b="1" dirty="0" smtClean="0">
                <a:solidFill>
                  <a:srgbClr val="002060"/>
                </a:solidFill>
              </a:rPr>
              <a:t>А першочергове завдання вчителя полягає в тому, щоб знайти те поле, де те зернятко найкраще проросте, тобто якомога повніше розкрити природні здібності дитини. Це допоможе їй у майбутньому успішно адаптуватися до умов свої життєдіяльності…</a:t>
            </a:r>
          </a:p>
          <a:p>
            <a:r>
              <a:rPr lang="uk-UA" sz="2100" b="1" dirty="0" smtClean="0">
                <a:solidFill>
                  <a:srgbClr val="002060"/>
                </a:solidFill>
              </a:rPr>
              <a:t>	Найоптимальнішим способом вияву потенціалу дитини є інтелектуальні та творчі змагання. На сьогодні є багато різних повнозначних конкурсів, у яких учні зможуть проявити свої творчі та інтелектуальні здібності.</a:t>
            </a:r>
          </a:p>
          <a:p>
            <a:r>
              <a:rPr lang="uk-UA" sz="2100" b="1" dirty="0" smtClean="0">
                <a:solidFill>
                  <a:srgbClr val="002060"/>
                </a:solidFill>
              </a:rPr>
              <a:t>	Творчий підхід до таких конкурсів є однією із тих важливих складових, що визначають високий рівень популярності їх серед вихованців і нашого ліцею. </a:t>
            </a:r>
          </a:p>
          <a:p>
            <a:r>
              <a:rPr lang="uk-UA" sz="2100" b="1" dirty="0" smtClean="0">
                <a:solidFill>
                  <a:srgbClr val="002060"/>
                </a:solidFill>
              </a:rPr>
              <a:t>	З нетерпінням учні чекають результатів. А ці нагороди є своєрідним стимулом до подальших інтелектуальних змагань наступних років.</a:t>
            </a:r>
          </a:p>
          <a:p>
            <a:pPr marL="457200" indent="-457200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65101">
            <a:off x="1313154" y="356591"/>
            <a:ext cx="1877600" cy="2742563"/>
          </a:xfrm>
          <a:prstGeom prst="rect">
            <a:avLst/>
          </a:prstGeom>
        </p:spPr>
      </p:pic>
      <p:pic>
        <p:nvPicPr>
          <p:cNvPr id="5" name="Рисунок 4" descr="Богородченк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284984"/>
            <a:ext cx="3744416" cy="2808312"/>
          </a:xfrm>
          <a:prstGeom prst="rect">
            <a:avLst/>
          </a:prstGeom>
        </p:spPr>
      </p:pic>
      <p:pic>
        <p:nvPicPr>
          <p:cNvPr id="6" name="Рисунок 5" descr="Хомутовсь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79569">
            <a:off x="581968" y="3294119"/>
            <a:ext cx="3853084" cy="2889813"/>
          </a:xfrm>
          <a:prstGeom prst="rect">
            <a:avLst/>
          </a:prstGeom>
        </p:spPr>
      </p:pic>
      <p:pic>
        <p:nvPicPr>
          <p:cNvPr id="7" name="Рисунок 6" descr="Шахов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116632"/>
            <a:ext cx="3923928" cy="2942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plakata3-012222.jpg-m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32656"/>
            <a:ext cx="4608512" cy="6228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144" y="227687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Реєстрація з 1-10 листопада.</a:t>
            </a:r>
          </a:p>
          <a:p>
            <a:r>
              <a:rPr lang="uk-UA" dirty="0" smtClean="0"/>
              <a:t>11-31 грудня 2022 р. </a:t>
            </a:r>
            <a:r>
              <a:rPr lang="uk-UA" dirty="0" err="1" smtClean="0"/>
              <a:t>–проходив</a:t>
            </a:r>
            <a:r>
              <a:rPr lang="uk-UA" dirty="0" smtClean="0"/>
              <a:t> конкурс.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5696" y="1268760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Якщо у вас є яблуко і у мене є яблуко, і ми обмінюємося цими яблуками, то у вас і у мене залишається по одному яблуку. А якщо у вас є ідея і у мене є ідея, і ми обмінюємося ними, то у кожного з нас буде по дві ідеї.</a:t>
            </a:r>
            <a:br>
              <a:rPr lang="uk-UA" sz="3200" b="1" dirty="0" smtClean="0">
                <a:solidFill>
                  <a:srgbClr val="002060"/>
                </a:solidFill>
              </a:rPr>
            </a:br>
            <a:endParaRPr lang="uk-UA" sz="3200" b="1" dirty="0" smtClean="0">
              <a:solidFill>
                <a:srgbClr val="002060"/>
              </a:solidFill>
            </a:endParaRPr>
          </a:p>
          <a:p>
            <a:pPr algn="r"/>
            <a:r>
              <a:rPr lang="uk-UA" sz="3200" b="1" dirty="0" smtClean="0">
                <a:solidFill>
                  <a:srgbClr val="002060"/>
                </a:solidFill>
              </a:rPr>
              <a:t>Бернард Шоу</a:t>
            </a:r>
            <a:endParaRPr lang="uk-UA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88640"/>
            <a:ext cx="6912768" cy="6377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1628800"/>
            <a:ext cx="66247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Дорогі учні, учителі та координатори! Слава Україні!</a:t>
            </a:r>
            <a:endParaRPr lang="uk-UA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r>
              <a:rPr lang="uk-UA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       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Шановні учні, учителі та координатори! Враховуючи Ваші звернення, оргкомітетом ВФК </a:t>
            </a:r>
            <a:r>
              <a:rPr lang="uk-UA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“Левеня”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прийнято рішення щодо проведення конкурсу Левеня 2022/23 у період з </a:t>
            </a:r>
            <a:r>
              <a:rPr lang="uk-UA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по 20 березня 2023 року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і як наслідок продовження реєстрації у конкурсі до</a:t>
            </a:r>
          </a:p>
          <a:p>
            <a:pPr fontAlgn="base"/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березня 2023 року.</a:t>
            </a:r>
            <a:endParaRPr lang="uk-UA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зображення_viber_2023-02-18_19-41-19-4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48680"/>
            <a:ext cx="8100392" cy="60752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5776" y="11663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Реєстрація продовжена до 5 березня !</a:t>
            </a:r>
            <a:endParaRPr lang="uk-UA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</p:spPr>
        <p:txBody>
          <a:bodyPr/>
          <a:lstStyle/>
          <a:p>
            <a:endParaRPr lang="uk-UA"/>
          </a:p>
        </p:txBody>
      </p:sp>
      <p:pic>
        <p:nvPicPr>
          <p:cNvPr id="8" name="Picture 2" descr="C:\Users\Александр\Desktop\image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4260"/>
            <a:ext cx="8136904" cy="60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54272" y="2967335"/>
            <a:ext cx="4235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Очік</a:t>
            </a:r>
            <a:r>
              <a:rPr lang="ru-RU" sz="5400" b="1" i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вання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63688" y="2564904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співпрацю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2838092"/>
            <a:ext cx="8575548" cy="3528441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300788" y="762000"/>
            <a:ext cx="8519683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spc="-2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Учитель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не єдина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дійова особа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уроці.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54965" algn="l"/>
                <a:tab pos="355600" algn="l"/>
                <a:tab pos="2188845" algn="l"/>
                <a:tab pos="3712845" algn="l"/>
                <a:tab pos="3926204" algn="l"/>
                <a:tab pos="4998085" algn="l"/>
                <a:tab pos="6555740" algn="l"/>
                <a:tab pos="7701915" algn="l"/>
                <a:tab pos="7938134" algn="l"/>
              </a:tabLst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2400" b="1" i="0" u="none" strike="noStrike" kern="1200" cap="none" spc="-5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л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гіч</a:t>
            </a:r>
            <a:r>
              <a:rPr kumimoji="0" sz="2400" b="1" i="0" u="none" strike="noStrike" kern="1200" cap="none" spc="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	п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ясн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ення	і	вим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ог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	в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і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тв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о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ри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т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и	с</a:t>
            </a:r>
            <a:r>
              <a:rPr kumimoji="0" sz="2400" b="1" i="0" u="none" strike="noStrike" kern="1200" cap="none" spc="-4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к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азане	-	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єдиний </a:t>
            </a:r>
            <a:r>
              <a:rPr kumimoji="0" sz="2400" b="1" i="0" u="none" strike="noStrike" kern="1200" cap="none" spc="-3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метод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</a:t>
            </a:r>
            <a:r>
              <a:rPr kumimoji="0" sz="2400" b="1" i="0" u="none" strike="noStrike" kern="1200" cap="none" spc="2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навчанні.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 учень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для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предмета,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предмет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для</a:t>
            </a:r>
            <a:r>
              <a:rPr kumimoji="0" sz="2400" b="1" i="0" u="none" strike="noStrike" kern="1200" cap="none" spc="-1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учня.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"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Не звузити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життя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до уроку,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а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розширити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урок 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до</a:t>
            </a:r>
            <a:r>
              <a:rPr kumimoji="0" sz="2400" b="1" i="0" u="none" strike="noStrike" kern="1200" cap="none" spc="-90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життя.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3059832" y="332656"/>
            <a:ext cx="3411488" cy="369332"/>
          </a:xfrm>
        </p:spPr>
        <p:txBody>
          <a:bodyPr>
            <a:normAutofit fontScale="90000"/>
          </a:bodyPr>
          <a:lstStyle/>
          <a:p>
            <a:r>
              <a:rPr lang="uk-UA" sz="3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Аксіоми дня</a:t>
            </a:r>
            <a:r>
              <a:rPr lang="uk-UA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260648"/>
            <a:ext cx="7992888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План </a:t>
            </a:r>
            <a:r>
              <a:rPr lang="ru-RU" sz="3200" b="1" dirty="0" err="1" smtClean="0">
                <a:solidFill>
                  <a:srgbClr val="002060"/>
                </a:solidFill>
              </a:rPr>
              <a:t>роботи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модернізацію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інноваційного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Левківська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Н.А.)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Обговорення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відвіданих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уроків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Доповідь на тему: «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Компетентнісний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підхід до організації самостійної роботи на уроках з основ здоров’я». (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Виговська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Н.В.)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Виступ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Інтернету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 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їх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 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освітньому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 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(Цапун В.С.).</a:t>
            </a:r>
          </a:p>
          <a:p>
            <a:pPr marL="457200" indent="-457200">
              <a:buFontTx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Практикум: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природничо-математичного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циклу в</a:t>
            </a:r>
          </a:p>
          <a:p>
            <a:pPr marL="457200" indent="-45720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ІІ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семестрі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коректив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  Участь учнів ліцею у Всеукраїнських та Міжнародних інтерактивних конкурсах.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b="1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9672" y="438658"/>
            <a:ext cx="4392488" cy="314579"/>
          </a:xfrm>
          <a:prstGeom prst="rect">
            <a:avLst/>
          </a:prstGeom>
        </p:spPr>
      </p:pic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>
            <a:off x="2123728" y="514442"/>
            <a:ext cx="6315557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34670" algn="just">
              <a:lnSpc>
                <a:spcPct val="100000"/>
              </a:lnSpc>
              <a:spcBef>
                <a:spcPts val="105"/>
              </a:spcBef>
            </a:pPr>
            <a:r>
              <a:rPr lang="uk-UA" sz="2400" b="1" i="1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i="1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2400" b="1" i="1" spc="-10" dirty="0" err="1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sz="2400" b="1" i="1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sz="2400" b="1" i="1" spc="-3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будемо </a:t>
            </a:r>
            <a:r>
              <a:rPr sz="2400" b="1" i="1" spc="-1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</a:t>
            </a:r>
            <a:r>
              <a:rPr sz="2400" b="1" i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навчати  </a:t>
            </a:r>
            <a:r>
              <a:rPr sz="2400" b="1" i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sz="2400" b="1" i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sz="2400" b="1" i="1" spc="-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навчали вчора, </a:t>
            </a:r>
            <a:r>
              <a:rPr sz="2400" b="1" i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sz="2400" b="1" i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вкрадемо </a:t>
            </a:r>
            <a:r>
              <a:rPr sz="2400" b="1" i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наших </a:t>
            </a:r>
            <a:r>
              <a:rPr sz="2400" b="1" i="1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sz="2400" b="1" i="1" spc="-3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завтра.</a:t>
            </a:r>
            <a:endParaRPr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908720"/>
            <a:ext cx="1578736" cy="194424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39752" y="1481822"/>
            <a:ext cx="6192688" cy="4893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3440" marR="525145" algn="r">
              <a:lnSpc>
                <a:spcPct val="100000"/>
              </a:lnSpc>
              <a:spcBef>
                <a:spcPts val="100"/>
              </a:spcBef>
              <a:tabLst>
                <a:tab pos="4262755" algn="l"/>
              </a:tabLst>
            </a:pPr>
            <a:endParaRPr lang="uk-UA" sz="2400" b="1" i="1" spc="-5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2123440" marR="525145" algn="r">
              <a:lnSpc>
                <a:spcPct val="100000"/>
              </a:lnSpc>
              <a:spcBef>
                <a:spcPts val="100"/>
              </a:spcBef>
              <a:tabLst>
                <a:tab pos="4262755" algn="l"/>
              </a:tabLst>
            </a:pPr>
            <a:r>
              <a:rPr sz="2400" b="1" i="1" spc="-5" dirty="0" err="1" smtClean="0">
                <a:solidFill>
                  <a:srgbClr val="001F5F"/>
                </a:solidFill>
                <a:latin typeface="Calibri"/>
                <a:cs typeface="Calibri"/>
              </a:rPr>
              <a:t>Джон</a:t>
            </a:r>
            <a:r>
              <a:rPr sz="2400" b="1" i="1" spc="-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i="1" dirty="0" err="1" smtClean="0">
                <a:solidFill>
                  <a:srgbClr val="001F5F"/>
                </a:solidFill>
                <a:latin typeface="Calibri"/>
                <a:cs typeface="Calibri"/>
              </a:rPr>
              <a:t>Дьюї</a:t>
            </a:r>
            <a:r>
              <a:rPr sz="2400" b="1" i="1" dirty="0" smtClean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endParaRPr lang="uk-UA" sz="2400" b="1" i="1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2123440" marR="525145" algn="r">
              <a:lnSpc>
                <a:spcPct val="100000"/>
              </a:lnSpc>
              <a:spcBef>
                <a:spcPts val="100"/>
              </a:spcBef>
              <a:tabLst>
                <a:tab pos="4262755" algn="l"/>
              </a:tabLst>
            </a:pPr>
            <a:r>
              <a:rPr i="1" spc="-5" dirty="0" err="1" smtClean="0">
                <a:solidFill>
                  <a:srgbClr val="001F5F"/>
                </a:solidFill>
                <a:latin typeface="Calibri"/>
                <a:cs typeface="Calibri"/>
              </a:rPr>
              <a:t>аме</a:t>
            </a:r>
            <a:r>
              <a:rPr i="1" dirty="0" err="1" smtClean="0">
                <a:solidFill>
                  <a:srgbClr val="001F5F"/>
                </a:solidFill>
                <a:latin typeface="Calibri"/>
                <a:cs typeface="Calibri"/>
              </a:rPr>
              <a:t>р</a:t>
            </a:r>
            <a:r>
              <a:rPr i="1" spc="-5" dirty="0" err="1" smtClean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i="1" spc="-35" dirty="0" err="1" smtClean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i="1" spc="-5" dirty="0" err="1" smtClean="0">
                <a:solidFill>
                  <a:srgbClr val="001F5F"/>
                </a:solidFill>
                <a:latin typeface="Calibri"/>
                <a:cs typeface="Calibri"/>
              </a:rPr>
              <a:t>анс</a:t>
            </a:r>
            <a:r>
              <a:rPr i="1" spc="-10" dirty="0" err="1" smtClean="0">
                <a:solidFill>
                  <a:srgbClr val="001F5F"/>
                </a:solidFill>
                <a:latin typeface="Calibri"/>
                <a:cs typeface="Calibri"/>
              </a:rPr>
              <a:t>ь</a:t>
            </a:r>
            <a:r>
              <a:rPr i="1" dirty="0" err="1" smtClean="0">
                <a:solidFill>
                  <a:srgbClr val="001F5F"/>
                </a:solidFill>
                <a:latin typeface="Calibri"/>
                <a:cs typeface="Calibri"/>
              </a:rPr>
              <a:t>кий</a:t>
            </a:r>
            <a:r>
              <a:rPr i="1" dirty="0" smtClean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i="1" dirty="0" err="1" smtClean="0">
                <a:solidFill>
                  <a:srgbClr val="001F5F"/>
                </a:solidFill>
                <a:latin typeface="Calibri"/>
                <a:cs typeface="Calibri"/>
              </a:rPr>
              <a:t>філософ</a:t>
            </a:r>
            <a:r>
              <a:rPr i="1" dirty="0" smtClean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400" i="1" spc="-5" dirty="0">
                <a:solidFill>
                  <a:srgbClr val="001F5F"/>
                </a:solidFill>
                <a:latin typeface="Calibri"/>
                <a:cs typeface="Calibri"/>
              </a:rPr>
              <a:t>(1859-1952</a:t>
            </a:r>
            <a:r>
              <a:rPr sz="2400" i="1" spc="-5" dirty="0" smtClean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lang="uk-UA" sz="2400" i="1" spc="-5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indent="228600" algn="just">
              <a:spcAft>
                <a:spcPts val="0"/>
              </a:spcAft>
            </a:pPr>
            <a:endParaRPr lang="uk-UA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endParaRPr lang="uk-UA" sz="2100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uk-UA" sz="21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Освіта, яка не вчить жити успішно в сучасному світі, не має ніякої цінності. Кожен із нас приходить у життя із природженою здатністю жити щасливо і успішно. А ми повинні збагатити цю здатність знаннями і навичками, які б допомогли нам реалізувати її якомога ефективніше.                        </a:t>
            </a:r>
          </a:p>
          <a:p>
            <a:pPr indent="228600" algn="just">
              <a:spcAft>
                <a:spcPts val="0"/>
              </a:spcAft>
            </a:pPr>
            <a:r>
              <a:rPr lang="uk-UA" sz="21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1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</a:t>
            </a:r>
            <a:r>
              <a:rPr lang="uk-UA" sz="21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1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Р. Т. </a:t>
            </a:r>
            <a:r>
              <a:rPr lang="uk-UA" sz="2100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Кіосакі</a:t>
            </a:r>
            <a:endParaRPr lang="ru-RU" sz="2100" b="1" i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50" dirty="0">
              <a:latin typeface="Calibri"/>
              <a:cs typeface="Calibri"/>
            </a:endParaRPr>
          </a:p>
        </p:txBody>
      </p:sp>
      <p:pic>
        <p:nvPicPr>
          <p:cNvPr id="12" name="Рисунок 11" descr="8294f2574bffdd2eb0f57f7fe38182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573016"/>
            <a:ext cx="1939677" cy="1939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1052736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/>
            <a:endParaRPr lang="ru-RU" sz="2400" b="1" dirty="0" smtClean="0">
              <a:solidFill>
                <a:srgbClr val="002060"/>
              </a:solidFill>
            </a:endParaRP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2060848"/>
            <a:ext cx="65527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модернізацію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інноваційного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(Левківська Н.А.)</a:t>
            </a:r>
            <a:endParaRPr lang="uk-UA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218225" y="332656"/>
            <a:ext cx="7297123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16" name="Місце для вмісту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898" y="332656"/>
            <a:ext cx="8764582" cy="5544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Фон для презентации образование - 58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зображення_viber_2023-02-24_14-21-11-860.jpg"/>
          <p:cNvPicPr>
            <a:picLocks noChangeAspect="1"/>
          </p:cNvPicPr>
          <p:nvPr/>
        </p:nvPicPr>
        <p:blipFill>
          <a:blip r:embed="rId3" cstate="print"/>
          <a:srcRect l="5113" t="12201" r="5113" b="8001"/>
          <a:stretch>
            <a:fillRect/>
          </a:stretch>
        </p:blipFill>
        <p:spPr>
          <a:xfrm>
            <a:off x="467544" y="476672"/>
            <a:ext cx="8208912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379</Words>
  <Application>Microsoft Office PowerPoint</Application>
  <PresentationFormat>Экран (4:3)</PresentationFormat>
  <Paragraphs>107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Аксіоми дня…</vt:lpstr>
      <vt:lpstr>Слайд 5</vt:lpstr>
      <vt:lpstr> Якщо ми будемо сьогодні навчати  так, як навчали вчора, ми вкрадемо в  наших дітей завтра.</vt:lpstr>
      <vt:lpstr>Слайд 7</vt:lpstr>
      <vt:lpstr>Слайд 8</vt:lpstr>
      <vt:lpstr>Слайд 9</vt:lpstr>
      <vt:lpstr>Слайд 10</vt:lpstr>
      <vt:lpstr>Слайд 11</vt:lpstr>
      <vt:lpstr>                 Вчитися не для школи,а для життя                                                          ( за Сенекою)</vt:lpstr>
      <vt:lpstr>Слайд 13</vt:lpstr>
      <vt:lpstr>Слайд 14</vt:lpstr>
      <vt:lpstr>Слайд 15</vt:lpstr>
      <vt:lpstr>Слайд 16</vt:lpstr>
      <vt:lpstr>Компетенції охоплюють такі якості: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</dc:creator>
  <cp:lastModifiedBy>Л</cp:lastModifiedBy>
  <cp:revision>77</cp:revision>
  <dcterms:created xsi:type="dcterms:W3CDTF">2023-02-16T16:41:25Z</dcterms:created>
  <dcterms:modified xsi:type="dcterms:W3CDTF">2023-02-27T10:51:09Z</dcterms:modified>
</cp:coreProperties>
</file>