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66" r:id="rId4"/>
    <p:sldId id="270" r:id="rId5"/>
    <p:sldId id="274" r:id="rId6"/>
    <p:sldId id="257" r:id="rId7"/>
    <p:sldId id="263" r:id="rId8"/>
    <p:sldId id="283" r:id="rId9"/>
    <p:sldId id="261" r:id="rId10"/>
    <p:sldId id="288" r:id="rId11"/>
    <p:sldId id="280" r:id="rId12"/>
    <p:sldId id="281" r:id="rId13"/>
    <p:sldId id="300" r:id="rId14"/>
    <p:sldId id="301" r:id="rId15"/>
    <p:sldId id="302" r:id="rId16"/>
    <p:sldId id="303" r:id="rId17"/>
    <p:sldId id="304" r:id="rId18"/>
    <p:sldId id="271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EA5B-EC45-41B2-B715-2E54DAA0B333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48D-FF02-4001-A2C4-BA3E9A4C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51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1CB2E-E396-44F6-B439-E162DEC5B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1E7FC62-97F5-42FC-9648-CC294C3F1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B47316-69CE-44E2-AF9F-4804F3B6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7F919-C6F1-43B0-AF02-DF8404FF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3F0A60-B26B-44ED-986E-3EEDE63C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19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B97D2-FB46-4951-AE89-599248C2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A7A45C-0315-48DD-84F0-16E9BBD3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0667E8-B61B-4826-9D7A-1270096A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9DCB8A-27FF-433D-9F7F-616BD29A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D6669-CF1F-4F93-8539-F8598385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3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1D8EDD-9B99-4499-B2D5-4D2D4482C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75A90FF-139C-4312-9187-DDB3E9954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67FA94-38D8-481D-9DFA-17746786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93F9EC-A5BC-4524-87A8-4EF4D828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BA6B29-935D-429E-8474-5898CD5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81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332EC-7936-4F74-9F72-6D64C84F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593011-02CD-4791-A1D5-DF6C417383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FD03654-EBBC-4AD9-A123-FBFCCD4AE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26FA712-0AE6-4C64-A8F1-110CDD5A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06C58A-A7E9-4F06-AC7C-5B2014FD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E11663-BE91-49D8-963E-E5AC313A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7655C35-50A6-4A19-B48D-F21FCDE4DB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104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B716B-CDE5-42AE-AF55-7F2074AE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22BAE0-889B-4F51-AE62-F8689AF466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05FED-03D4-4586-85B3-3BA030864F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4468B67-386C-407C-A0B8-3F5CC6F3C97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7A960010-BE86-4078-9FD8-C41406D5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FD92A15D-AAB8-482C-A5DE-4E390537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1A0B116-C55A-4CD9-B520-3F67A8FE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25724A6-8064-45CB-90AF-F88731853CC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77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A08F8-4CE7-4FD7-994E-3BA0748B4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6FFFB6A-76CD-41F3-BC5F-D882038F3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00445-CFD4-4ABA-80D5-3A4AB4BE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B2CB49-A5E5-40CA-BC48-662AB537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1BDA4A-CC96-4E76-B298-62F44662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7F65A-DB2A-4639-92DA-CF4F0A0D700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8124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1F604-CD5D-4B46-9D0C-37C03CAC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61BC4B-B4FA-4E53-AEED-05041AA0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C47903-0043-44DB-B361-A9643535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6E638-E481-4708-ACB8-C98BD201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470035-2F61-4065-B6FD-F12915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7EC2D-11C5-4C4F-928D-0DA79A35B83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053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C64AD-A355-430D-A842-C8973956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DD6BBA-FE4D-4DE8-AA9C-B4FC6C0BD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57BF1A-4271-4AA0-83AC-38D59BF2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9BC2C-6BDF-4584-9172-C70B77E6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28EB95-7186-48A9-92B9-F2E0388D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8B895-CE65-4A89-8BC4-0FD0ED64F07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3578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0475C-B1CA-4038-A0CA-6B2A25B6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4DCE33-B166-4C86-AC18-98441A13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0053E4-BD44-4355-886B-C7314335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0EC6F2-100E-4502-8666-7F6D14AE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61F98C-44E5-4B05-BFF0-CBC48FFB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924604-9734-4487-B32F-D00FC7A1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10EF-A7A0-4DAA-9D03-CFD434B6952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5816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2278D-A348-40E8-A80C-2E37C3D1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CABBCE-E884-4A63-928B-5244CB0C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D120EE-3650-4B74-96CA-55519D6AF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776AC49-796F-428F-982C-DDC72E199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36570B1-10C9-4893-914C-B08769A3E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75EF97-3D1E-4CA3-B334-87B968B5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7E1546-CEA8-496F-8596-01DF327F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6BEAE52-B76D-46A9-BCE9-238F3153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EE4A2-CDB9-450D-98DF-426257B4894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6431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F6B2E-3830-42B4-A013-E57EBEE2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3563801-A48E-4993-A133-E8BD03C6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D18E1B0-970E-4967-926F-F6E1F53E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CE6283-B88E-4F09-88E1-E54D4309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7F1D-CF69-4332-BF13-7004BB8F800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9532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8DC7D-F2C3-434C-B66A-0CE62C10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51C788-E7ED-46C0-8BD8-90A6DE50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AA8A1C-59B3-4FB9-A968-B2EF1BCC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D3D69-B157-4A6C-B2EF-5592323E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7C7C20-259B-4D76-B34A-C10720F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2089445-0A7C-40BD-A5F8-83381763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C9665F3-498F-49DB-AB2C-DA2EBE8D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A7B23BB-F672-46F6-B9B6-807699D8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4CEFE-D139-42A1-964C-E9CF225C2C6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36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20D90-AA88-4564-B4FF-A9913A56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9B85DA-74E0-4E4F-82C2-B3B21F6E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4864F3-BB41-4CEB-8D04-C3A341AB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A1A352-A2E2-4C64-8276-3D792492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1E72D8-48D9-4494-BF0A-B878DA87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B94CAB-76BD-4E7C-826A-4918A511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FEFD-B397-45FC-81B0-CE288BBBEB2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2894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C1581-05A7-4E58-A041-4E13E101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88C36C-AD13-4999-8052-74BE0A142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B92C45-9E42-4F3E-AB84-760A5010D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9465BE-FD44-4376-A7FE-60B1348E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DC8A6B-717F-418B-A60C-BB2639C3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3278FD-46F2-43B3-845D-00B8A8F7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63DBF-BF49-4FCD-A216-54B415A8561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8829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93C0-5051-4510-97E6-4F9CF8C1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23472-5952-4F2A-8C07-16E0836A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42F5F7-03B1-49F3-AC63-0A128661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2592D4-A120-44BB-964D-4E72E94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82ECA8-87E7-4CAD-B1CB-A3B9751C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F9C3-B6A4-47ED-831A-B7160D280BE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97281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EC6CC7-26B7-4784-B466-71BBB4F4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92300A-3BE3-4978-8319-00491C17E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4722F-8253-4B41-9E2C-FF491F0E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3B8A31-AD12-48E0-9971-4C96BB33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C47992-5985-4066-B61D-D4276051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EAA84-24B7-4049-93F8-1103FA2C2E3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1276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332EC-7936-4F74-9F72-6D64C84F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593011-02CD-4791-A1D5-DF6C417383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FD03654-EBBC-4AD9-A123-FBFCCD4AE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26FA712-0AE6-4C64-A8F1-110CDD5A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06C58A-A7E9-4F06-AC7C-5B2014FD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E11663-BE91-49D8-963E-E5AC313A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7655C35-50A6-4A19-B48D-F21FCDE4DB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2961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B716B-CDE5-42AE-AF55-7F2074AE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22BAE0-889B-4F51-AE62-F8689AF466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05FED-03D4-4586-85B3-3BA030864F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4468B67-386C-407C-A0B8-3F5CC6F3C97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7A960010-BE86-4078-9FD8-C41406D5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FD92A15D-AAB8-482C-A5DE-4E390537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1A0B116-C55A-4CD9-B520-3F67A8FE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25724A6-8064-45CB-90AF-F88731853CC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866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E7AD1-39B1-40F6-A5AD-C776C881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753D73-309C-4652-90C4-21086CF3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1FA23C-E99F-4AD9-A113-116FC52C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6A9E7-127D-4A19-9A38-C4A65CF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3E29B0-0D01-410B-9B69-B088BFD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80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F4A4F-12DF-40E8-9765-C293D666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E0C8EB-E895-4852-B1E7-D622BFA4F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EEA19C-839C-4BE5-A65D-87828D70A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C81B51-37E4-4A10-8C82-3F606828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978D9E-4B9E-4065-9F28-9DCDD91D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99D932-D17C-42DB-95F9-2E46A6B9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0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DA86C-2D52-47BB-9046-A63E86E0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DBF134-8111-4D12-82F8-5D246EED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12B1AB-0CEA-4811-BA8B-AADB71351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D117879-A5BD-4657-ABBE-DEF3DFFD2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3DAF934-3EFE-4170-A3E3-1981D5B94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D41458C-E06B-4E32-BFBF-C64FCF8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366B413-B093-487D-B86D-0A1A641D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F15A0BA-4D69-4588-95E1-BA5FEEF3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09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7685-DA29-470E-B01B-42F9C869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2B7DE2-38EB-497F-93FF-AE31A9E9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F200728-07CA-44A9-92BF-4AC7F939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911A3A1-FFFF-4850-9187-19B5B9E3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26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BBF4FF-21D1-41FA-A582-24EB8900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B670C4D-3230-4EBA-9BFC-EAB74B9E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B265D25-1832-45F0-B90F-6A4603A0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09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092C4-4105-4C60-A0DB-5E317557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3BDA7B-B177-42CA-B123-9CFB8CED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0FFB18-42B8-441A-80F1-0EF670BA4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074D93-63FB-4647-BEAE-34A3DCC3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7CE5307-D5F3-4A91-B075-113055F0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5799FB4-655B-404D-ADF8-F57CBB35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41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CB0E1-4C8D-4A3B-B1FB-2E2EC45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5C6005-7AD3-4C22-A021-E5E313B32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280245-6975-4CC3-9B17-94005CDDA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8A620A-27D4-4434-A2A7-134E0738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3238518-B3A5-4AF7-A6A3-4F8A1EC2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3D06B4-B43A-445F-8F4E-592F3189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5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D790DDD-5574-440B-9F81-4077E974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BCC44C-5C2A-4C73-A04C-7FD2F1BB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AF605A-3437-4B9C-933A-86294324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0957-D81D-46E8-9179-236E5F8B3B46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788B85-282B-40C4-80B5-3EE2DE12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9303E3-A541-46FD-A62C-EDB6D8CD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6913-216B-4FAF-B3E2-706BDAC53A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58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E20C0CC-8AF2-4E55-BE76-4340FD7C5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F11B173-FB15-417D-9BE8-71C909758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1A5B5560-4CFE-4665-BE4B-188C92BEB5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uk-UA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B7690780-08A3-45FC-8E20-2EA4B2453A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uk-UA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F2988C3B-976E-4B7F-AAA4-274FB3E0D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84573D-59E4-426C-8567-8D0E5549F82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8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athege.ru:8080/or/get_att.jsp?att_id=253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mix.ru/img/obzor/875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foothoof.be/photo/maison_arbre.jpg" TargetMode="External"/><Relationship Id="rId17" Type="http://schemas.openxmlformats.org/officeDocument/2006/relationships/image" Target="../media/image17.png"/><Relationship Id="rId2" Type="http://schemas.openxmlformats.org/officeDocument/2006/relationships/hyperlink" Target="http://13.media.tumblr.com/tumblr_kpo3i4FqDW1qa25jko1_500.jpg" TargetMode="External"/><Relationship Id="rId16" Type="http://schemas.openxmlformats.org/officeDocument/2006/relationships/hyperlink" Target="http://activerain.com/image_store/uploads/7/5/5/4/2/ar12602874852455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to.photo.photo.photo.city-zone.ru/uploads/posts/2010-08/thumbs/1282576545_480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static.rbytes.net/full_screenshots/m/o/moraff's-spherejongg.jpg" TargetMode="External"/><Relationship Id="rId4" Type="http://schemas.openxmlformats.org/officeDocument/2006/relationships/hyperlink" Target="http://lh5.ggpht.com/_qHrwP4uNArM/Sw6qlGs6gmI/AAAAAAAAEpg/Kp5LuGt5664/s400/0f756e853e49.jp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g-d.photosight.ru/c36/3082536_large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не яркий однотонный - 73 фото">
            <a:extLst>
              <a:ext uri="{FF2B5EF4-FFF2-40B4-BE49-F238E27FC236}">
                <a16:creationId xmlns:a16="http://schemas.microsoft.com/office/drawing/2014/main" id="{764C33CC-F9F5-4EBC-A686-2FA173A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E0925-1298-4562-B1A0-6B9CB0DC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155275"/>
            <a:ext cx="3269412" cy="3170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0F9B5-B17B-4DDC-99CC-21FAF0D19FA0}"/>
              </a:ext>
            </a:extLst>
          </p:cNvPr>
          <p:cNvSpPr txBox="1"/>
          <p:nvPr/>
        </p:nvSpPr>
        <p:spPr>
          <a:xfrm>
            <a:off x="4649639" y="671852"/>
            <a:ext cx="632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0" cap="none" spc="0" normalizeH="0" baseline="0" noProof="0" dirty="0">
                <a:ln>
                  <a:noFill/>
                </a:ln>
                <a:solidFill>
                  <a:srgbClr val="200CB4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0" cap="none" spc="0" normalizeH="0" baseline="0" noProof="0" dirty="0">
                <a:ln>
                  <a:noFill/>
                </a:ln>
                <a:solidFill>
                  <a:srgbClr val="200CB4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РІВНЯННЯ СФЕРИ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BE8D4-72AF-4883-A036-2C7830DF7EB6}"/>
              </a:ext>
            </a:extLst>
          </p:cNvPr>
          <p:cNvSpPr txBox="1"/>
          <p:nvPr/>
        </p:nvSpPr>
        <p:spPr>
          <a:xfrm>
            <a:off x="3012776" y="3325482"/>
            <a:ext cx="5889684" cy="2387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Понятття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сфери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та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її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елементів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altLang="uk-UA" sz="2400" b="1" dirty="0" err="1">
                <a:solidFill>
                  <a:srgbClr val="00B0F0"/>
                </a:solidFill>
                <a:latin typeface="Arial"/>
              </a:rPr>
              <a:t>Рівняння</a:t>
            </a:r>
            <a:r>
              <a:rPr lang="ru-RU" altLang="uk-UA" sz="2400" b="1" dirty="0">
                <a:solidFill>
                  <a:srgbClr val="00B0F0"/>
                </a:solidFill>
                <a:latin typeface="Arial"/>
              </a:rPr>
              <a:t>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сфери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заданій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системі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координат.</a:t>
            </a: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Розв’язування</a:t>
            </a:r>
            <a:r>
              <a:rPr kumimoji="0" lang="ru-RU" alt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задач.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AE42B-A929-4454-834C-2B7CBA4D38ED}"/>
              </a:ext>
            </a:extLst>
          </p:cNvPr>
          <p:cNvSpPr txBox="1"/>
          <p:nvPr/>
        </p:nvSpPr>
        <p:spPr>
          <a:xfrm>
            <a:off x="8600536" y="5124091"/>
            <a:ext cx="345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Підготувала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вчитель математики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Рудниківського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ліцею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Мельник Марія Петрівна</a:t>
            </a:r>
          </a:p>
        </p:txBody>
      </p:sp>
    </p:spTree>
    <p:extLst>
      <p:ext uri="{BB962C8B-B14F-4D97-AF65-F5344CB8AC3E}">
        <p14:creationId xmlns:p14="http://schemas.microsoft.com/office/powerpoint/2010/main" val="155215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654902B-6703-4CCB-A251-0F1A292E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Вправа</a:t>
            </a:r>
            <a:r>
              <a:rPr lang="ru-RU" altLang="uk-UA" dirty="0">
                <a:solidFill>
                  <a:schemeClr val="accent1"/>
                </a:solidFill>
              </a:rPr>
              <a:t> 1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6C1A743-B882-4CF8-9667-C2B268F80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uk-UA" i="1" dirty="0">
                <a:solidFill>
                  <a:schemeClr val="accent1"/>
                </a:solidFill>
              </a:rPr>
              <a:t>Точки А і В лежать на </a:t>
            </a:r>
            <a:r>
              <a:rPr lang="ru-RU" altLang="uk-UA" i="1" dirty="0" err="1">
                <a:solidFill>
                  <a:schemeClr val="accent1"/>
                </a:solidFill>
              </a:rPr>
              <a:t>сфері</a:t>
            </a:r>
            <a:r>
              <a:rPr lang="ru-RU" altLang="uk-UA" i="1" dirty="0">
                <a:solidFill>
                  <a:schemeClr val="accent1"/>
                </a:solidFill>
              </a:rPr>
              <a:t> з центром О, </a:t>
            </a:r>
            <a:r>
              <a:rPr lang="ru-RU" altLang="uk-UA" i="1" dirty="0" err="1">
                <a:solidFill>
                  <a:schemeClr val="accent1"/>
                </a:solidFill>
              </a:rPr>
              <a:t>який</a:t>
            </a:r>
            <a:r>
              <a:rPr lang="ru-RU" altLang="uk-UA" i="1" dirty="0">
                <a:solidFill>
                  <a:schemeClr val="accent1"/>
                </a:solidFill>
              </a:rPr>
              <a:t> не </a:t>
            </a:r>
            <a:r>
              <a:rPr lang="ru-RU" altLang="uk-UA" i="1" dirty="0" err="1">
                <a:solidFill>
                  <a:schemeClr val="accent1"/>
                </a:solidFill>
              </a:rPr>
              <a:t>належить</a:t>
            </a:r>
            <a:r>
              <a:rPr lang="ru-RU" altLang="uk-UA" i="1" dirty="0">
                <a:solidFill>
                  <a:schemeClr val="accent1"/>
                </a:solidFill>
              </a:rPr>
              <a:t> АВ, а точка М </a:t>
            </a:r>
            <a:r>
              <a:rPr lang="ru-RU" altLang="uk-UA" i="1" dirty="0" err="1">
                <a:solidFill>
                  <a:schemeClr val="accent1"/>
                </a:solidFill>
              </a:rPr>
              <a:t>лежить</a:t>
            </a:r>
            <a:r>
              <a:rPr lang="ru-RU" altLang="uk-UA" i="1" dirty="0">
                <a:solidFill>
                  <a:schemeClr val="accent1"/>
                </a:solidFill>
              </a:rPr>
              <a:t> на </a:t>
            </a:r>
            <a:r>
              <a:rPr lang="ru-RU" altLang="uk-UA" i="1" dirty="0" err="1">
                <a:solidFill>
                  <a:schemeClr val="accent1"/>
                </a:solidFill>
              </a:rPr>
              <a:t>відрізку</a:t>
            </a:r>
            <a:r>
              <a:rPr lang="ru-RU" altLang="uk-UA" i="1" dirty="0">
                <a:solidFill>
                  <a:schemeClr val="accent1"/>
                </a:solidFill>
              </a:rPr>
              <a:t> АВ. </a:t>
            </a:r>
            <a:r>
              <a:rPr lang="ru-RU" altLang="uk-UA" i="1" dirty="0" err="1">
                <a:solidFill>
                  <a:schemeClr val="accent1"/>
                </a:solidFill>
              </a:rPr>
              <a:t>Доведіть</a:t>
            </a:r>
            <a:r>
              <a:rPr lang="ru-RU" altLang="uk-UA" i="1" dirty="0">
                <a:solidFill>
                  <a:schemeClr val="accent1"/>
                </a:solidFill>
              </a:rPr>
              <a:t>, </a:t>
            </a:r>
            <a:r>
              <a:rPr lang="ru-RU" altLang="uk-UA" i="1" dirty="0" err="1">
                <a:solidFill>
                  <a:schemeClr val="accent1"/>
                </a:solidFill>
              </a:rPr>
              <a:t>що</a:t>
            </a:r>
            <a:r>
              <a:rPr lang="ru-RU" altLang="uk-UA" i="1" dirty="0">
                <a:solidFill>
                  <a:schemeClr val="accent1"/>
                </a:solidFill>
              </a:rPr>
              <a:t>:    а) </a:t>
            </a:r>
            <a:r>
              <a:rPr lang="ru-RU" altLang="uk-UA" i="1" dirty="0" err="1">
                <a:solidFill>
                  <a:schemeClr val="accent1"/>
                </a:solidFill>
              </a:rPr>
              <a:t>якщо</a:t>
            </a:r>
            <a:r>
              <a:rPr lang="ru-RU" altLang="uk-UA" i="1" dirty="0">
                <a:solidFill>
                  <a:schemeClr val="accent1"/>
                </a:solidFill>
              </a:rPr>
              <a:t> М – середина </a:t>
            </a:r>
            <a:r>
              <a:rPr lang="ru-RU" altLang="uk-UA" i="1" dirty="0" err="1">
                <a:solidFill>
                  <a:schemeClr val="accent1"/>
                </a:solidFill>
              </a:rPr>
              <a:t>відрізка</a:t>
            </a:r>
            <a:r>
              <a:rPr lang="ru-RU" altLang="uk-UA" i="1" dirty="0">
                <a:solidFill>
                  <a:schemeClr val="accent1"/>
                </a:solidFill>
              </a:rPr>
              <a:t> АВ, то  ОМ </a:t>
            </a:r>
            <a:r>
              <a:rPr lang="ru-RU" altLang="uk-UA" i="1" dirty="0">
                <a:solidFill>
                  <a:schemeClr val="accent1"/>
                </a:solidFill>
                <a:cs typeface="Arial" panose="020B0604020202020204" pitchFamily="34" charset="0"/>
              </a:rPr>
              <a:t>┴ АВ.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1928C41-3BED-4533-A025-FEDDE4DC9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Вправа</a:t>
            </a:r>
            <a:r>
              <a:rPr lang="ru-RU" altLang="uk-UA" dirty="0">
                <a:solidFill>
                  <a:schemeClr val="accent1"/>
                </a:solidFill>
              </a:rPr>
              <a:t> 2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6361C35-5D25-49A4-96DF-D6D7D8150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uk-UA" i="1" dirty="0">
                <a:solidFill>
                  <a:schemeClr val="accent1"/>
                </a:solidFill>
              </a:rPr>
              <a:t>Точка М – середина </a:t>
            </a:r>
            <a:r>
              <a:rPr lang="ru-RU" altLang="uk-UA" i="1" dirty="0" err="1">
                <a:solidFill>
                  <a:schemeClr val="accent1"/>
                </a:solidFill>
              </a:rPr>
              <a:t>відрізка</a:t>
            </a:r>
            <a:r>
              <a:rPr lang="ru-RU" altLang="uk-UA" i="1" dirty="0">
                <a:solidFill>
                  <a:schemeClr val="accent1"/>
                </a:solidFill>
              </a:rPr>
              <a:t> АВ, </a:t>
            </a:r>
            <a:r>
              <a:rPr lang="ru-RU" altLang="uk-UA" i="1" dirty="0" err="1">
                <a:solidFill>
                  <a:schemeClr val="accent1"/>
                </a:solidFill>
              </a:rPr>
              <a:t>кінці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якого</a:t>
            </a:r>
            <a:r>
              <a:rPr lang="ru-RU" altLang="uk-UA" i="1" dirty="0">
                <a:solidFill>
                  <a:schemeClr val="accent1"/>
                </a:solidFill>
              </a:rPr>
              <a:t> лежать на </a:t>
            </a:r>
            <a:r>
              <a:rPr lang="ru-RU" altLang="uk-UA" i="1" dirty="0" err="1">
                <a:solidFill>
                  <a:schemeClr val="accent1"/>
                </a:solidFill>
              </a:rPr>
              <a:t>сфері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радіусом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en-US" altLang="uk-UA" i="1" dirty="0">
                <a:solidFill>
                  <a:schemeClr val="accent1"/>
                </a:solidFill>
              </a:rPr>
              <a:t>R</a:t>
            </a:r>
            <a:r>
              <a:rPr lang="ru-RU" altLang="uk-UA" i="1" dirty="0">
                <a:solidFill>
                  <a:schemeClr val="accent1"/>
                </a:solidFill>
              </a:rPr>
              <a:t> з центром О. </a:t>
            </a:r>
            <a:r>
              <a:rPr lang="ru-RU" altLang="uk-UA" i="1" dirty="0" err="1">
                <a:solidFill>
                  <a:schemeClr val="accent1"/>
                </a:solidFill>
              </a:rPr>
              <a:t>Знайдіть</a:t>
            </a:r>
            <a:r>
              <a:rPr lang="ru-RU" altLang="uk-UA" i="1" dirty="0">
                <a:solidFill>
                  <a:schemeClr val="accent1"/>
                </a:solidFill>
              </a:rPr>
              <a:t>:</a:t>
            </a:r>
          </a:p>
          <a:p>
            <a:r>
              <a:rPr lang="ru-RU" altLang="uk-UA" i="1" dirty="0">
                <a:solidFill>
                  <a:schemeClr val="accent1"/>
                </a:solidFill>
              </a:rPr>
              <a:t>а) ОМ, </a:t>
            </a:r>
            <a:r>
              <a:rPr lang="ru-RU" altLang="uk-UA" i="1" dirty="0" err="1">
                <a:solidFill>
                  <a:schemeClr val="accent1"/>
                </a:solidFill>
              </a:rPr>
              <a:t>якщо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en-US" altLang="uk-UA" i="1" dirty="0">
                <a:solidFill>
                  <a:schemeClr val="accent1"/>
                </a:solidFill>
              </a:rPr>
              <a:t>R</a:t>
            </a:r>
            <a:r>
              <a:rPr lang="ru-RU" altLang="uk-UA" i="1" dirty="0">
                <a:solidFill>
                  <a:schemeClr val="accent1"/>
                </a:solidFill>
              </a:rPr>
              <a:t> = 50 см, АВ = 40 см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Картинка 64 из 356">
            <a:hlinkClick r:id="rId2"/>
            <a:extLst>
              <a:ext uri="{FF2B5EF4-FFF2-40B4-BE49-F238E27FC236}">
                <a16:creationId xmlns:a16="http://schemas.microsoft.com/office/drawing/2014/main" id="{9510F69D-B6C6-4AA4-BC35-1A0504B0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7538"/>
            <a:ext cx="47529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WordArt 7">
            <a:extLst>
              <a:ext uri="{FF2B5EF4-FFF2-40B4-BE49-F238E27FC236}">
                <a16:creationId xmlns:a16="http://schemas.microsoft.com/office/drawing/2014/main" id="{5EE71CF4-840B-4406-BF4C-B4F1241D8F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1950" y="115889"/>
            <a:ext cx="3024188" cy="687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alpha val="74001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 3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D0DC1A75-87BF-4C93-BD5D-DE46CA34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92151"/>
            <a:ext cx="3492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i="1" dirty="0" err="1">
                <a:solidFill>
                  <a:schemeClr val="accent1"/>
                </a:solidFill>
              </a:rPr>
              <a:t>Прямокутний</a:t>
            </a:r>
            <a:r>
              <a:rPr lang="ru-RU" altLang="uk-UA" sz="2000" i="1" dirty="0">
                <a:solidFill>
                  <a:schemeClr val="accent1"/>
                </a:solidFill>
              </a:rPr>
              <a:t> 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паралелепіпед</a:t>
            </a:r>
            <a:r>
              <a:rPr lang="ru-RU" altLang="uk-UA" sz="2000" i="1" dirty="0">
                <a:solidFill>
                  <a:schemeClr val="accent1"/>
                </a:solidFill>
              </a:rPr>
              <a:t> описаний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навколо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радіусом</a:t>
            </a:r>
            <a:r>
              <a:rPr lang="ru-RU" altLang="uk-UA" sz="2000" i="1" dirty="0">
                <a:solidFill>
                  <a:schemeClr val="accent1"/>
                </a:solidFill>
              </a:rPr>
              <a:t> 4.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Знайдіть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його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об’єм</a:t>
            </a:r>
            <a:r>
              <a:rPr lang="ru-RU" altLang="uk-UA" sz="2000" i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DFF35FD8-FC12-4421-9B0C-7FE556A5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256089"/>
            <a:ext cx="19659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i="1" dirty="0" err="1">
                <a:solidFill>
                  <a:schemeClr val="accent1"/>
                </a:solidFill>
              </a:rPr>
              <a:t>Відповідь</a:t>
            </a:r>
            <a:r>
              <a:rPr lang="ru-RU" altLang="uk-UA" sz="2000" i="1" dirty="0">
                <a:solidFill>
                  <a:schemeClr val="accent1"/>
                </a:solidFill>
              </a:rPr>
              <a:t> : 512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E801D91C-C92B-4A7A-9962-CCD6A77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836614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i="1" dirty="0">
                <a:solidFill>
                  <a:schemeClr val="accent1"/>
                </a:solidFill>
              </a:rPr>
              <a:t>(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усно</a:t>
            </a:r>
            <a:r>
              <a:rPr lang="ru-RU" altLang="uk-UA" sz="2000" i="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25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E9C863E-E833-4A36-A8A6-332A5F0CB3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5573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uk-UA"/>
              <a:t> </a:t>
            </a:r>
          </a:p>
        </p:txBody>
      </p:sp>
      <p:sp>
        <p:nvSpPr>
          <p:cNvPr id="178179" name="WordArt 3">
            <a:extLst>
              <a:ext uri="{FF2B5EF4-FFF2-40B4-BE49-F238E27FC236}">
                <a16:creationId xmlns:a16="http://schemas.microsoft.com/office/drawing/2014/main" id="{094E3740-1759-4EE7-BEAC-4D2D8B4F5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3192" y="273469"/>
            <a:ext cx="4494363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cs typeface="Arial" panose="020B0604020202020204" pitchFamily="34" charset="0"/>
              </a:rPr>
              <a:t>На площині</a:t>
            </a:r>
          </a:p>
        </p:txBody>
      </p:sp>
      <p:sp>
        <p:nvSpPr>
          <p:cNvPr id="178180" name="WordArt 4">
            <a:extLst>
              <a:ext uri="{FF2B5EF4-FFF2-40B4-BE49-F238E27FC236}">
                <a16:creationId xmlns:a16="http://schemas.microsoft.com/office/drawing/2014/main" id="{32FBE21B-D377-4D92-AFBD-021D94E602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1900" y="333376"/>
            <a:ext cx="3887788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669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просторі</a:t>
            </a:r>
          </a:p>
        </p:txBody>
      </p:sp>
      <p:grpSp>
        <p:nvGrpSpPr>
          <p:cNvPr id="178181" name="Group 5">
            <a:extLst>
              <a:ext uri="{FF2B5EF4-FFF2-40B4-BE49-F238E27FC236}">
                <a16:creationId xmlns:a16="http://schemas.microsoft.com/office/drawing/2014/main" id="{585C5F7B-B58F-40B7-9E35-8D301B784E1B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1557339"/>
            <a:ext cx="3671887" cy="3165475"/>
            <a:chOff x="431" y="1117"/>
            <a:chExt cx="2313" cy="1994"/>
          </a:xfrm>
        </p:grpSpPr>
        <p:sp>
          <p:nvSpPr>
            <p:cNvPr id="178182" name="Line 6">
              <a:extLst>
                <a:ext uri="{FF2B5EF4-FFF2-40B4-BE49-F238E27FC236}">
                  <a16:creationId xmlns:a16="http://schemas.microsoft.com/office/drawing/2014/main" id="{E65719B5-86C1-419E-A9F0-74E917B56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387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183" name="Line 7">
              <a:extLst>
                <a:ext uri="{FF2B5EF4-FFF2-40B4-BE49-F238E27FC236}">
                  <a16:creationId xmlns:a16="http://schemas.microsoft.com/office/drawing/2014/main" id="{CC391C87-AD03-49AB-BF17-88C7B2C07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" y="1253"/>
              <a:ext cx="0" cy="1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184" name="Freeform 8">
              <a:extLst>
                <a:ext uri="{FF2B5EF4-FFF2-40B4-BE49-F238E27FC236}">
                  <a16:creationId xmlns:a16="http://schemas.microsoft.com/office/drawing/2014/main" id="{9679F547-5D04-41A9-90F0-4321F32E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797"/>
              <a:ext cx="772" cy="302"/>
            </a:xfrm>
            <a:custGeom>
              <a:avLst/>
              <a:gdLst>
                <a:gd name="T0" fmla="*/ 0 w 772"/>
                <a:gd name="T1" fmla="*/ 60 h 302"/>
                <a:gd name="T2" fmla="*/ 182 w 772"/>
                <a:gd name="T3" fmla="*/ 15 h 302"/>
                <a:gd name="T4" fmla="*/ 318 w 772"/>
                <a:gd name="T5" fmla="*/ 151 h 302"/>
                <a:gd name="T6" fmla="*/ 409 w 772"/>
                <a:gd name="T7" fmla="*/ 287 h 302"/>
                <a:gd name="T8" fmla="*/ 545 w 772"/>
                <a:gd name="T9" fmla="*/ 242 h 302"/>
                <a:gd name="T10" fmla="*/ 681 w 772"/>
                <a:gd name="T11" fmla="*/ 151 h 302"/>
                <a:gd name="T12" fmla="*/ 772 w 772"/>
                <a:gd name="T13" fmla="*/ 10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302">
                  <a:moveTo>
                    <a:pt x="0" y="60"/>
                  </a:moveTo>
                  <a:cubicBezTo>
                    <a:pt x="64" y="30"/>
                    <a:pt x="129" y="0"/>
                    <a:pt x="182" y="15"/>
                  </a:cubicBezTo>
                  <a:cubicBezTo>
                    <a:pt x="235" y="30"/>
                    <a:pt x="280" y="106"/>
                    <a:pt x="318" y="151"/>
                  </a:cubicBezTo>
                  <a:cubicBezTo>
                    <a:pt x="356" y="196"/>
                    <a:pt x="371" y="272"/>
                    <a:pt x="409" y="287"/>
                  </a:cubicBezTo>
                  <a:cubicBezTo>
                    <a:pt x="447" y="302"/>
                    <a:pt x="500" y="265"/>
                    <a:pt x="545" y="242"/>
                  </a:cubicBezTo>
                  <a:cubicBezTo>
                    <a:pt x="590" y="219"/>
                    <a:pt x="643" y="174"/>
                    <a:pt x="681" y="151"/>
                  </a:cubicBezTo>
                  <a:cubicBezTo>
                    <a:pt x="719" y="128"/>
                    <a:pt x="745" y="116"/>
                    <a:pt x="772" y="10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185" name="Freeform 9">
              <a:extLst>
                <a:ext uri="{FF2B5EF4-FFF2-40B4-BE49-F238E27FC236}">
                  <a16:creationId xmlns:a16="http://schemas.microsoft.com/office/drawing/2014/main" id="{1A2E4982-7F60-4236-9611-8E50BBBD3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1805"/>
              <a:ext cx="23" cy="7"/>
            </a:xfrm>
            <a:custGeom>
              <a:avLst/>
              <a:gdLst>
                <a:gd name="T0" fmla="*/ 0 w 23"/>
                <a:gd name="T1" fmla="*/ 7 h 7"/>
                <a:gd name="T2" fmla="*/ 23 w 23"/>
                <a:gd name="T3" fmla="*/ 0 h 7"/>
                <a:gd name="T4" fmla="*/ 0 w 2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lnTo>
                    <a:pt x="23" y="0"/>
                  </a:lnTo>
                  <a:cubicBezTo>
                    <a:pt x="23" y="0"/>
                    <a:pt x="8" y="5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186" name="Freeform 10">
              <a:extLst>
                <a:ext uri="{FF2B5EF4-FFF2-40B4-BE49-F238E27FC236}">
                  <a16:creationId xmlns:a16="http://schemas.microsoft.com/office/drawing/2014/main" id="{7A539BFB-AABF-40D7-B7C8-87B313C0D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797"/>
              <a:ext cx="31" cy="29"/>
            </a:xfrm>
            <a:custGeom>
              <a:avLst/>
              <a:gdLst>
                <a:gd name="T0" fmla="*/ 21 w 31"/>
                <a:gd name="T1" fmla="*/ 0 h 29"/>
                <a:gd name="T2" fmla="*/ 6 w 31"/>
                <a:gd name="T3" fmla="*/ 23 h 29"/>
                <a:gd name="T4" fmla="*/ 29 w 31"/>
                <a:gd name="T5" fmla="*/ 8 h 29"/>
                <a:gd name="T6" fmla="*/ 21 w 3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21" y="0"/>
                  </a:moveTo>
                  <a:cubicBezTo>
                    <a:pt x="16" y="8"/>
                    <a:pt x="0" y="17"/>
                    <a:pt x="6" y="23"/>
                  </a:cubicBezTo>
                  <a:cubicBezTo>
                    <a:pt x="12" y="29"/>
                    <a:pt x="24" y="16"/>
                    <a:pt x="29" y="8"/>
                  </a:cubicBezTo>
                  <a:cubicBezTo>
                    <a:pt x="31" y="5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187" name="Text Box 11">
              <a:extLst>
                <a:ext uri="{FF2B5EF4-FFF2-40B4-BE49-F238E27FC236}">
                  <a16:creationId xmlns:a16="http://schemas.microsoft.com/office/drawing/2014/main" id="{C4F6F74B-6706-4C7F-8D11-02AFF03EA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842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/>
                <a:t>L</a:t>
              </a:r>
              <a:endParaRPr lang="ru-RU" altLang="uk-UA"/>
            </a:p>
          </p:txBody>
        </p:sp>
        <p:sp>
          <p:nvSpPr>
            <p:cNvPr id="178188" name="Text Box 12">
              <a:extLst>
                <a:ext uri="{FF2B5EF4-FFF2-40B4-BE49-F238E27FC236}">
                  <a16:creationId xmlns:a16="http://schemas.microsoft.com/office/drawing/2014/main" id="{4FA82251-0235-4FFC-8750-6968AE32C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616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/>
                <a:t>М(х;у)</a:t>
              </a:r>
            </a:p>
          </p:txBody>
        </p:sp>
        <p:sp>
          <p:nvSpPr>
            <p:cNvPr id="178189" name="Text Box 13">
              <a:extLst>
                <a:ext uri="{FF2B5EF4-FFF2-40B4-BE49-F238E27FC236}">
                  <a16:creationId xmlns:a16="http://schemas.microsoft.com/office/drawing/2014/main" id="{F4110CD8-42C5-44B6-8EBA-F8C272C07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16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b="1"/>
                <a:t>х</a:t>
              </a:r>
            </a:p>
          </p:txBody>
        </p:sp>
        <p:sp>
          <p:nvSpPr>
            <p:cNvPr id="178190" name="Text Box 14">
              <a:extLst>
                <a:ext uri="{FF2B5EF4-FFF2-40B4-BE49-F238E27FC236}">
                  <a16:creationId xmlns:a16="http://schemas.microsoft.com/office/drawing/2014/main" id="{0FD58BA4-54A5-421B-BCB9-999CAC46D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117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b="1"/>
                <a:t>у</a:t>
              </a:r>
            </a:p>
          </p:txBody>
        </p:sp>
        <p:sp>
          <p:nvSpPr>
            <p:cNvPr id="178191" name="Text Box 15">
              <a:extLst>
                <a:ext uri="{FF2B5EF4-FFF2-40B4-BE49-F238E27FC236}">
                  <a16:creationId xmlns:a16="http://schemas.microsoft.com/office/drawing/2014/main" id="{4ADCC494-AF7B-4FFB-A2EC-E8C085B0F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78"/>
              <a:ext cx="23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/>
                <a:t> </a:t>
              </a:r>
            </a:p>
          </p:txBody>
        </p:sp>
        <p:pic>
          <p:nvPicPr>
            <p:cNvPr id="178192" name="Picture 16">
              <a:extLst>
                <a:ext uri="{FF2B5EF4-FFF2-40B4-BE49-F238E27FC236}">
                  <a16:creationId xmlns:a16="http://schemas.microsoft.com/office/drawing/2014/main" id="{22EBAACC-0C2B-4A5A-973A-B48D016B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2523"/>
              <a:ext cx="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8193" name="Text Box 17">
              <a:extLst>
                <a:ext uri="{FF2B5EF4-FFF2-40B4-BE49-F238E27FC236}">
                  <a16:creationId xmlns:a16="http://schemas.microsoft.com/office/drawing/2014/main" id="{052B3CDD-1EE8-4AB0-9435-7EC627531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47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/>
                <a:t>L</a:t>
              </a:r>
              <a:endParaRPr lang="ru-RU" altLang="uk-UA"/>
            </a:p>
          </p:txBody>
        </p:sp>
        <p:sp>
          <p:nvSpPr>
            <p:cNvPr id="178194" name="Text Box 18">
              <a:extLst>
                <a:ext uri="{FF2B5EF4-FFF2-40B4-BE49-F238E27FC236}">
                  <a16:creationId xmlns:a16="http://schemas.microsoft.com/office/drawing/2014/main" id="{1B299196-580E-4C2F-A2A4-FE73C1175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478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/>
                <a:t> </a:t>
              </a:r>
            </a:p>
          </p:txBody>
        </p:sp>
        <p:sp>
          <p:nvSpPr>
            <p:cNvPr id="178195" name="Text Box 19">
              <a:extLst>
                <a:ext uri="{FF2B5EF4-FFF2-40B4-BE49-F238E27FC236}">
                  <a16:creationId xmlns:a16="http://schemas.microsoft.com/office/drawing/2014/main" id="{E0FA6161-3ABD-447F-89F1-0AFAA0866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704"/>
              <a:ext cx="2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b="1" i="1" dirty="0" err="1">
                  <a:solidFill>
                    <a:srgbClr val="000066"/>
                  </a:solidFill>
                </a:rPr>
                <a:t>Сформулюйте</a:t>
              </a:r>
              <a:r>
                <a:rPr lang="ru-RU" altLang="uk-UA" b="1" i="1" dirty="0">
                  <a:solidFill>
                    <a:srgbClr val="000066"/>
                  </a:solidFill>
                </a:rPr>
                <a:t> </a:t>
              </a:r>
              <a:r>
                <a:rPr lang="ru-RU" altLang="uk-UA" b="1" i="1" dirty="0" err="1">
                  <a:solidFill>
                    <a:srgbClr val="000066"/>
                  </a:solidFill>
                </a:rPr>
                <a:t>означення</a:t>
              </a:r>
              <a:r>
                <a:rPr lang="ru-RU" altLang="uk-UA" b="1" i="1" dirty="0">
                  <a:solidFill>
                    <a:srgbClr val="000066"/>
                  </a:solidFill>
                </a:rPr>
                <a:t>  </a:t>
              </a:r>
              <a:r>
                <a:rPr lang="ru-RU" altLang="uk-UA" b="1" i="1" dirty="0" err="1">
                  <a:solidFill>
                    <a:srgbClr val="000066"/>
                  </a:solidFill>
                </a:rPr>
                <a:t>линії</a:t>
              </a:r>
              <a:r>
                <a:rPr lang="ru-RU" altLang="uk-UA" b="1" i="1" dirty="0">
                  <a:solidFill>
                    <a:srgbClr val="000066"/>
                  </a:solidFill>
                </a:rPr>
                <a:t> </a:t>
              </a:r>
              <a:r>
                <a:rPr lang="en-US" altLang="uk-UA" b="1" i="1" dirty="0">
                  <a:solidFill>
                    <a:srgbClr val="000066"/>
                  </a:solidFill>
                </a:rPr>
                <a:t>L</a:t>
              </a:r>
              <a:r>
                <a:rPr lang="ru-RU" altLang="uk-UA" b="1" i="1" dirty="0">
                  <a:solidFill>
                    <a:srgbClr val="000066"/>
                  </a:solidFill>
                </a:rPr>
                <a:t> на </a:t>
              </a:r>
              <a:r>
                <a:rPr lang="ru-RU" altLang="uk-UA" b="1" i="1" dirty="0" err="1">
                  <a:solidFill>
                    <a:srgbClr val="000066"/>
                  </a:solidFill>
                </a:rPr>
                <a:t>площині</a:t>
              </a:r>
              <a:endParaRPr lang="ru-RU" altLang="uk-UA" b="1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178196" name="Text Box 20">
            <a:extLst>
              <a:ext uri="{FF2B5EF4-FFF2-40B4-BE49-F238E27FC236}">
                <a16:creationId xmlns:a16="http://schemas.microsoft.com/office/drawing/2014/main" id="{55C033D1-11B4-4EDC-BA05-DBC87B04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013325"/>
            <a:ext cx="47529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dirty="0">
                <a:solidFill>
                  <a:schemeClr val="accent1"/>
                </a:solidFill>
              </a:rPr>
              <a:t> з </a:t>
            </a:r>
            <a:r>
              <a:rPr lang="ru-RU" altLang="uk-UA" dirty="0" err="1">
                <a:solidFill>
                  <a:schemeClr val="accent1"/>
                </a:solidFill>
              </a:rPr>
              <a:t>двома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зінними</a:t>
            </a:r>
            <a:r>
              <a:rPr lang="ru-RU" altLang="uk-UA" dirty="0">
                <a:solidFill>
                  <a:schemeClr val="accent1"/>
                </a:solidFill>
              </a:rPr>
              <a:t>  х і у </a:t>
            </a:r>
            <a:r>
              <a:rPr lang="ru-RU" altLang="uk-UA" dirty="0" err="1">
                <a:solidFill>
                  <a:schemeClr val="accent1"/>
                </a:solidFill>
              </a:rPr>
              <a:t>називається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рівнянням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лінії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en-US" altLang="uk-UA" dirty="0">
                <a:solidFill>
                  <a:schemeClr val="accent1"/>
                </a:solidFill>
              </a:rPr>
              <a:t>L</a:t>
            </a:r>
            <a:r>
              <a:rPr lang="ru-RU" altLang="uk-UA" dirty="0">
                <a:solidFill>
                  <a:schemeClr val="accent1"/>
                </a:solidFill>
              </a:rPr>
              <a:t>, </a:t>
            </a:r>
            <a:r>
              <a:rPr lang="ru-RU" altLang="uk-UA" dirty="0" err="1">
                <a:solidFill>
                  <a:schemeClr val="accent1"/>
                </a:solidFill>
              </a:rPr>
              <a:t>якщо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це</a:t>
            </a:r>
            <a:r>
              <a:rPr lang="ru-RU" altLang="uk-UA" dirty="0">
                <a:solidFill>
                  <a:schemeClr val="accent1"/>
                </a:solidFill>
              </a:rPr>
              <a:t>  </a:t>
            </a:r>
            <a:r>
              <a:rPr lang="ru-RU" altLang="uk-UA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задовольняють</a:t>
            </a:r>
            <a:r>
              <a:rPr lang="ru-RU" altLang="uk-UA" dirty="0">
                <a:solidFill>
                  <a:schemeClr val="accent1"/>
                </a:solidFill>
              </a:rPr>
              <a:t>   </a:t>
            </a:r>
            <a:r>
              <a:rPr lang="ru-RU" altLang="uk-UA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dirty="0">
                <a:solidFill>
                  <a:schemeClr val="accent1"/>
                </a:solidFill>
              </a:rPr>
              <a:t> будь-</a:t>
            </a:r>
            <a:r>
              <a:rPr lang="ru-RU" altLang="uk-UA" dirty="0" err="1">
                <a:solidFill>
                  <a:schemeClr val="accent1"/>
                </a:solidFill>
              </a:rPr>
              <a:t>якої</a:t>
            </a:r>
            <a:r>
              <a:rPr lang="ru-RU" altLang="uk-UA" dirty="0">
                <a:solidFill>
                  <a:schemeClr val="accent1"/>
                </a:solidFill>
              </a:rPr>
              <a:t> точки </a:t>
            </a:r>
            <a:r>
              <a:rPr lang="ru-RU" altLang="uk-UA" dirty="0" err="1">
                <a:solidFill>
                  <a:schemeClr val="accent1"/>
                </a:solidFill>
              </a:rPr>
              <a:t>лінїї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en-US" altLang="uk-UA" dirty="0">
                <a:solidFill>
                  <a:schemeClr val="accent1"/>
                </a:solidFill>
              </a:rPr>
              <a:t>L</a:t>
            </a:r>
            <a:r>
              <a:rPr lang="ru-RU" altLang="uk-UA" dirty="0">
                <a:solidFill>
                  <a:schemeClr val="accent1"/>
                </a:solidFill>
              </a:rPr>
              <a:t> і не </a:t>
            </a:r>
            <a:r>
              <a:rPr lang="ru-RU" altLang="uk-UA" dirty="0" err="1">
                <a:solidFill>
                  <a:schemeClr val="accent1"/>
                </a:solidFill>
              </a:rPr>
              <a:t>задовольняють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dirty="0">
                <a:solidFill>
                  <a:schemeClr val="accent1"/>
                </a:solidFill>
              </a:rPr>
              <a:t> будь-</a:t>
            </a:r>
            <a:r>
              <a:rPr lang="ru-RU" altLang="uk-UA" dirty="0" err="1">
                <a:solidFill>
                  <a:schemeClr val="accent1"/>
                </a:solidFill>
              </a:rPr>
              <a:t>якої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іншої</a:t>
            </a:r>
            <a:r>
              <a:rPr lang="ru-RU" altLang="uk-UA" dirty="0">
                <a:solidFill>
                  <a:schemeClr val="accent1"/>
                </a:solidFill>
              </a:rPr>
              <a:t> точки, </a:t>
            </a:r>
            <a:r>
              <a:rPr lang="ru-RU" altLang="uk-UA" dirty="0" err="1">
                <a:solidFill>
                  <a:schemeClr val="accent1"/>
                </a:solidFill>
              </a:rPr>
              <a:t>що</a:t>
            </a:r>
            <a:r>
              <a:rPr lang="ru-RU" altLang="uk-UA" dirty="0">
                <a:solidFill>
                  <a:schemeClr val="accent1"/>
                </a:solidFill>
              </a:rPr>
              <a:t> не </a:t>
            </a:r>
            <a:r>
              <a:rPr lang="ru-RU" altLang="uk-UA" dirty="0" err="1">
                <a:solidFill>
                  <a:schemeClr val="accent1"/>
                </a:solidFill>
              </a:rPr>
              <a:t>лежить</a:t>
            </a:r>
            <a:r>
              <a:rPr lang="ru-RU" altLang="uk-UA" dirty="0">
                <a:solidFill>
                  <a:schemeClr val="accent1"/>
                </a:solidFill>
              </a:rPr>
              <a:t> на </a:t>
            </a:r>
            <a:r>
              <a:rPr lang="ru-RU" altLang="uk-UA" dirty="0" err="1">
                <a:solidFill>
                  <a:schemeClr val="accent1"/>
                </a:solidFill>
              </a:rPr>
              <a:t>цій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лінії</a:t>
            </a:r>
            <a:r>
              <a:rPr lang="ru-RU" altLang="uk-UA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78197" name="Text Box 21">
            <a:extLst>
              <a:ext uri="{FF2B5EF4-FFF2-40B4-BE49-F238E27FC236}">
                <a16:creationId xmlns:a16="http://schemas.microsoft.com/office/drawing/2014/main" id="{DC026267-254C-403F-BFCC-C763B646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799013"/>
            <a:ext cx="43211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dirty="0">
                <a:solidFill>
                  <a:schemeClr val="accent1"/>
                </a:solidFill>
              </a:rPr>
              <a:t> з </a:t>
            </a:r>
            <a:r>
              <a:rPr lang="ru-RU" altLang="uk-UA" dirty="0" err="1">
                <a:solidFill>
                  <a:schemeClr val="accent1"/>
                </a:solidFill>
              </a:rPr>
              <a:t>трьома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змінними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х,у</a:t>
            </a:r>
            <a:r>
              <a:rPr lang="ru-RU" altLang="uk-UA" dirty="0">
                <a:solidFill>
                  <a:schemeClr val="accent1"/>
                </a:solidFill>
              </a:rPr>
              <a:t>,</a:t>
            </a:r>
            <a:r>
              <a:rPr lang="en-US" altLang="uk-UA" dirty="0">
                <a:solidFill>
                  <a:schemeClr val="accent1"/>
                </a:solidFill>
              </a:rPr>
              <a:t>z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називаєтся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рівнянням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поверхні</a:t>
            </a:r>
            <a:r>
              <a:rPr lang="ru-RU" altLang="uk-UA" dirty="0">
                <a:solidFill>
                  <a:schemeClr val="accent1"/>
                </a:solidFill>
              </a:rPr>
              <a:t>, </a:t>
            </a:r>
            <a:r>
              <a:rPr lang="ru-RU" altLang="uk-UA" dirty="0" err="1">
                <a:solidFill>
                  <a:schemeClr val="accent1"/>
                </a:solidFill>
              </a:rPr>
              <a:t>якщо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це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задовольняють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довільної</a:t>
            </a:r>
            <a:r>
              <a:rPr lang="ru-RU" altLang="uk-UA" dirty="0">
                <a:solidFill>
                  <a:schemeClr val="accent1"/>
                </a:solidFill>
              </a:rPr>
              <a:t> точки </a:t>
            </a:r>
            <a:r>
              <a:rPr lang="ru-RU" altLang="uk-UA" dirty="0" err="1">
                <a:solidFill>
                  <a:schemeClr val="accent1"/>
                </a:solidFill>
              </a:rPr>
              <a:t>поверхні</a:t>
            </a:r>
            <a:r>
              <a:rPr lang="ru-RU" altLang="uk-UA" dirty="0">
                <a:solidFill>
                  <a:schemeClr val="accent1"/>
                </a:solidFill>
              </a:rPr>
              <a:t> і не </a:t>
            </a:r>
            <a:r>
              <a:rPr lang="ru-RU" altLang="uk-UA" dirty="0" err="1">
                <a:solidFill>
                  <a:schemeClr val="accent1"/>
                </a:solidFill>
              </a:rPr>
              <a:t>задовольняють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dirty="0">
                <a:solidFill>
                  <a:schemeClr val="accent1"/>
                </a:solidFill>
              </a:rPr>
              <a:t> будь-</a:t>
            </a:r>
            <a:r>
              <a:rPr lang="ru-RU" altLang="uk-UA" dirty="0" err="1">
                <a:solidFill>
                  <a:schemeClr val="accent1"/>
                </a:solidFill>
              </a:rPr>
              <a:t>якої</a:t>
            </a:r>
            <a:r>
              <a:rPr lang="ru-RU" altLang="uk-UA" dirty="0">
                <a:solidFill>
                  <a:schemeClr val="accent1"/>
                </a:solidFill>
              </a:rPr>
              <a:t> точки, яка  не </a:t>
            </a:r>
            <a:r>
              <a:rPr lang="ru-RU" altLang="uk-UA" dirty="0" err="1">
                <a:solidFill>
                  <a:schemeClr val="accent1"/>
                </a:solidFill>
              </a:rPr>
              <a:t>лежить</a:t>
            </a:r>
            <a:r>
              <a:rPr lang="ru-RU" altLang="uk-UA" dirty="0">
                <a:solidFill>
                  <a:schemeClr val="accent1"/>
                </a:solidFill>
              </a:rPr>
              <a:t> на </a:t>
            </a:r>
            <a:r>
              <a:rPr lang="ru-RU" altLang="uk-UA" dirty="0" err="1">
                <a:solidFill>
                  <a:schemeClr val="accent1"/>
                </a:solidFill>
              </a:rPr>
              <a:t>цій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поверхні</a:t>
            </a:r>
            <a:endParaRPr lang="ru-RU" altLang="uk-UA" dirty="0">
              <a:solidFill>
                <a:schemeClr val="accent1"/>
              </a:solidFill>
            </a:endParaRPr>
          </a:p>
        </p:txBody>
      </p:sp>
      <p:grpSp>
        <p:nvGrpSpPr>
          <p:cNvPr id="178198" name="Group 22">
            <a:extLst>
              <a:ext uri="{FF2B5EF4-FFF2-40B4-BE49-F238E27FC236}">
                <a16:creationId xmlns:a16="http://schemas.microsoft.com/office/drawing/2014/main" id="{2EB61468-3B68-4F34-93B1-DA40076A3F03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1412875"/>
            <a:ext cx="3671888" cy="2994025"/>
            <a:chOff x="3198" y="981"/>
            <a:chExt cx="2313" cy="1886"/>
          </a:xfrm>
        </p:grpSpPr>
        <p:sp>
          <p:nvSpPr>
            <p:cNvPr id="178199" name="Line 23">
              <a:extLst>
                <a:ext uri="{FF2B5EF4-FFF2-40B4-BE49-F238E27FC236}">
                  <a16:creationId xmlns:a16="http://schemas.microsoft.com/office/drawing/2014/main" id="{EE03A1F9-E022-489B-AA40-9E2A91D84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1071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00" name="Line 24">
              <a:extLst>
                <a:ext uri="{FF2B5EF4-FFF2-40B4-BE49-F238E27FC236}">
                  <a16:creationId xmlns:a16="http://schemas.microsoft.com/office/drawing/2014/main" id="{1236F02C-C5CE-4D0D-9D58-048D654E0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84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01" name="Line 25">
              <a:extLst>
                <a:ext uri="{FF2B5EF4-FFF2-40B4-BE49-F238E27FC236}">
                  <a16:creationId xmlns:a16="http://schemas.microsoft.com/office/drawing/2014/main" id="{11F35819-E3C9-4702-B212-DCCFDD436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8" y="1752"/>
              <a:ext cx="544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02" name="Freeform 26">
              <a:extLst>
                <a:ext uri="{FF2B5EF4-FFF2-40B4-BE49-F238E27FC236}">
                  <a16:creationId xmlns:a16="http://schemas.microsoft.com/office/drawing/2014/main" id="{0CC59570-A23C-4D2D-BF3E-2F9F6B5E3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865" cy="402"/>
            </a:xfrm>
            <a:custGeom>
              <a:avLst/>
              <a:gdLst>
                <a:gd name="T0" fmla="*/ 138 w 865"/>
                <a:gd name="T1" fmla="*/ 297 h 402"/>
                <a:gd name="T2" fmla="*/ 54 w 865"/>
                <a:gd name="T3" fmla="*/ 276 h 402"/>
                <a:gd name="T4" fmla="*/ 19 w 865"/>
                <a:gd name="T5" fmla="*/ 198 h 402"/>
                <a:gd name="T6" fmla="*/ 33 w 865"/>
                <a:gd name="T7" fmla="*/ 79 h 402"/>
                <a:gd name="T8" fmla="*/ 440 w 865"/>
                <a:gd name="T9" fmla="*/ 58 h 402"/>
                <a:gd name="T10" fmla="*/ 490 w 865"/>
                <a:gd name="T11" fmla="*/ 37 h 402"/>
                <a:gd name="T12" fmla="*/ 609 w 865"/>
                <a:gd name="T13" fmla="*/ 2 h 402"/>
                <a:gd name="T14" fmla="*/ 834 w 865"/>
                <a:gd name="T15" fmla="*/ 58 h 402"/>
                <a:gd name="T16" fmla="*/ 848 w 865"/>
                <a:gd name="T17" fmla="*/ 191 h 402"/>
                <a:gd name="T18" fmla="*/ 799 w 865"/>
                <a:gd name="T19" fmla="*/ 219 h 402"/>
                <a:gd name="T20" fmla="*/ 736 w 865"/>
                <a:gd name="T21" fmla="*/ 248 h 402"/>
                <a:gd name="T22" fmla="*/ 700 w 865"/>
                <a:gd name="T23" fmla="*/ 311 h 402"/>
                <a:gd name="T24" fmla="*/ 693 w 865"/>
                <a:gd name="T25" fmla="*/ 332 h 402"/>
                <a:gd name="T26" fmla="*/ 672 w 865"/>
                <a:gd name="T27" fmla="*/ 339 h 402"/>
                <a:gd name="T28" fmla="*/ 490 w 865"/>
                <a:gd name="T29" fmla="*/ 402 h 402"/>
                <a:gd name="T30" fmla="*/ 216 w 865"/>
                <a:gd name="T31" fmla="*/ 395 h 402"/>
                <a:gd name="T32" fmla="*/ 160 w 865"/>
                <a:gd name="T33" fmla="*/ 325 h 402"/>
                <a:gd name="T34" fmla="*/ 117 w 865"/>
                <a:gd name="T35" fmla="*/ 311 h 402"/>
                <a:gd name="T36" fmla="*/ 138 w 865"/>
                <a:gd name="T37" fmla="*/ 2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5" h="402">
                  <a:moveTo>
                    <a:pt x="138" y="297"/>
                  </a:moveTo>
                  <a:cubicBezTo>
                    <a:pt x="110" y="288"/>
                    <a:pt x="82" y="285"/>
                    <a:pt x="54" y="276"/>
                  </a:cubicBezTo>
                  <a:cubicBezTo>
                    <a:pt x="41" y="236"/>
                    <a:pt x="29" y="247"/>
                    <a:pt x="19" y="198"/>
                  </a:cubicBezTo>
                  <a:cubicBezTo>
                    <a:pt x="22" y="158"/>
                    <a:pt x="0" y="102"/>
                    <a:pt x="33" y="79"/>
                  </a:cubicBezTo>
                  <a:cubicBezTo>
                    <a:pt x="144" y="0"/>
                    <a:pt x="304" y="61"/>
                    <a:pt x="440" y="58"/>
                  </a:cubicBezTo>
                  <a:cubicBezTo>
                    <a:pt x="521" y="38"/>
                    <a:pt x="423" y="66"/>
                    <a:pt x="490" y="37"/>
                  </a:cubicBezTo>
                  <a:cubicBezTo>
                    <a:pt x="527" y="21"/>
                    <a:pt x="570" y="15"/>
                    <a:pt x="609" y="2"/>
                  </a:cubicBezTo>
                  <a:cubicBezTo>
                    <a:pt x="687" y="7"/>
                    <a:pt x="767" y="14"/>
                    <a:pt x="834" y="58"/>
                  </a:cubicBezTo>
                  <a:cubicBezTo>
                    <a:pt x="863" y="102"/>
                    <a:pt x="865" y="129"/>
                    <a:pt x="848" y="191"/>
                  </a:cubicBezTo>
                  <a:cubicBezTo>
                    <a:pt x="846" y="197"/>
                    <a:pt x="800" y="219"/>
                    <a:pt x="799" y="219"/>
                  </a:cubicBezTo>
                  <a:cubicBezTo>
                    <a:pt x="781" y="239"/>
                    <a:pt x="761" y="240"/>
                    <a:pt x="736" y="248"/>
                  </a:cubicBezTo>
                  <a:cubicBezTo>
                    <a:pt x="722" y="268"/>
                    <a:pt x="711" y="290"/>
                    <a:pt x="700" y="311"/>
                  </a:cubicBezTo>
                  <a:cubicBezTo>
                    <a:pt x="697" y="318"/>
                    <a:pt x="698" y="327"/>
                    <a:pt x="693" y="332"/>
                  </a:cubicBezTo>
                  <a:cubicBezTo>
                    <a:pt x="688" y="337"/>
                    <a:pt x="679" y="337"/>
                    <a:pt x="672" y="339"/>
                  </a:cubicBezTo>
                  <a:cubicBezTo>
                    <a:pt x="619" y="379"/>
                    <a:pt x="552" y="381"/>
                    <a:pt x="490" y="402"/>
                  </a:cubicBezTo>
                  <a:cubicBezTo>
                    <a:pt x="399" y="400"/>
                    <a:pt x="307" y="399"/>
                    <a:pt x="216" y="395"/>
                  </a:cubicBezTo>
                  <a:cubicBezTo>
                    <a:pt x="171" y="393"/>
                    <a:pt x="204" y="339"/>
                    <a:pt x="160" y="325"/>
                  </a:cubicBezTo>
                  <a:cubicBezTo>
                    <a:pt x="146" y="320"/>
                    <a:pt x="104" y="319"/>
                    <a:pt x="117" y="311"/>
                  </a:cubicBezTo>
                  <a:cubicBezTo>
                    <a:pt x="124" y="306"/>
                    <a:pt x="131" y="302"/>
                    <a:pt x="138" y="29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03" name="Text Box 27">
              <a:extLst>
                <a:ext uri="{FF2B5EF4-FFF2-40B4-BE49-F238E27FC236}">
                  <a16:creationId xmlns:a16="http://schemas.microsoft.com/office/drawing/2014/main" id="{98F832ED-3E17-4EC3-BB1C-2324DEBE6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205"/>
              <a:ext cx="1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/>
                <a:t>Х </a:t>
              </a:r>
            </a:p>
          </p:txBody>
        </p:sp>
        <p:sp>
          <p:nvSpPr>
            <p:cNvPr id="178204" name="Text Box 28">
              <a:extLst>
                <a:ext uri="{FF2B5EF4-FFF2-40B4-BE49-F238E27FC236}">
                  <a16:creationId xmlns:a16="http://schemas.microsoft.com/office/drawing/2014/main" id="{5E2D3D5D-6632-46DE-B884-1DE79F597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981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uk-UA" sz="2000" b="1"/>
                <a:t>z</a:t>
              </a:r>
              <a:endParaRPr lang="ru-RU" altLang="uk-UA" sz="2000" b="1"/>
            </a:p>
          </p:txBody>
        </p:sp>
        <p:sp>
          <p:nvSpPr>
            <p:cNvPr id="178205" name="Text Box 29">
              <a:extLst>
                <a:ext uri="{FF2B5EF4-FFF2-40B4-BE49-F238E27FC236}">
                  <a16:creationId xmlns:a16="http://schemas.microsoft.com/office/drawing/2014/main" id="{E0732782-87B9-44A4-8828-6861CB31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024"/>
              <a:ext cx="1860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dirty="0"/>
                <a:t> </a:t>
              </a:r>
              <a:endParaRPr lang="ru-RU" altLang="uk-UA" dirty="0"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uk-UA" b="1" i="1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Сформулюйте</a:t>
              </a:r>
              <a:r>
                <a:rPr lang="ru-RU" altLang="uk-UA" b="1" i="1" dirty="0">
                  <a:solidFill>
                    <a:srgbClr val="000066"/>
                  </a:solidFill>
                  <a:cs typeface="Arial" panose="020B0604020202020204" pitchFamily="34" charset="0"/>
                </a:rPr>
                <a:t> </a:t>
              </a:r>
              <a:r>
                <a:rPr lang="ru-RU" altLang="uk-UA" b="1" i="1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означення</a:t>
              </a:r>
              <a:r>
                <a:rPr lang="ru-RU" altLang="uk-UA" b="1" i="1" dirty="0">
                  <a:solidFill>
                    <a:srgbClr val="000066"/>
                  </a:solidFill>
                  <a:cs typeface="Arial" panose="020B0604020202020204" pitchFamily="34" charset="0"/>
                </a:rPr>
                <a:t> </a:t>
              </a:r>
              <a:r>
                <a:rPr lang="ru-RU" altLang="uk-UA" b="1" i="1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рівняння</a:t>
              </a:r>
              <a:r>
                <a:rPr lang="ru-RU" altLang="uk-UA" b="1" i="1" dirty="0">
                  <a:solidFill>
                    <a:srgbClr val="000066"/>
                  </a:solidFill>
                  <a:cs typeface="Arial" panose="020B0604020202020204" pitchFamily="34" charset="0"/>
                </a:rPr>
                <a:t> </a:t>
              </a:r>
              <a:r>
                <a:rPr lang="ru-RU" altLang="uk-UA" b="1" i="1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поверхні</a:t>
              </a:r>
              <a:r>
                <a:rPr lang="ru-RU" altLang="uk-UA" b="1" i="1" dirty="0">
                  <a:solidFill>
                    <a:srgbClr val="000066"/>
                  </a:solidFill>
                  <a:cs typeface="Arial" panose="020B0604020202020204" pitchFamily="34" charset="0"/>
                </a:rPr>
                <a:t>  в </a:t>
              </a:r>
              <a:r>
                <a:rPr lang="ru-RU" altLang="uk-UA" b="1" i="1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просторі</a:t>
              </a:r>
              <a:endParaRPr lang="el-GR" altLang="uk-UA" b="1" i="1" dirty="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8206" name="Text Box 30">
              <a:extLst>
                <a:ext uri="{FF2B5EF4-FFF2-40B4-BE49-F238E27FC236}">
                  <a16:creationId xmlns:a16="http://schemas.microsoft.com/office/drawing/2014/main" id="{CCB90040-A159-469D-8641-FDEA14F3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205"/>
              <a:ext cx="1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1600" b="1"/>
                <a:t>Х</a:t>
              </a:r>
              <a:r>
                <a:rPr lang="ru-RU" altLang="uk-UA"/>
                <a:t> </a:t>
              </a:r>
            </a:p>
          </p:txBody>
        </p:sp>
        <p:sp>
          <p:nvSpPr>
            <p:cNvPr id="178207" name="Text Box 31">
              <a:extLst>
                <a:ext uri="{FF2B5EF4-FFF2-40B4-BE49-F238E27FC236}">
                  <a16:creationId xmlns:a16="http://schemas.microsoft.com/office/drawing/2014/main" id="{9C354823-AF66-43E6-88C0-664EBB5DF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752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 sz="2000" b="1"/>
                <a:t>у</a:t>
              </a:r>
            </a:p>
          </p:txBody>
        </p:sp>
        <p:sp>
          <p:nvSpPr>
            <p:cNvPr id="178208" name="Text Box 32">
              <a:extLst>
                <a:ext uri="{FF2B5EF4-FFF2-40B4-BE49-F238E27FC236}">
                  <a16:creationId xmlns:a16="http://schemas.microsoft.com/office/drawing/2014/main" id="{55089B98-01FE-4F9A-B70B-9575DD393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89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/>
                <a:t>М(х;у;</a:t>
              </a:r>
              <a:r>
                <a:rPr lang="en-US" altLang="uk-UA"/>
                <a:t>z</a:t>
              </a:r>
              <a:r>
                <a:rPr lang="ru-RU" altLang="uk-UA"/>
                <a:t>)</a:t>
              </a:r>
            </a:p>
          </p:txBody>
        </p:sp>
        <p:sp>
          <p:nvSpPr>
            <p:cNvPr id="178209" name="Text Box 33">
              <a:extLst>
                <a:ext uri="{FF2B5EF4-FFF2-40B4-BE49-F238E27FC236}">
                  <a16:creationId xmlns:a16="http://schemas.microsoft.com/office/drawing/2014/main" id="{98554F15-96BC-4692-B0E7-8AEEE20DB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389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uk-UA"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78210" name="Group 34">
            <a:extLst>
              <a:ext uri="{FF2B5EF4-FFF2-40B4-BE49-F238E27FC236}">
                <a16:creationId xmlns:a16="http://schemas.microsoft.com/office/drawing/2014/main" id="{D0945BB7-D936-407A-9531-422FFADE9FB3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5300664"/>
            <a:ext cx="4176713" cy="865187"/>
            <a:chOff x="158" y="3339"/>
            <a:chExt cx="2631" cy="545"/>
          </a:xfrm>
        </p:grpSpPr>
        <p:sp>
          <p:nvSpPr>
            <p:cNvPr id="178211" name="Line 35">
              <a:extLst>
                <a:ext uri="{FF2B5EF4-FFF2-40B4-BE49-F238E27FC236}">
                  <a16:creationId xmlns:a16="http://schemas.microsoft.com/office/drawing/2014/main" id="{45458E83-1537-4A38-A7D8-89442F9B5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702"/>
              <a:ext cx="99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12" name="Line 36">
              <a:extLst>
                <a:ext uri="{FF2B5EF4-FFF2-40B4-BE49-F238E27FC236}">
                  <a16:creationId xmlns:a16="http://schemas.microsoft.com/office/drawing/2014/main" id="{C1E788EE-24D5-4DF8-BD36-D4E853144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884"/>
              <a:ext cx="22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13" name="Line 37">
              <a:extLst>
                <a:ext uri="{FF2B5EF4-FFF2-40B4-BE49-F238E27FC236}">
                  <a16:creationId xmlns:a16="http://schemas.microsoft.com/office/drawing/2014/main" id="{F31644D1-6122-4342-AA7C-2665F6A11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339"/>
              <a:ext cx="3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14" name="Line 38">
              <a:extLst>
                <a:ext uri="{FF2B5EF4-FFF2-40B4-BE49-F238E27FC236}">
                  <a16:creationId xmlns:a16="http://schemas.microsoft.com/office/drawing/2014/main" id="{8CD99642-9652-42D0-805A-DBA35F298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3521"/>
              <a:ext cx="13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8215" name="Line 39">
              <a:extLst>
                <a:ext uri="{FF2B5EF4-FFF2-40B4-BE49-F238E27FC236}">
                  <a16:creationId xmlns:a16="http://schemas.microsoft.com/office/drawing/2014/main" id="{084480CE-98C9-45CC-9DA6-4AA093369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339"/>
              <a:ext cx="11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78216" name="Line 40">
            <a:extLst>
              <a:ext uri="{FF2B5EF4-FFF2-40B4-BE49-F238E27FC236}">
                <a16:creationId xmlns:a16="http://schemas.microsoft.com/office/drawing/2014/main" id="{B3F04B8B-67D8-4F70-84C6-6A198D3F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9" y="5949950"/>
            <a:ext cx="41052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8217" name="Line 41">
            <a:extLst>
              <a:ext uri="{FF2B5EF4-FFF2-40B4-BE49-F238E27FC236}">
                <a16:creationId xmlns:a16="http://schemas.microsoft.com/office/drawing/2014/main" id="{676CBE27-957A-465D-9A5C-78DE15DC1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2851" y="5661025"/>
            <a:ext cx="16557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8218" name="Line 42">
            <a:extLst>
              <a:ext uri="{FF2B5EF4-FFF2-40B4-BE49-F238E27FC236}">
                <a16:creationId xmlns:a16="http://schemas.microsoft.com/office/drawing/2014/main" id="{FDDD2808-F7BF-4987-B787-8D88C36D8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3" y="5373688"/>
            <a:ext cx="23050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8219" name="Line 43">
            <a:extLst>
              <a:ext uri="{FF2B5EF4-FFF2-40B4-BE49-F238E27FC236}">
                <a16:creationId xmlns:a16="http://schemas.microsoft.com/office/drawing/2014/main" id="{8383DB83-2D96-43CB-839E-B033E33D9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6813" y="5084763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8220" name="Line 44">
            <a:extLst>
              <a:ext uri="{FF2B5EF4-FFF2-40B4-BE49-F238E27FC236}">
                <a16:creationId xmlns:a16="http://schemas.microsoft.com/office/drawing/2014/main" id="{FB7353B0-F64A-4941-A6BF-BF480548B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4" y="5084763"/>
            <a:ext cx="19446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6" grpId="0"/>
      <p:bldP spid="178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A5EA064F-BC75-4241-8832-FF15D8827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Окремі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випадки</a:t>
            </a:r>
            <a:endParaRPr lang="ru-RU" altLang="uk-UA" dirty="0">
              <a:solidFill>
                <a:schemeClr val="accent1"/>
              </a:solidFill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558BB194-1FE8-45B1-A711-BA1D9F637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49464" y="1153274"/>
            <a:ext cx="3970337" cy="1684337"/>
          </a:xfrm>
        </p:spPr>
        <p:txBody>
          <a:bodyPr/>
          <a:lstStyle/>
          <a:p>
            <a:r>
              <a:rPr lang="ru-RU" altLang="uk-UA" sz="2400" i="1" dirty="0">
                <a:solidFill>
                  <a:schemeClr val="accent1"/>
                </a:solidFill>
              </a:rPr>
              <a:t>1.Рівняння кола з  центром в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т.О</a:t>
            </a:r>
            <a:r>
              <a:rPr lang="ru-RU" altLang="uk-UA" sz="2400" i="1" dirty="0">
                <a:solidFill>
                  <a:schemeClr val="accent1"/>
                </a:solidFill>
              </a:rPr>
              <a:t>(0;0) і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радіусом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en-US" altLang="uk-UA" sz="2400" i="1" dirty="0">
                <a:solidFill>
                  <a:schemeClr val="accent1"/>
                </a:solidFill>
              </a:rPr>
              <a:t>r</a:t>
            </a:r>
            <a:endParaRPr lang="ru-RU" altLang="uk-UA" sz="2400" i="1" dirty="0">
              <a:solidFill>
                <a:schemeClr val="accent1"/>
              </a:solidFill>
            </a:endParaRPr>
          </a:p>
          <a:p>
            <a:endParaRPr lang="ru-RU" altLang="uk-UA" sz="2400" dirty="0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DCD723A9-8E72-4138-AF7D-FD02FFBFB2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268413"/>
            <a:ext cx="4027488" cy="1541462"/>
          </a:xfrm>
        </p:spPr>
        <p:txBody>
          <a:bodyPr/>
          <a:lstStyle/>
          <a:p>
            <a:r>
              <a:rPr lang="ru-RU" altLang="uk-UA" sz="2400" dirty="0">
                <a:solidFill>
                  <a:schemeClr val="accent1"/>
                </a:solidFill>
              </a:rPr>
              <a:t>1</a:t>
            </a:r>
            <a:r>
              <a:rPr lang="ru-RU" alt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центром в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т.О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(0;0;0) і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радіусом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altLang="uk-UA" sz="2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7" name="Picture 7">
            <a:extLst>
              <a:ext uri="{FF2B5EF4-FFF2-40B4-BE49-F238E27FC236}">
                <a16:creationId xmlns:a16="http://schemas.microsoft.com/office/drawing/2014/main" id="{684CC139-E8D1-468E-B120-EDA94EE5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76424" b="75699"/>
          <a:stretch>
            <a:fillRect/>
          </a:stretch>
        </p:blipFill>
        <p:spPr bwMode="auto">
          <a:xfrm>
            <a:off x="1774825" y="2616201"/>
            <a:ext cx="4033838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>
            <a:extLst>
              <a:ext uri="{FF2B5EF4-FFF2-40B4-BE49-F238E27FC236}">
                <a16:creationId xmlns:a16="http://schemas.microsoft.com/office/drawing/2014/main" id="{FEDD4F85-0955-46FB-8156-394BFD81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49" y="5704726"/>
            <a:ext cx="230346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9">
            <a:extLst>
              <a:ext uri="{FF2B5EF4-FFF2-40B4-BE49-F238E27FC236}">
                <a16:creationId xmlns:a16="http://schemas.microsoft.com/office/drawing/2014/main" id="{740ABE8C-6020-4C53-9489-7099DA07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r="73933" b="67891"/>
          <a:stretch>
            <a:fillRect/>
          </a:stretch>
        </p:blipFill>
        <p:spPr bwMode="auto">
          <a:xfrm>
            <a:off x="6167439" y="2532063"/>
            <a:ext cx="3887787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>
            <a:extLst>
              <a:ext uri="{FF2B5EF4-FFF2-40B4-BE49-F238E27FC236}">
                <a16:creationId xmlns:a16="http://schemas.microsoft.com/office/drawing/2014/main" id="{470173FA-DA0F-4002-B3B8-08214AC4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5805489"/>
            <a:ext cx="28797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61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build="p"/>
      <p:bldP spid="512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22F1D411-5EF1-40FE-A26F-7850E302E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 dirty="0" err="1">
                <a:solidFill>
                  <a:schemeClr val="accent1"/>
                </a:solidFill>
              </a:rPr>
              <a:t>Вправа</a:t>
            </a:r>
            <a:r>
              <a:rPr lang="ru-RU" altLang="uk-UA" sz="4000" dirty="0">
                <a:solidFill>
                  <a:schemeClr val="accent1"/>
                </a:solidFill>
              </a:rPr>
              <a:t> 4</a:t>
            </a:r>
            <a:br>
              <a:rPr lang="ru-RU" altLang="uk-UA" sz="4000" dirty="0">
                <a:solidFill>
                  <a:schemeClr val="accent1"/>
                </a:solidFill>
              </a:rPr>
            </a:br>
            <a:r>
              <a:rPr lang="ru-RU" altLang="uk-UA" sz="4000" dirty="0" err="1">
                <a:solidFill>
                  <a:schemeClr val="accent1"/>
                </a:solidFill>
              </a:rPr>
              <a:t>Вибрати</a:t>
            </a:r>
            <a:r>
              <a:rPr lang="ru-RU" altLang="uk-UA" sz="4000" dirty="0">
                <a:solidFill>
                  <a:schemeClr val="accent1"/>
                </a:solidFill>
              </a:rPr>
              <a:t> з </a:t>
            </a:r>
            <a:r>
              <a:rPr lang="ru-RU" altLang="uk-UA" sz="4000" dirty="0" err="1">
                <a:solidFill>
                  <a:schemeClr val="accent1"/>
                </a:solidFill>
              </a:rPr>
              <a:t>заданих</a:t>
            </a:r>
            <a:r>
              <a:rPr lang="ru-RU" altLang="uk-UA" sz="4000" dirty="0">
                <a:solidFill>
                  <a:schemeClr val="accent1"/>
                </a:solidFill>
              </a:rPr>
              <a:t> </a:t>
            </a:r>
            <a:r>
              <a:rPr lang="ru-RU" altLang="uk-UA" sz="4000" dirty="0" err="1">
                <a:solidFill>
                  <a:schemeClr val="accent1"/>
                </a:solidFill>
              </a:rPr>
              <a:t>рівнянь</a:t>
            </a:r>
            <a:r>
              <a:rPr lang="ru-RU" altLang="uk-UA" sz="4000" dirty="0">
                <a:solidFill>
                  <a:schemeClr val="accent1"/>
                </a:solidFill>
              </a:rPr>
              <a:t> – </a:t>
            </a:r>
            <a:r>
              <a:rPr lang="ru-RU" altLang="uk-UA" sz="4000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sz="4000" dirty="0">
                <a:solidFill>
                  <a:schemeClr val="accent1"/>
                </a:solidFill>
              </a:rPr>
              <a:t>  </a:t>
            </a:r>
            <a:r>
              <a:rPr lang="ru-RU" altLang="uk-UA" sz="4000" dirty="0" err="1">
                <a:solidFill>
                  <a:schemeClr val="accent1"/>
                </a:solidFill>
              </a:rPr>
              <a:t>сфери</a:t>
            </a:r>
            <a:r>
              <a:rPr lang="ru-RU" altLang="uk-UA" sz="40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0EF98FD-4EE7-49D2-AA8F-623F30B456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8832" y="1665288"/>
            <a:ext cx="5181600" cy="4351338"/>
          </a:xfrm>
        </p:spPr>
        <p:txBody>
          <a:bodyPr/>
          <a:lstStyle/>
          <a:p>
            <a:r>
              <a:rPr lang="ru-RU" altLang="uk-UA"/>
              <a:t>1.</a:t>
            </a:r>
          </a:p>
          <a:p>
            <a:r>
              <a:rPr lang="ru-RU" altLang="uk-UA"/>
              <a:t>2.</a:t>
            </a:r>
          </a:p>
          <a:p>
            <a:r>
              <a:rPr lang="ru-RU" altLang="uk-UA"/>
              <a:t>3.</a:t>
            </a:r>
          </a:p>
          <a:p>
            <a:r>
              <a:rPr lang="ru-RU" altLang="uk-UA"/>
              <a:t>4.</a:t>
            </a:r>
          </a:p>
          <a:p>
            <a:r>
              <a:rPr lang="ru-RU" altLang="uk-UA"/>
              <a:t>5.</a:t>
            </a:r>
          </a:p>
          <a:p>
            <a:r>
              <a:rPr lang="ru-RU" altLang="uk-UA"/>
              <a:t>6.</a:t>
            </a:r>
          </a:p>
          <a:p>
            <a:r>
              <a:rPr lang="ru-RU" altLang="uk-UA"/>
              <a:t>7.</a:t>
            </a:r>
          </a:p>
          <a:p>
            <a:r>
              <a:rPr lang="ru-RU" altLang="uk-UA"/>
              <a:t>8.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409A7318-0066-4A1A-B084-67499EDDFF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uk-UA" dirty="0">
                <a:solidFill>
                  <a:schemeClr val="accent1"/>
                </a:solidFill>
              </a:rPr>
              <a:t>1.</a:t>
            </a:r>
            <a:r>
              <a:rPr lang="ru-RU" altLang="uk-UA" i="1" dirty="0">
                <a:solidFill>
                  <a:schemeClr val="accent1"/>
                </a:solidFill>
              </a:rPr>
              <a:t>Рівняння кола</a:t>
            </a:r>
          </a:p>
          <a:p>
            <a:r>
              <a:rPr lang="ru-RU" altLang="uk-UA" i="1" dirty="0">
                <a:solidFill>
                  <a:schemeClr val="accent1"/>
                </a:solidFill>
              </a:rPr>
              <a:t>2. </a:t>
            </a:r>
            <a:r>
              <a:rPr lang="ru-RU" altLang="uk-UA" i="1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3.Рівняння </a:t>
            </a:r>
            <a:r>
              <a:rPr lang="ru-RU" altLang="uk-UA" i="1" dirty="0" err="1">
                <a:solidFill>
                  <a:schemeClr val="accent1"/>
                </a:solidFill>
              </a:rPr>
              <a:t>прямої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4. </a:t>
            </a:r>
            <a:r>
              <a:rPr lang="ru-RU" altLang="uk-UA" i="1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5.Рівняння </a:t>
            </a:r>
            <a:r>
              <a:rPr lang="ru-RU" altLang="uk-UA" i="1" dirty="0" err="1">
                <a:solidFill>
                  <a:schemeClr val="accent1"/>
                </a:solidFill>
              </a:rPr>
              <a:t>параболи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6.Рівняння 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7.Рівняння 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endParaRPr lang="ru-RU" altLang="uk-UA" i="1" dirty="0">
              <a:solidFill>
                <a:schemeClr val="accent1"/>
              </a:solidFill>
            </a:endParaRPr>
          </a:p>
          <a:p>
            <a:r>
              <a:rPr lang="ru-RU" altLang="uk-UA" i="1" dirty="0">
                <a:solidFill>
                  <a:schemeClr val="accent1"/>
                </a:solidFill>
              </a:rPr>
              <a:t>8. ?</a:t>
            </a:r>
          </a:p>
          <a:p>
            <a:endParaRPr lang="ru-RU" altLang="uk-UA" dirty="0"/>
          </a:p>
        </p:txBody>
      </p:sp>
      <p:grpSp>
        <p:nvGrpSpPr>
          <p:cNvPr id="54287" name="Group 15">
            <a:extLst>
              <a:ext uri="{FF2B5EF4-FFF2-40B4-BE49-F238E27FC236}">
                <a16:creationId xmlns:a16="http://schemas.microsoft.com/office/drawing/2014/main" id="{47D992F6-989F-466A-9CB3-7FD5C2AA7274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1665288"/>
            <a:ext cx="2952750" cy="3994150"/>
            <a:chOff x="884" y="1049"/>
            <a:chExt cx="1860" cy="2516"/>
          </a:xfrm>
        </p:grpSpPr>
        <p:pic>
          <p:nvPicPr>
            <p:cNvPr id="54279" name="Picture 7">
              <a:extLst>
                <a:ext uri="{FF2B5EF4-FFF2-40B4-BE49-F238E27FC236}">
                  <a16:creationId xmlns:a16="http://schemas.microsoft.com/office/drawing/2014/main" id="{FCA05617-911A-4C21-8B4B-078372BDB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049"/>
              <a:ext cx="149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0" name="Picture 8">
              <a:extLst>
                <a:ext uri="{FF2B5EF4-FFF2-40B4-BE49-F238E27FC236}">
                  <a16:creationId xmlns:a16="http://schemas.microsoft.com/office/drawing/2014/main" id="{A280B776-9AB4-4A4C-B541-60C9035F8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659"/>
              <a:ext cx="163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1" name="Picture 9">
              <a:extLst>
                <a:ext uri="{FF2B5EF4-FFF2-40B4-BE49-F238E27FC236}">
                  <a16:creationId xmlns:a16="http://schemas.microsoft.com/office/drawing/2014/main" id="{89452DF4-B7BF-40DE-A487-42BCB9E55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344"/>
              <a:ext cx="181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2" name="Picture 10">
              <a:extLst>
                <a:ext uri="{FF2B5EF4-FFF2-40B4-BE49-F238E27FC236}">
                  <a16:creationId xmlns:a16="http://schemas.microsoft.com/office/drawing/2014/main" id="{9D6B9E93-3E70-4706-AABC-57285B611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706"/>
              <a:ext cx="10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3" name="Picture 11">
              <a:extLst>
                <a:ext uri="{FF2B5EF4-FFF2-40B4-BE49-F238E27FC236}">
                  <a16:creationId xmlns:a16="http://schemas.microsoft.com/office/drawing/2014/main" id="{675F19FA-40F8-4D1B-A84A-B8B94D1AE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81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4" name="Picture 12">
              <a:extLst>
                <a:ext uri="{FF2B5EF4-FFF2-40B4-BE49-F238E27FC236}">
                  <a16:creationId xmlns:a16="http://schemas.microsoft.com/office/drawing/2014/main" id="{84CF6153-83F1-41F9-AFE9-9FFFBDA7F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341"/>
              <a:ext cx="113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5" name="Picture 13">
              <a:extLst>
                <a:ext uri="{FF2B5EF4-FFF2-40B4-BE49-F238E27FC236}">
                  <a16:creationId xmlns:a16="http://schemas.microsoft.com/office/drawing/2014/main" id="{A7CF6905-A1BF-4323-884C-15DF84F5B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976"/>
              <a:ext cx="186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86" name="Picture 14">
              <a:extLst>
                <a:ext uri="{FF2B5EF4-FFF2-40B4-BE49-F238E27FC236}">
                  <a16:creationId xmlns:a16="http://schemas.microsoft.com/office/drawing/2014/main" id="{40C7398C-FD5E-4390-A6FF-E645AA5AF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294"/>
              <a:ext cx="17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3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build="allAtOnce"/>
      <p:bldP spid="542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0DE5306-3DF6-458D-B09D-5237ECD3A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3008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altLang="uk-UA" sz="4000" dirty="0" err="1">
                <a:solidFill>
                  <a:schemeClr val="accent1"/>
                </a:solidFill>
              </a:rPr>
              <a:t>Вправа</a:t>
            </a:r>
            <a:r>
              <a:rPr lang="ru-RU" altLang="uk-UA" sz="4000" dirty="0">
                <a:solidFill>
                  <a:schemeClr val="accent1"/>
                </a:solidFill>
              </a:rPr>
              <a:t> 5</a:t>
            </a:r>
            <a:br>
              <a:rPr lang="ru-RU" altLang="uk-UA" sz="4000" dirty="0">
                <a:solidFill>
                  <a:schemeClr val="accent1"/>
                </a:solidFill>
              </a:rPr>
            </a:br>
            <a:r>
              <a:rPr lang="ru-RU" altLang="uk-UA" sz="4000" dirty="0">
                <a:solidFill>
                  <a:schemeClr val="accent1"/>
                </a:solidFill>
              </a:rPr>
              <a:t>В </a:t>
            </a:r>
            <a:r>
              <a:rPr lang="ru-RU" altLang="uk-UA" sz="4000" dirty="0" err="1">
                <a:solidFill>
                  <a:schemeClr val="accent1"/>
                </a:solidFill>
              </a:rPr>
              <a:t>даних</a:t>
            </a:r>
            <a:r>
              <a:rPr lang="ru-RU" altLang="uk-UA" sz="4000" dirty="0">
                <a:solidFill>
                  <a:schemeClr val="accent1"/>
                </a:solidFill>
              </a:rPr>
              <a:t> </a:t>
            </a:r>
            <a:r>
              <a:rPr lang="ru-RU" altLang="uk-UA" sz="4000" dirty="0" err="1">
                <a:solidFill>
                  <a:schemeClr val="accent1"/>
                </a:solidFill>
              </a:rPr>
              <a:t>рівняннях</a:t>
            </a:r>
            <a:r>
              <a:rPr lang="ru-RU" altLang="uk-UA" sz="4000" dirty="0">
                <a:solidFill>
                  <a:schemeClr val="accent1"/>
                </a:solidFill>
              </a:rPr>
              <a:t> </a:t>
            </a:r>
            <a:r>
              <a:rPr lang="ru-RU" altLang="uk-UA" sz="4000" dirty="0" err="1">
                <a:solidFill>
                  <a:schemeClr val="accent1"/>
                </a:solidFill>
              </a:rPr>
              <a:t>визначити</a:t>
            </a:r>
            <a:r>
              <a:rPr lang="ru-RU" altLang="uk-UA" sz="4000" dirty="0">
                <a:solidFill>
                  <a:schemeClr val="accent1"/>
                </a:solidFill>
              </a:rPr>
              <a:t> </a:t>
            </a:r>
            <a:r>
              <a:rPr lang="ru-RU" altLang="uk-UA" sz="4000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sz="4000" dirty="0">
                <a:solidFill>
                  <a:schemeClr val="accent1"/>
                </a:solidFill>
              </a:rPr>
              <a:t> центра </a:t>
            </a:r>
            <a:r>
              <a:rPr lang="ru-RU" altLang="uk-UA" sz="4000" dirty="0" err="1">
                <a:solidFill>
                  <a:schemeClr val="accent1"/>
                </a:solidFill>
              </a:rPr>
              <a:t>сфери</a:t>
            </a:r>
            <a:r>
              <a:rPr lang="ru-RU" altLang="uk-UA" sz="4000" dirty="0">
                <a:solidFill>
                  <a:schemeClr val="accent1"/>
                </a:solidFill>
              </a:rPr>
              <a:t> і </a:t>
            </a:r>
            <a:r>
              <a:rPr lang="ru-RU" altLang="uk-UA" sz="4000" dirty="0" err="1">
                <a:solidFill>
                  <a:schemeClr val="accent1"/>
                </a:solidFill>
              </a:rPr>
              <a:t>її</a:t>
            </a:r>
            <a:r>
              <a:rPr lang="ru-RU" altLang="uk-UA" sz="4000" dirty="0">
                <a:solidFill>
                  <a:schemeClr val="accent1"/>
                </a:solidFill>
              </a:rPr>
              <a:t> </a:t>
            </a:r>
            <a:r>
              <a:rPr lang="ru-RU" altLang="uk-UA" sz="4000" dirty="0" err="1">
                <a:solidFill>
                  <a:schemeClr val="accent1"/>
                </a:solidFill>
              </a:rPr>
              <a:t>радіус</a:t>
            </a:r>
            <a:endParaRPr lang="ru-RU" altLang="uk-UA" sz="4000" dirty="0">
              <a:solidFill>
                <a:schemeClr val="accent1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2F17120-BF48-4F8F-9793-731C008186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24114" y="2565401"/>
            <a:ext cx="4319587" cy="35290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uk-UA"/>
              <a:t>1.</a:t>
            </a:r>
          </a:p>
          <a:p>
            <a:pPr>
              <a:lnSpc>
                <a:spcPct val="90000"/>
              </a:lnSpc>
            </a:pPr>
            <a:endParaRPr lang="ru-RU" altLang="uk-UA"/>
          </a:p>
          <a:p>
            <a:pPr>
              <a:lnSpc>
                <a:spcPct val="90000"/>
              </a:lnSpc>
            </a:pPr>
            <a:r>
              <a:rPr lang="ru-RU" altLang="uk-UA"/>
              <a:t>2.</a:t>
            </a:r>
          </a:p>
          <a:p>
            <a:pPr>
              <a:lnSpc>
                <a:spcPct val="90000"/>
              </a:lnSpc>
            </a:pPr>
            <a:endParaRPr lang="ru-RU" altLang="uk-UA"/>
          </a:p>
          <a:p>
            <a:pPr>
              <a:lnSpc>
                <a:spcPct val="90000"/>
              </a:lnSpc>
            </a:pPr>
            <a:r>
              <a:rPr lang="ru-RU" altLang="uk-UA"/>
              <a:t>3.</a:t>
            </a:r>
          </a:p>
          <a:p>
            <a:pPr>
              <a:lnSpc>
                <a:spcPct val="90000"/>
              </a:lnSpc>
            </a:pPr>
            <a:endParaRPr lang="ru-RU" altLang="uk-UA"/>
          </a:p>
          <a:p>
            <a:pPr>
              <a:lnSpc>
                <a:spcPct val="90000"/>
              </a:lnSpc>
            </a:pPr>
            <a:r>
              <a:rPr lang="ru-RU" altLang="uk-UA"/>
              <a:t>4.  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714420E6-5B0D-405C-98EC-9D8A7D0891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2352676"/>
            <a:ext cx="5832475" cy="78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66D28766-EBF0-4527-9E2E-166DDE514AF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3357564"/>
            <a:ext cx="5111750" cy="68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" name="Picture 8">
            <a:extLst>
              <a:ext uri="{FF2B5EF4-FFF2-40B4-BE49-F238E27FC236}">
                <a16:creationId xmlns:a16="http://schemas.microsoft.com/office/drawing/2014/main" id="{58D527A6-1E3E-49AB-BDB3-28B2B51B4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251325"/>
            <a:ext cx="39322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9" name="Picture 9">
            <a:extLst>
              <a:ext uri="{FF2B5EF4-FFF2-40B4-BE49-F238E27FC236}">
                <a16:creationId xmlns:a16="http://schemas.microsoft.com/office/drawing/2014/main" id="{748570A1-6CD4-4F3D-A3AE-9DE98284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140326"/>
            <a:ext cx="3817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4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8" name="Text Box 44">
            <a:extLst>
              <a:ext uri="{FF2B5EF4-FFF2-40B4-BE49-F238E27FC236}">
                <a16:creationId xmlns:a16="http://schemas.microsoft.com/office/drawing/2014/main" id="{DD8489E3-6DF3-4887-AC49-C0387458E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4451"/>
            <a:ext cx="856932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uk-UA" sz="3200" i="1" dirty="0" err="1">
                <a:solidFill>
                  <a:schemeClr val="accent1"/>
                </a:solidFill>
              </a:rPr>
              <a:t>Вправа</a:t>
            </a:r>
            <a:r>
              <a:rPr lang="ru-RU" altLang="uk-UA" sz="3200" i="1" dirty="0">
                <a:solidFill>
                  <a:schemeClr val="accent1"/>
                </a:solidFill>
              </a:rPr>
              <a:t> 6</a:t>
            </a:r>
          </a:p>
          <a:p>
            <a:pPr algn="ctr">
              <a:spcBef>
                <a:spcPct val="50000"/>
              </a:spcBef>
            </a:pPr>
            <a:r>
              <a:rPr lang="ru-RU" altLang="uk-UA" sz="3200" i="1" dirty="0" err="1">
                <a:solidFill>
                  <a:schemeClr val="accent1"/>
                </a:solidFill>
              </a:rPr>
              <a:t>Складіть</a:t>
            </a:r>
            <a:r>
              <a:rPr lang="ru-RU" altLang="uk-UA" sz="3200" i="1" dirty="0">
                <a:solidFill>
                  <a:schemeClr val="accent1"/>
                </a:solidFill>
              </a:rPr>
              <a:t> </a:t>
            </a:r>
            <a:r>
              <a:rPr lang="ru-RU" altLang="uk-UA" sz="3200" i="1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sz="3200" i="1" dirty="0">
                <a:solidFill>
                  <a:schemeClr val="accent1"/>
                </a:solidFill>
              </a:rPr>
              <a:t> </a:t>
            </a:r>
            <a:r>
              <a:rPr lang="ru-RU" altLang="uk-UA" sz="32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3200" i="1" dirty="0">
                <a:solidFill>
                  <a:schemeClr val="accent1"/>
                </a:solidFill>
              </a:rPr>
              <a:t> за такими  </a:t>
            </a:r>
            <a:r>
              <a:rPr lang="ru-RU" altLang="uk-UA" sz="3200" i="1" dirty="0" err="1">
                <a:solidFill>
                  <a:schemeClr val="accent1"/>
                </a:solidFill>
              </a:rPr>
              <a:t>даними</a:t>
            </a:r>
            <a:r>
              <a:rPr lang="ru-RU" altLang="uk-UA" sz="3200" i="1" dirty="0">
                <a:solidFill>
                  <a:schemeClr val="accent1"/>
                </a:solidFill>
              </a:rPr>
              <a:t> центра и </a:t>
            </a:r>
            <a:r>
              <a:rPr lang="ru-RU" altLang="uk-UA" sz="3200" i="1" dirty="0" err="1">
                <a:solidFill>
                  <a:schemeClr val="accent1"/>
                </a:solidFill>
              </a:rPr>
              <a:t>радіуса</a:t>
            </a:r>
            <a:r>
              <a:rPr lang="ru-RU" altLang="uk-UA" sz="3200" i="1" dirty="0">
                <a:solidFill>
                  <a:schemeClr val="accent1"/>
                </a:solidFill>
              </a:rPr>
              <a:t> </a:t>
            </a:r>
            <a:r>
              <a:rPr lang="ru-RU" altLang="uk-UA" sz="32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3200" i="1" dirty="0">
                <a:solidFill>
                  <a:schemeClr val="accent1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 dirty="0">
                <a:solidFill>
                  <a:schemeClr val="accent1"/>
                </a:solidFill>
              </a:rPr>
              <a:t>Дано:   С(-2;8;1);    </a:t>
            </a:r>
            <a:r>
              <a:rPr lang="en-US" altLang="uk-UA" sz="2800" dirty="0">
                <a:solidFill>
                  <a:schemeClr val="accent1"/>
                </a:solidFill>
              </a:rPr>
              <a:t>R</a:t>
            </a:r>
            <a:r>
              <a:rPr lang="ru-RU" altLang="uk-UA" sz="2800" dirty="0">
                <a:solidFill>
                  <a:schemeClr val="accent1"/>
                </a:solidFill>
              </a:rPr>
              <a:t>=11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 dirty="0">
                <a:solidFill>
                  <a:schemeClr val="accent1"/>
                </a:solidFill>
              </a:rPr>
              <a:t>Дано:   А(3;-2;0);    </a:t>
            </a:r>
            <a:r>
              <a:rPr lang="en-US" altLang="uk-UA" sz="2800" dirty="0">
                <a:solidFill>
                  <a:schemeClr val="accent1"/>
                </a:solidFill>
              </a:rPr>
              <a:t>R</a:t>
            </a:r>
            <a:r>
              <a:rPr lang="ru-RU" altLang="uk-UA" sz="2800" dirty="0">
                <a:solidFill>
                  <a:schemeClr val="accent1"/>
                </a:solidFill>
              </a:rPr>
              <a:t>=0,7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 dirty="0">
                <a:solidFill>
                  <a:schemeClr val="accent1"/>
                </a:solidFill>
              </a:rPr>
              <a:t>Дано:  О(0;0;0);      </a:t>
            </a:r>
            <a:r>
              <a:rPr lang="en-US" altLang="uk-UA" sz="2800" dirty="0">
                <a:solidFill>
                  <a:schemeClr val="accent1"/>
                </a:solidFill>
              </a:rPr>
              <a:t>R</a:t>
            </a:r>
            <a:r>
              <a:rPr lang="ru-RU" altLang="uk-UA" sz="2800" dirty="0">
                <a:solidFill>
                  <a:schemeClr val="accent1"/>
                </a:solidFill>
              </a:rPr>
              <a:t>=1</a:t>
            </a:r>
          </a:p>
        </p:txBody>
      </p:sp>
      <p:sp>
        <p:nvSpPr>
          <p:cNvPr id="67630" name="Text Box 46">
            <a:extLst>
              <a:ext uri="{FF2B5EF4-FFF2-40B4-BE49-F238E27FC236}">
                <a16:creationId xmlns:a16="http://schemas.microsoft.com/office/drawing/2014/main" id="{E1FCC15A-AFB5-48F2-A509-51BF5272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716338"/>
            <a:ext cx="8208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uk-UA" sz="2800" i="1" u="sng" dirty="0" err="1">
                <a:solidFill>
                  <a:schemeClr val="accent1"/>
                </a:solidFill>
              </a:rPr>
              <a:t>Перевіряємо</a:t>
            </a:r>
            <a:r>
              <a:rPr lang="ru-RU" altLang="uk-UA" sz="2800" i="1" u="sng" dirty="0">
                <a:solidFill>
                  <a:schemeClr val="accent1"/>
                </a:solidFill>
              </a:rPr>
              <a:t> </a:t>
            </a:r>
            <a:r>
              <a:rPr lang="ru-RU" altLang="uk-UA" sz="2800" i="1" u="sng" dirty="0" err="1">
                <a:solidFill>
                  <a:schemeClr val="accent1"/>
                </a:solidFill>
              </a:rPr>
              <a:t>відповіді</a:t>
            </a:r>
            <a:r>
              <a:rPr lang="ru-RU" altLang="uk-UA" sz="2800" i="1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7632" name="Rectangle 48">
            <a:extLst>
              <a:ext uri="{FF2B5EF4-FFF2-40B4-BE49-F238E27FC236}">
                <a16:creationId xmlns:a16="http://schemas.microsoft.com/office/drawing/2014/main" id="{5898F71A-B294-4FEC-8979-C06D87E2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68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67631" name="Picture 47">
            <a:extLst>
              <a:ext uri="{FF2B5EF4-FFF2-40B4-BE49-F238E27FC236}">
                <a16:creationId xmlns:a16="http://schemas.microsoft.com/office/drawing/2014/main" id="{133537A4-2930-4354-93FA-CA03817A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292600"/>
            <a:ext cx="6108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92296E1-9F31-4505-9E49-752AE92CE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4088" y="-61494"/>
            <a:ext cx="4762500" cy="1143001"/>
          </a:xfrm>
        </p:spPr>
        <p:txBody>
          <a:bodyPr>
            <a:normAutofit/>
          </a:bodyPr>
          <a:lstStyle/>
          <a:p>
            <a:r>
              <a:rPr lang="ru-RU" altLang="uk-UA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altLang="uk-UA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2BEF25A-3838-4849-8251-29E1945511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692151"/>
            <a:ext cx="8064500" cy="3311525"/>
          </a:xfrm>
        </p:spPr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Визначити</a:t>
            </a:r>
            <a:r>
              <a:rPr lang="ru-RU" altLang="uk-UA" dirty="0">
                <a:solidFill>
                  <a:schemeClr val="accent1"/>
                </a:solidFill>
              </a:rPr>
              <a:t>, </a:t>
            </a:r>
            <a:r>
              <a:rPr lang="ru-RU" altLang="uk-UA" dirty="0" err="1">
                <a:solidFill>
                  <a:schemeClr val="accent1"/>
                </a:solidFill>
              </a:rPr>
              <a:t>чи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належить</a:t>
            </a:r>
            <a:r>
              <a:rPr lang="ru-RU" altLang="uk-UA" dirty="0">
                <a:solidFill>
                  <a:schemeClr val="accent1"/>
                </a:solidFill>
              </a:rPr>
              <a:t>  </a:t>
            </a:r>
            <a:r>
              <a:rPr lang="ru-RU" altLang="uk-UA" dirty="0" err="1">
                <a:solidFill>
                  <a:schemeClr val="accent1"/>
                </a:solidFill>
              </a:rPr>
              <a:t>т.А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сфері</a:t>
            </a:r>
            <a:r>
              <a:rPr lang="ru-RU" altLang="uk-UA" dirty="0">
                <a:solidFill>
                  <a:schemeClr val="accent1"/>
                </a:solidFill>
              </a:rPr>
              <a:t>, </a:t>
            </a:r>
            <a:r>
              <a:rPr lang="ru-RU" altLang="uk-UA" dirty="0" err="1">
                <a:solidFill>
                  <a:schemeClr val="accent1"/>
                </a:solidFill>
              </a:rPr>
              <a:t>заданій</a:t>
            </a:r>
            <a:r>
              <a:rPr lang="ru-RU" altLang="uk-UA" dirty="0">
                <a:solidFill>
                  <a:schemeClr val="accent1"/>
                </a:solidFill>
              </a:rPr>
              <a:t> </a:t>
            </a:r>
            <a:r>
              <a:rPr lang="ru-RU" altLang="uk-UA" dirty="0" err="1">
                <a:solidFill>
                  <a:schemeClr val="accent1"/>
                </a:solidFill>
              </a:rPr>
              <a:t>рівнянням</a:t>
            </a:r>
            <a:endParaRPr lang="ru-RU" altLang="uk-UA" dirty="0">
              <a:solidFill>
                <a:schemeClr val="accent1"/>
              </a:solidFill>
            </a:endParaRPr>
          </a:p>
          <a:p>
            <a:endParaRPr lang="ru-RU" altLang="uk-UA" dirty="0"/>
          </a:p>
          <a:p>
            <a:pPr>
              <a:buFontTx/>
              <a:buNone/>
            </a:pPr>
            <a:endParaRPr lang="ru-RU" altLang="uk-UA" dirty="0"/>
          </a:p>
          <a:p>
            <a:pPr>
              <a:buFontTx/>
              <a:buNone/>
            </a:pPr>
            <a:r>
              <a:rPr lang="ru-RU" altLang="uk-UA" dirty="0" err="1">
                <a:solidFill>
                  <a:schemeClr val="accent1"/>
                </a:solidFill>
              </a:rPr>
              <a:t>якщо</a:t>
            </a:r>
            <a:r>
              <a:rPr lang="ru-RU" altLang="uk-UA" dirty="0">
                <a:solidFill>
                  <a:schemeClr val="accent1"/>
                </a:solidFill>
              </a:rPr>
              <a:t>:  а)   </a:t>
            </a:r>
            <a:r>
              <a:rPr lang="ru-RU" altLang="uk-UA" dirty="0" err="1">
                <a:solidFill>
                  <a:schemeClr val="accent1"/>
                </a:solidFill>
              </a:rPr>
              <a:t>т.А</a:t>
            </a:r>
            <a:r>
              <a:rPr lang="ru-RU" altLang="uk-UA" dirty="0">
                <a:solidFill>
                  <a:schemeClr val="accent1"/>
                </a:solidFill>
              </a:rPr>
              <a:t>(5;-2;6)  </a:t>
            </a:r>
          </a:p>
          <a:p>
            <a:pPr>
              <a:buFontTx/>
              <a:buNone/>
            </a:pPr>
            <a:r>
              <a:rPr lang="ru-RU" altLang="uk-UA" dirty="0">
                <a:solidFill>
                  <a:schemeClr val="accent1"/>
                </a:solidFill>
              </a:rPr>
              <a:t>           б)   </a:t>
            </a:r>
            <a:r>
              <a:rPr lang="ru-RU" altLang="uk-UA" dirty="0" err="1">
                <a:solidFill>
                  <a:schemeClr val="accent1"/>
                </a:solidFill>
              </a:rPr>
              <a:t>т.А</a:t>
            </a:r>
            <a:r>
              <a:rPr lang="ru-RU" altLang="uk-UA" dirty="0">
                <a:solidFill>
                  <a:schemeClr val="accent1"/>
                </a:solidFill>
              </a:rPr>
              <a:t>(-5;2;6)</a:t>
            </a:r>
            <a:endParaRPr lang="en-US" altLang="uk-UA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ru-RU" altLang="uk-UA" dirty="0"/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22762040-E97D-4F92-9430-5A46190DAD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628776"/>
            <a:ext cx="6048375" cy="87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6" name="Rectangle 8">
            <a:extLst>
              <a:ext uri="{FF2B5EF4-FFF2-40B4-BE49-F238E27FC236}">
                <a16:creationId xmlns:a16="http://schemas.microsoft.com/office/drawing/2014/main" id="{189A6375-54D0-4688-964E-7B3A8BE0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id="{46A88835-DD10-4201-8D67-88132E34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076701"/>
            <a:ext cx="56896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Rectangle 10">
            <a:extLst>
              <a:ext uri="{FF2B5EF4-FFF2-40B4-BE49-F238E27FC236}">
                <a16:creationId xmlns:a16="http://schemas.microsoft.com/office/drawing/2014/main" id="{F66B0742-8814-43A2-B70E-F14B7B7B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89097" name="Picture 9">
            <a:extLst>
              <a:ext uri="{FF2B5EF4-FFF2-40B4-BE49-F238E27FC236}">
                <a16:creationId xmlns:a16="http://schemas.microsoft.com/office/drawing/2014/main" id="{9A075C9A-DB3C-45AA-95E0-F8428075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084763"/>
            <a:ext cx="5903913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9" name="Text Box 11">
            <a:extLst>
              <a:ext uri="{FF2B5EF4-FFF2-40B4-BE49-F238E27FC236}">
                <a16:creationId xmlns:a16="http://schemas.microsoft.com/office/drawing/2014/main" id="{0546B094-699D-4CF7-812E-4A4AD878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573463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Розв’язання</a:t>
            </a:r>
            <a:r>
              <a:rPr lang="ru-RU" altLang="uk-UA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9100" name="Text Box 12">
            <a:extLst>
              <a:ext uri="{FF2B5EF4-FFF2-40B4-BE49-F238E27FC236}">
                <a16:creationId xmlns:a16="http://schemas.microsoft.com/office/drawing/2014/main" id="{089BC2E4-3264-4854-B928-D8F6137F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4005264"/>
            <a:ext cx="313213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altLang="uk-UA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вірна</a:t>
            </a:r>
            <a:r>
              <a:rPr lang="ru-RU" altLang="uk-UA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тому</a:t>
            </a:r>
          </a:p>
          <a:p>
            <a:pPr>
              <a:spcBef>
                <a:spcPct val="50000"/>
              </a:spcBef>
            </a:pPr>
            <a:r>
              <a:rPr lang="ru-RU" altLang="uk-UA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А(5;-2;6) </a:t>
            </a:r>
            <a:r>
              <a:rPr lang="ru-RU" altLang="uk-UA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належить</a:t>
            </a:r>
            <a:r>
              <a:rPr lang="ru-RU" altLang="uk-UA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endParaRPr lang="ru-RU" altLang="uk-UA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01" name="Text Box 13">
            <a:extLst>
              <a:ext uri="{FF2B5EF4-FFF2-40B4-BE49-F238E27FC236}">
                <a16:creationId xmlns:a16="http://schemas.microsoft.com/office/drawing/2014/main" id="{E6DF7CEE-8A33-43A1-B3C4-CFCD837F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5157789"/>
            <a:ext cx="3203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i="1" dirty="0" err="1">
                <a:solidFill>
                  <a:schemeClr val="accent1"/>
                </a:solidFill>
              </a:rPr>
              <a:t>Рівність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невірна</a:t>
            </a:r>
            <a:r>
              <a:rPr lang="ru-RU" altLang="uk-UA" i="1" dirty="0">
                <a:solidFill>
                  <a:schemeClr val="accent1"/>
                </a:solidFill>
              </a:rPr>
              <a:t>, а тому</a:t>
            </a:r>
          </a:p>
          <a:p>
            <a:pPr>
              <a:spcBef>
                <a:spcPct val="50000"/>
              </a:spcBef>
            </a:pPr>
            <a:r>
              <a:rPr lang="ru-RU" altLang="uk-UA" i="1" dirty="0">
                <a:solidFill>
                  <a:schemeClr val="accent1"/>
                </a:solidFill>
              </a:rPr>
              <a:t> А(5;-2;6) не </a:t>
            </a:r>
            <a:r>
              <a:rPr lang="ru-RU" altLang="uk-UA" i="1" dirty="0" err="1">
                <a:solidFill>
                  <a:schemeClr val="accent1"/>
                </a:solidFill>
              </a:rPr>
              <a:t>належить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сфері</a:t>
            </a:r>
            <a:endParaRPr lang="ru-RU" altLang="uk-UA" i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ru-RU" alt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100" grpId="0"/>
      <p:bldP spid="89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A7D3A6A-9366-49D8-BBA9-A0EBC0BF3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Вправа</a:t>
            </a:r>
            <a:r>
              <a:rPr lang="ru-RU" altLang="uk-UA" dirty="0">
                <a:solidFill>
                  <a:schemeClr val="accent1"/>
                </a:solidFill>
              </a:rPr>
              <a:t> 8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DDAAFD2-2118-4A16-A1BF-C7001801C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uk-UA" sz="4000" dirty="0"/>
              <a:t>   </a:t>
            </a:r>
            <a:r>
              <a:rPr lang="ru-RU" altLang="uk-UA" sz="4000" i="1" dirty="0" err="1">
                <a:solidFill>
                  <a:schemeClr val="accent1"/>
                </a:solidFill>
              </a:rPr>
              <a:t>Напишіть</a:t>
            </a:r>
            <a:r>
              <a:rPr lang="ru-RU" altLang="uk-UA" sz="4000" i="1" dirty="0">
                <a:solidFill>
                  <a:schemeClr val="accent1"/>
                </a:solidFill>
              </a:rPr>
              <a:t> </a:t>
            </a:r>
            <a:r>
              <a:rPr lang="ru-RU" altLang="uk-UA" sz="4000" i="1" dirty="0" err="1">
                <a:solidFill>
                  <a:schemeClr val="accent1"/>
                </a:solidFill>
              </a:rPr>
              <a:t>рівняння</a:t>
            </a:r>
            <a:r>
              <a:rPr lang="ru-RU" altLang="uk-UA" sz="4000" i="1" dirty="0">
                <a:solidFill>
                  <a:schemeClr val="accent1"/>
                </a:solidFill>
              </a:rPr>
              <a:t> </a:t>
            </a:r>
            <a:r>
              <a:rPr lang="ru-RU" altLang="uk-UA" sz="40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4000" i="1" dirty="0">
                <a:solidFill>
                  <a:schemeClr val="accent1"/>
                </a:solidFill>
              </a:rPr>
              <a:t> з центром А, </a:t>
            </a:r>
            <a:r>
              <a:rPr lang="ru-RU" altLang="uk-UA" sz="4000" i="1" dirty="0" err="1">
                <a:solidFill>
                  <a:schemeClr val="accent1"/>
                </a:solidFill>
              </a:rPr>
              <a:t>що</a:t>
            </a:r>
            <a:r>
              <a:rPr lang="ru-RU" altLang="uk-UA" sz="4000" i="1" dirty="0">
                <a:solidFill>
                  <a:schemeClr val="accent1"/>
                </a:solidFill>
              </a:rPr>
              <a:t> проходить через точку </a:t>
            </a:r>
            <a:r>
              <a:rPr lang="en-US" altLang="uk-UA" sz="4000" i="1" dirty="0">
                <a:solidFill>
                  <a:schemeClr val="accent1"/>
                </a:solidFill>
              </a:rPr>
              <a:t>N</a:t>
            </a:r>
            <a:r>
              <a:rPr lang="ru-RU" altLang="uk-UA" sz="4000" i="1" dirty="0">
                <a:solidFill>
                  <a:schemeClr val="accent1"/>
                </a:solidFill>
              </a:rPr>
              <a:t>, </a:t>
            </a:r>
            <a:r>
              <a:rPr lang="ru-RU" altLang="uk-UA" sz="4000" i="1" dirty="0" err="1">
                <a:solidFill>
                  <a:schemeClr val="accent1"/>
                </a:solidFill>
              </a:rPr>
              <a:t>якщо</a:t>
            </a:r>
            <a:r>
              <a:rPr lang="ru-RU" altLang="uk-UA" sz="4000" i="1" dirty="0">
                <a:solidFill>
                  <a:schemeClr val="accent1"/>
                </a:solidFill>
              </a:rPr>
              <a:t> А(-2;2;0);  </a:t>
            </a:r>
            <a:r>
              <a:rPr lang="en-US" altLang="uk-UA" sz="4000" i="1" dirty="0">
                <a:solidFill>
                  <a:schemeClr val="accent1"/>
                </a:solidFill>
              </a:rPr>
              <a:t>N</a:t>
            </a:r>
            <a:r>
              <a:rPr lang="ru-RU" altLang="uk-UA" sz="4000" i="1" dirty="0">
                <a:solidFill>
                  <a:schemeClr val="accent1"/>
                </a:solidFill>
              </a:rPr>
              <a:t>(5;0;-1)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не яркий однотонный - 73 фото">
            <a:extLst>
              <a:ext uri="{FF2B5EF4-FFF2-40B4-BE49-F238E27FC236}">
                <a16:creationId xmlns:a16="http://schemas.microsoft.com/office/drawing/2014/main" id="{764C33CC-F9F5-4EBC-A686-2FA173A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6143" y="-3017263"/>
            <a:ext cx="30548144" cy="132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92F563E-ACD0-4501-A80E-B20534E7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1"/>
            <a:ext cx="10849708" cy="61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3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BAA974B-5359-4350-8A85-24E06D744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15" y="0"/>
            <a:ext cx="10972800" cy="1143000"/>
          </a:xfrm>
        </p:spPr>
        <p:txBody>
          <a:bodyPr/>
          <a:lstStyle/>
          <a:p>
            <a:r>
              <a:rPr lang="ru-RU" altLang="uk-UA" dirty="0" err="1">
                <a:solidFill>
                  <a:schemeClr val="accent1"/>
                </a:solidFill>
              </a:rPr>
              <a:t>Вправа</a:t>
            </a:r>
            <a:r>
              <a:rPr lang="ru-RU" altLang="uk-UA" dirty="0">
                <a:solidFill>
                  <a:schemeClr val="accent1"/>
                </a:solidFill>
              </a:rPr>
              <a:t> 9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5B6CD68-84A2-46F9-8CCB-EA02CBFCF6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1196976"/>
            <a:ext cx="8137525" cy="5184775"/>
          </a:xfrm>
        </p:spPr>
        <p:txBody>
          <a:bodyPr/>
          <a:lstStyle/>
          <a:p>
            <a:r>
              <a:rPr lang="ru-RU" altLang="uk-UA" i="1" dirty="0" err="1">
                <a:solidFill>
                  <a:schemeClr val="accent1"/>
                </a:solidFill>
              </a:rPr>
              <a:t>Доведіть</a:t>
            </a:r>
            <a:r>
              <a:rPr lang="ru-RU" altLang="uk-UA" i="1" dirty="0">
                <a:solidFill>
                  <a:schemeClr val="accent1"/>
                </a:solidFill>
              </a:rPr>
              <a:t>,  </a:t>
            </a:r>
            <a:r>
              <a:rPr lang="ru-RU" altLang="uk-UA" i="1" dirty="0" err="1">
                <a:solidFill>
                  <a:schemeClr val="accent1"/>
                </a:solidFill>
              </a:rPr>
              <a:t>що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кожне</a:t>
            </a:r>
            <a:r>
              <a:rPr lang="ru-RU" altLang="uk-UA" i="1" dirty="0">
                <a:solidFill>
                  <a:schemeClr val="accent1"/>
                </a:solidFill>
              </a:rPr>
              <a:t>  з </a:t>
            </a:r>
            <a:r>
              <a:rPr lang="ru-RU" altLang="uk-UA" i="1" dirty="0" err="1">
                <a:solidFill>
                  <a:schemeClr val="accent1"/>
                </a:solidFill>
              </a:rPr>
              <a:t>даних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рівнянь</a:t>
            </a:r>
            <a:r>
              <a:rPr lang="ru-RU" altLang="uk-UA" i="1" dirty="0">
                <a:solidFill>
                  <a:schemeClr val="accent1"/>
                </a:solidFill>
              </a:rPr>
              <a:t> є </a:t>
            </a:r>
            <a:r>
              <a:rPr lang="ru-RU" altLang="uk-UA" i="1" dirty="0" err="1">
                <a:solidFill>
                  <a:schemeClr val="accent1"/>
                </a:solidFill>
              </a:rPr>
              <a:t>рівнянням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i="1" dirty="0">
                <a:solidFill>
                  <a:schemeClr val="accent1"/>
                </a:solidFill>
              </a:rPr>
              <a:t>. </a:t>
            </a:r>
            <a:r>
              <a:rPr lang="ru-RU" altLang="uk-UA" i="1" dirty="0" err="1">
                <a:solidFill>
                  <a:schemeClr val="accent1"/>
                </a:solidFill>
              </a:rPr>
              <a:t>Знайдіть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координати</a:t>
            </a:r>
            <a:r>
              <a:rPr lang="ru-RU" altLang="uk-UA" i="1" dirty="0">
                <a:solidFill>
                  <a:schemeClr val="accent1"/>
                </a:solidFill>
              </a:rPr>
              <a:t> центра і </a:t>
            </a:r>
            <a:r>
              <a:rPr lang="ru-RU" altLang="uk-UA" i="1" dirty="0" err="1">
                <a:solidFill>
                  <a:schemeClr val="accent1"/>
                </a:solidFill>
              </a:rPr>
              <a:t>радіус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цієї</a:t>
            </a:r>
            <a:r>
              <a:rPr lang="ru-RU" altLang="uk-UA" i="1" dirty="0">
                <a:solidFill>
                  <a:schemeClr val="accent1"/>
                </a:solidFill>
              </a:rPr>
              <a:t> </a:t>
            </a:r>
            <a:r>
              <a:rPr lang="ru-RU" altLang="uk-UA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i="1" dirty="0">
                <a:solidFill>
                  <a:schemeClr val="accent1"/>
                </a:solidFill>
              </a:rPr>
              <a:t>:</a:t>
            </a:r>
          </a:p>
          <a:p>
            <a:r>
              <a:rPr lang="ru-RU" altLang="uk-UA" dirty="0"/>
              <a:t>а)   </a:t>
            </a:r>
          </a:p>
          <a:p>
            <a:r>
              <a:rPr lang="ru-RU" altLang="uk-UA" dirty="0"/>
              <a:t>б)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D9F43B88-02DB-4117-AC83-D31DEA7E8F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5362" y="2339976"/>
            <a:ext cx="4038600" cy="1223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7D165AD-6FBA-4936-909F-3E4C74D4F8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41872"/>
            <a:ext cx="8229600" cy="1130060"/>
          </a:xfr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uk-UA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</a:t>
            </a:r>
            <a:r>
              <a:rPr lang="ru-RU" altLang="uk-U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alt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altLang="uk-UA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вивчити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означення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і </a:t>
            </a:r>
            <a:r>
              <a:rPr lang="ru-RU" altLang="uk-UA" sz="2400" i="1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її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uk-UA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uk-UA" sz="2400" i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</a:t>
            </a:r>
            <a:r>
              <a:rPr kumimoji="0" lang="ru-RU" altLang="uk-UA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лементів</a:t>
            </a:r>
            <a:r>
              <a:rPr kumimoji="0" lang="ru-RU" altLang="uk-UA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-RU" altLang="uk-UA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рівняння</a:t>
            </a:r>
            <a:r>
              <a:rPr kumimoji="0" lang="ru-RU" altLang="uk-UA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uk-UA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сфери</a:t>
            </a:r>
            <a:r>
              <a:rPr kumimoji="0" lang="ru-RU" altLang="uk-UA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kumimoji="0" lang="ru-RU" altLang="uk-UA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altLang="uk-UA" sz="2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>
                <a:extLst>
                  <a:ext uri="{FF2B5EF4-FFF2-40B4-BE49-F238E27FC236}">
                    <a16:creationId xmlns:a16="http://schemas.microsoft.com/office/drawing/2014/main" id="{BCF5ED8D-0E1B-4A13-B510-D4A1CDA66CC6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078303" y="2165230"/>
                <a:ext cx="9615578" cy="441813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AutoNum type="arabicPeriod"/>
                </a:pPr>
                <a:r>
                  <a:rPr lang="uk-UA" altLang="uk-UA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Знайти центр і радіус сфери, яку задано рівнянням:</a:t>
                </a:r>
                <a14:m>
                  <m:oMath xmlns:m="http://schemas.openxmlformats.org/officeDocument/2006/math">
                    <m:r>
                      <a:rPr lang="uk-UA" altLang="uk-U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uk-UA" altLang="uk-UA" sz="2400" b="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k-UA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altLang="uk-UA" sz="240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−1)</m:t>
                        </m:r>
                      </m:e>
                      <m:sup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uk-UA" sz="24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sSup>
                      <m:sSupPr>
                        <m:ctrlP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−3)</m:t>
                        </m:r>
                      </m:e>
                      <m:sup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uk-UA" sz="24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+5)</m:t>
                        </m:r>
                      </m:e>
                      <m:sup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</a:t>
                </a:r>
                <a:r>
                  <a:rPr lang="uk-UA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altLang="uk-UA" sz="240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k-UA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uk-UA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+2)</m:t>
                        </m:r>
                      </m:e>
                      <m:sup>
                        <m:r>
                          <a:rPr lang="uk-UA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k-UA" altLang="uk-UA" sz="24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uk-UA" sz="24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k-UA" altLang="uk-UA" sz="240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uk-UA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uk-UA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uk-UA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−4)</m:t>
                        </m:r>
                      </m:e>
                      <m:sup>
                        <m:r>
                          <a:rPr lang="en-US" altLang="uk-UA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uk-UA" sz="24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+5)</m:t>
                        </m:r>
                      </m:e>
                      <m:sup>
                        <m:r>
                          <a:rPr lang="en-US" altLang="uk-UA" sz="24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25</a:t>
                </a:r>
                <a:r>
                  <a:rPr lang="uk-UA" altLang="uk-UA" sz="2400" i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altLang="uk-UA" sz="2400" i="1" dirty="0">
                    <a:solidFill>
                      <a:srgbClr val="21252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AutoNum type="arabicPeriod" startAt="2"/>
                </a:pP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Скласти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рівняння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сфери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одиничного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радіуса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якщо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відомо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i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2400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вона проходить через точки О(0;0;0); А(0;1;0); В(0;0;-1).</a:t>
                </a:r>
              </a:p>
              <a:p>
                <a:pPr marL="0" indent="0" algn="l">
                  <a:buNone/>
                </a:pP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3.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Запишіть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рівняння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сфери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яка:</a:t>
                </a:r>
              </a:p>
              <a:p>
                <a:pPr marL="0" indent="0" algn="l">
                  <a:buNone/>
                </a:pP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має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центр в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точці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(2;-1;3) і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радіус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R=6;</a:t>
                </a:r>
              </a:p>
              <a:p>
                <a:pPr marL="0" indent="0" algn="l">
                  <a:buNone/>
                </a:pP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ru-RU" sz="2400" b="0" i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має</a:t>
                </a:r>
                <a:r>
                  <a:rPr lang="ru-RU" sz="2400" b="0" i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центр в початку координат (0;0;0) і проходить через точку (6;-2;3).</a:t>
                </a:r>
              </a:p>
              <a:p>
                <a:pPr marL="0" indent="0">
                  <a:buNone/>
                </a:pPr>
                <a:endParaRPr lang="ru-RU" sz="24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endParaRPr lang="ru-RU" altLang="uk-UA" sz="2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altLang="uk-UA" sz="2400" dirty="0"/>
              </a:p>
            </p:txBody>
          </p:sp>
        </mc:Choice>
        <mc:Fallback xmlns="">
          <p:sp>
            <p:nvSpPr>
              <p:cNvPr id="99331" name="Rectangle 3">
                <a:extLst>
                  <a:ext uri="{FF2B5EF4-FFF2-40B4-BE49-F238E27FC236}">
                    <a16:creationId xmlns:a16="http://schemas.microsoft.com/office/drawing/2014/main" id="{BCF5ED8D-0E1B-4A13-B510-D4A1CDA66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078303" y="2165230"/>
                <a:ext cx="9615578" cy="4418132"/>
              </a:xfrm>
              <a:blipFill>
                <a:blip r:embed="rId2"/>
                <a:stretch>
                  <a:fillRect l="-1015" t="-26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не яркий однотонный - 73 фото">
            <a:extLst>
              <a:ext uri="{FF2B5EF4-FFF2-40B4-BE49-F238E27FC236}">
                <a16:creationId xmlns:a16="http://schemas.microsoft.com/office/drawing/2014/main" id="{764C33CC-F9F5-4EBC-A686-2FA173A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F30E1-2404-4AE2-964C-D849FCFB1115}"/>
              </a:ext>
            </a:extLst>
          </p:cNvPr>
          <p:cNvSpPr txBox="1"/>
          <p:nvPr/>
        </p:nvSpPr>
        <p:spPr>
          <a:xfrm>
            <a:off x="4097547" y="327804"/>
            <a:ext cx="482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ГЕОГРАФІЯ</a:t>
            </a:r>
            <a:endParaRPr kumimoji="0" lang="uk-UA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Атмосфера та клімат. Атмосфера: її межі, склад і будова. Погода та її  метеорологічні елементи. Рух повітря. Клімат. Кліматичні пояси та області -  Ірина С.">
            <a:extLst>
              <a:ext uri="{FF2B5EF4-FFF2-40B4-BE49-F238E27FC236}">
                <a16:creationId xmlns:a16="http://schemas.microsoft.com/office/drawing/2014/main" id="{1F40358A-5099-4650-BB50-64B8F3D7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" y="1190446"/>
            <a:ext cx="5289431" cy="39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Небо і небесна сфера. Небесні світила. Видимі рухи світил.">
            <a:extLst>
              <a:ext uri="{FF2B5EF4-FFF2-40B4-BE49-F238E27FC236}">
                <a16:creationId xmlns:a16="http://schemas.microsoft.com/office/drawing/2014/main" id="{F75783D1-001D-4034-8E35-F3CE6B431C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49" y="1224951"/>
            <a:ext cx="5828582" cy="4408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9626CEC-B237-49E6-93F8-1F5F560AF888}"/>
              </a:ext>
            </a:extLst>
          </p:cNvPr>
          <p:cNvSpPr/>
          <p:nvPr/>
        </p:nvSpPr>
        <p:spPr>
          <a:xfrm>
            <a:off x="458637" y="5520906"/>
            <a:ext cx="5289431" cy="114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Основні сфери планети Земля</a:t>
            </a:r>
          </a:p>
        </p:txBody>
      </p:sp>
    </p:spTree>
    <p:extLst>
      <p:ext uri="{BB962C8B-B14F-4D97-AF65-F5344CB8AC3E}">
        <p14:creationId xmlns:p14="http://schemas.microsoft.com/office/powerpoint/2010/main" val="159061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>
            <a:extLst>
              <a:ext uri="{FF2B5EF4-FFF2-40B4-BE49-F238E27FC236}">
                <a16:creationId xmlns:a16="http://schemas.microsoft.com/office/drawing/2014/main" id="{704ECE6B-534F-4AB7-A927-EB52F4B44B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5188" y="260350"/>
            <a:ext cx="78486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 ОБЕРТАННЯ</a:t>
            </a: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AF32F398-FD88-4E85-A0F4-065A0811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30173" b="50536"/>
          <a:stretch>
            <a:fillRect/>
          </a:stretch>
        </p:blipFill>
        <p:spPr bwMode="auto">
          <a:xfrm>
            <a:off x="1524000" y="1158456"/>
            <a:ext cx="914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4EDFBE-13C1-495B-B38F-A812807C8989}"/>
              </a:ext>
            </a:extLst>
          </p:cNvPr>
          <p:cNvSpPr/>
          <p:nvPr/>
        </p:nvSpPr>
        <p:spPr>
          <a:xfrm>
            <a:off x="2135188" y="5020574"/>
            <a:ext cx="1953733" cy="4917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Циліндр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6D9D9D5-3FE5-4B7A-BD3B-163618EA3173}"/>
              </a:ext>
            </a:extLst>
          </p:cNvPr>
          <p:cNvSpPr/>
          <p:nvPr/>
        </p:nvSpPr>
        <p:spPr>
          <a:xfrm>
            <a:off x="5296619" y="5702060"/>
            <a:ext cx="2199736" cy="741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Конус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975F5D8-BDCF-4C4A-B6AA-FC23E08988CD}"/>
              </a:ext>
            </a:extLst>
          </p:cNvPr>
          <p:cNvSpPr/>
          <p:nvPr/>
        </p:nvSpPr>
        <p:spPr>
          <a:xfrm>
            <a:off x="8402128" y="4572000"/>
            <a:ext cx="2265872" cy="715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Куля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01A4408E-18DA-44FC-952D-31E631980A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6268" y="1670844"/>
            <a:ext cx="4038600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uk-UA" sz="2400" i="1" dirty="0">
                <a:solidFill>
                  <a:schemeClr val="accent1"/>
                </a:solidFill>
              </a:rPr>
              <a:t>Коло –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множина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точок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площини</a:t>
            </a:r>
            <a:r>
              <a:rPr lang="ru-RU" altLang="uk-UA" sz="2400" i="1" dirty="0">
                <a:solidFill>
                  <a:schemeClr val="accent1"/>
                </a:solidFill>
              </a:rPr>
              <a:t>,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рівновіддалених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від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даної</a:t>
            </a:r>
            <a:r>
              <a:rPr lang="ru-RU" altLang="uk-UA" sz="2400" i="1" dirty="0">
                <a:solidFill>
                  <a:schemeClr val="accent1"/>
                </a:solidFill>
              </a:rPr>
              <a:t> точки.</a:t>
            </a:r>
          </a:p>
          <a:p>
            <a:r>
              <a:rPr lang="ru-RU" altLang="uk-UA" sz="2400" i="1" dirty="0">
                <a:solidFill>
                  <a:schemeClr val="accent1"/>
                </a:solidFill>
              </a:rPr>
              <a:t>Т. О – центр кола</a:t>
            </a:r>
          </a:p>
          <a:p>
            <a:endParaRPr lang="ru-RU" altLang="uk-UA" sz="2400" i="1" dirty="0">
              <a:solidFill>
                <a:schemeClr val="accent1"/>
              </a:solidFill>
            </a:endParaRPr>
          </a:p>
          <a:p>
            <a:r>
              <a:rPr lang="ru-RU" altLang="uk-UA" sz="2400" i="1" dirty="0">
                <a:solidFill>
                  <a:schemeClr val="accent1"/>
                </a:solidFill>
              </a:rPr>
              <a:t>ОА –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радіус</a:t>
            </a:r>
            <a:r>
              <a:rPr lang="ru-RU" altLang="uk-UA" sz="2400" i="1" dirty="0">
                <a:solidFill>
                  <a:schemeClr val="accent1"/>
                </a:solidFill>
              </a:rPr>
              <a:t> кола (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позначення</a:t>
            </a:r>
            <a:r>
              <a:rPr lang="ru-RU" altLang="uk-UA" sz="2400" i="1" dirty="0">
                <a:solidFill>
                  <a:schemeClr val="accent1"/>
                </a:solidFill>
              </a:rPr>
              <a:t>: </a:t>
            </a:r>
            <a:r>
              <a:rPr lang="en-US" altLang="uk-UA" sz="2400" i="1" dirty="0">
                <a:solidFill>
                  <a:schemeClr val="accent1"/>
                </a:solidFill>
              </a:rPr>
              <a:t>R</a:t>
            </a:r>
            <a:r>
              <a:rPr lang="ru-RU" altLang="uk-UA" sz="2400" i="1" dirty="0">
                <a:solidFill>
                  <a:schemeClr val="accent1"/>
                </a:solidFill>
              </a:rPr>
              <a:t>;</a:t>
            </a:r>
            <a:r>
              <a:rPr lang="en-US" altLang="uk-UA" sz="2400" i="1" dirty="0">
                <a:solidFill>
                  <a:schemeClr val="accent1"/>
                </a:solidFill>
              </a:rPr>
              <a:t> r</a:t>
            </a:r>
            <a:r>
              <a:rPr lang="ru-RU" altLang="uk-UA" sz="2400" i="1" dirty="0">
                <a:solidFill>
                  <a:schemeClr val="accent1"/>
                </a:solidFill>
              </a:rPr>
              <a:t> )</a:t>
            </a:r>
          </a:p>
          <a:p>
            <a:r>
              <a:rPr lang="ru-RU" altLang="uk-UA" sz="2400" i="1" dirty="0">
                <a:solidFill>
                  <a:schemeClr val="accent1"/>
                </a:solidFill>
              </a:rPr>
              <a:t>СД –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діаметр</a:t>
            </a:r>
            <a:r>
              <a:rPr lang="ru-RU" altLang="uk-UA" sz="2400" i="1" dirty="0">
                <a:solidFill>
                  <a:schemeClr val="accent1"/>
                </a:solidFill>
              </a:rPr>
              <a:t> кола ( </a:t>
            </a:r>
            <a:r>
              <a:rPr lang="en-US" altLang="uk-UA" sz="2400" i="1" dirty="0">
                <a:solidFill>
                  <a:schemeClr val="accent1"/>
                </a:solidFill>
              </a:rPr>
              <a:t>d=2r</a:t>
            </a:r>
            <a:r>
              <a:rPr lang="ru-RU" altLang="uk-UA" sz="2400" i="1" dirty="0">
                <a:solidFill>
                  <a:schemeClr val="accent1"/>
                </a:solidFill>
              </a:rPr>
              <a:t>)</a:t>
            </a:r>
          </a:p>
          <a:p>
            <a:r>
              <a:rPr lang="ru-RU" altLang="uk-UA" sz="2400" i="1" dirty="0">
                <a:solidFill>
                  <a:schemeClr val="accent1"/>
                </a:solidFill>
              </a:rPr>
              <a:t>Дуга СД -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півколо</a:t>
            </a:r>
            <a:endParaRPr lang="ru-RU" altLang="uk-UA" sz="2400" i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l-GR" altLang="uk-UA" sz="2400" i="1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uk-UA" sz="2400" dirty="0"/>
          </a:p>
          <a:p>
            <a:endParaRPr lang="ru-RU" altLang="uk-UA" sz="2400" dirty="0"/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F14631F2-A945-4A53-8EE6-48A28509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2708276"/>
            <a:ext cx="2592387" cy="24495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EA922A52-DC1A-4DF3-B5C0-B52D996AF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889" y="3860801"/>
            <a:ext cx="2592387" cy="144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10ACE0C3-BCF0-4E9A-B7FB-2C22CAE031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9" y="2781301"/>
            <a:ext cx="574675" cy="1152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3A8E9878-C4A1-4C38-BA73-5DB4F43B1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49237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/>
              <a:t>А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3F92CE-0ABD-4135-BDCE-B94877BA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78936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/>
              <a:t>С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B4AC89CE-6CF1-401A-91F7-F88F6418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36449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/>
              <a:t>Д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1E4F5D75-9905-4537-ABC6-5936800B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3608389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/>
              <a:t>О</a:t>
            </a:r>
          </a:p>
        </p:txBody>
      </p: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C5A47917-7200-4A0D-BA3F-6C422DF6FA6D}"/>
              </a:ext>
            </a:extLst>
          </p:cNvPr>
          <p:cNvGrpSpPr>
            <a:grpSpLocks/>
          </p:cNvGrpSpPr>
          <p:nvPr/>
        </p:nvGrpSpPr>
        <p:grpSpPr bwMode="auto">
          <a:xfrm>
            <a:off x="7105651" y="1989138"/>
            <a:ext cx="3311525" cy="792162"/>
            <a:chOff x="3243" y="1253"/>
            <a:chExt cx="2086" cy="499"/>
          </a:xfrm>
        </p:grpSpPr>
        <p:sp>
          <p:nvSpPr>
            <p:cNvPr id="5137" name="Line 17">
              <a:extLst>
                <a:ext uri="{FF2B5EF4-FFF2-40B4-BE49-F238E27FC236}">
                  <a16:creationId xmlns:a16="http://schemas.microsoft.com/office/drawing/2014/main" id="{AEC48008-FDAD-4DC4-BA0C-9D2E302E3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1253"/>
              <a:ext cx="9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38" name="Line 18">
              <a:extLst>
                <a:ext uri="{FF2B5EF4-FFF2-40B4-BE49-F238E27FC236}">
                  <a16:creationId xmlns:a16="http://schemas.microsoft.com/office/drawing/2014/main" id="{9BC53993-0BAB-4BE5-9BF7-F14066087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480"/>
              <a:ext cx="45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39" name="Line 19">
              <a:extLst>
                <a:ext uri="{FF2B5EF4-FFF2-40B4-BE49-F238E27FC236}">
                  <a16:creationId xmlns:a16="http://schemas.microsoft.com/office/drawing/2014/main" id="{6E3E76CB-2929-49C6-9162-F2535D308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752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C0A1FD-7967-4879-9128-EA0D3339F5BC}"/>
              </a:ext>
            </a:extLst>
          </p:cNvPr>
          <p:cNvSpPr txBox="1"/>
          <p:nvPr/>
        </p:nvSpPr>
        <p:spPr>
          <a:xfrm>
            <a:off x="4008439" y="310551"/>
            <a:ext cx="474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accent1"/>
                </a:solidFill>
              </a:rPr>
              <a:t>КОЛО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74C0B581-CDE3-4F23-AABC-CE91C6BD5D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188914"/>
            <a:ext cx="8208962" cy="955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CB4"/>
                </a:solidFill>
                <a:cs typeface="Arial" panose="020B0604020202020204" pitchFamily="34" charset="0"/>
              </a:rPr>
              <a:t>Тіло обертання - сфера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0EB60A56-9DB3-44E3-A430-162F2671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2" r="58620" b="57462"/>
          <a:stretch>
            <a:fillRect/>
          </a:stretch>
        </p:blipFill>
        <p:spPr bwMode="auto">
          <a:xfrm>
            <a:off x="2566988" y="736600"/>
            <a:ext cx="78486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AutoShape 8">
            <a:extLst>
              <a:ext uri="{FF2B5EF4-FFF2-40B4-BE49-F238E27FC236}">
                <a16:creationId xmlns:a16="http://schemas.microsoft.com/office/drawing/2014/main" id="{C2ECD8C5-4E46-4D9C-89EC-8F09ED16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1630364"/>
            <a:ext cx="1079500" cy="503237"/>
          </a:xfrm>
          <a:prstGeom prst="curvedRightArrow">
            <a:avLst>
              <a:gd name="adj1" fmla="val 20000"/>
              <a:gd name="adj2" fmla="val 40000"/>
              <a:gd name="adj3" fmla="val 71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WordArt 7">
            <a:extLst>
              <a:ext uri="{FF2B5EF4-FFF2-40B4-BE49-F238E27FC236}">
                <a16:creationId xmlns:a16="http://schemas.microsoft.com/office/drawing/2014/main" id="{A180FA5F-BF32-4A30-94AC-D19C11EDE1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9" y="404814"/>
            <a:ext cx="367188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CB4"/>
                </a:solidFill>
                <a:cs typeface="Arial" panose="020B0604020202020204" pitchFamily="34" charset="0"/>
              </a:rPr>
              <a:t>Означення сфери</a:t>
            </a:r>
          </a:p>
        </p:txBody>
      </p:sp>
      <p:sp>
        <p:nvSpPr>
          <p:cNvPr id="109576" name="WordArt 8">
            <a:extLst>
              <a:ext uri="{FF2B5EF4-FFF2-40B4-BE49-F238E27FC236}">
                <a16:creationId xmlns:a16="http://schemas.microsoft.com/office/drawing/2014/main" id="{1699591C-2158-493C-8AEA-721F440953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0826" y="476251"/>
            <a:ext cx="3590925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CB4"/>
                </a:solidFill>
                <a:cs typeface="Arial" panose="020B0604020202020204" pitchFamily="34" charset="0"/>
              </a:rPr>
              <a:t>Елементи сфери</a:t>
            </a:r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id="{99C082D0-1914-4526-8223-B8DBA94FB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382713"/>
            <a:ext cx="4038600" cy="16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uk-UA" sz="2000" i="1" dirty="0">
                <a:solidFill>
                  <a:schemeClr val="accent1"/>
                </a:solidFill>
              </a:rPr>
              <a:t>Сферою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називається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поверхня</a:t>
            </a:r>
            <a:r>
              <a:rPr lang="ru-RU" altLang="uk-UA" sz="2000" i="1" dirty="0">
                <a:solidFill>
                  <a:schemeClr val="accent1"/>
                </a:solidFill>
              </a:rPr>
              <a:t>, яка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складається</a:t>
            </a:r>
            <a:r>
              <a:rPr lang="ru-RU" altLang="uk-UA" sz="2000" i="1" dirty="0">
                <a:solidFill>
                  <a:schemeClr val="accent1"/>
                </a:solidFill>
              </a:rPr>
              <a:t> з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усіх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точок</a:t>
            </a:r>
            <a:r>
              <a:rPr lang="ru-RU" altLang="uk-UA" sz="2000" i="1" dirty="0">
                <a:solidFill>
                  <a:schemeClr val="accent1"/>
                </a:solidFill>
              </a:rPr>
              <a:t> простору,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розміщених</a:t>
            </a:r>
            <a:r>
              <a:rPr lang="ru-RU" altLang="uk-UA" sz="2000" i="1" dirty="0">
                <a:solidFill>
                  <a:schemeClr val="accent1"/>
                </a:solidFill>
              </a:rPr>
              <a:t> на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даній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відстані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від</a:t>
            </a:r>
            <a:r>
              <a:rPr lang="ru-RU" altLang="uk-UA" sz="2000" i="1" dirty="0">
                <a:solidFill>
                  <a:schemeClr val="accent1"/>
                </a:solidFill>
              </a:rPr>
              <a:t> </a:t>
            </a:r>
            <a:r>
              <a:rPr lang="ru-RU" altLang="uk-UA" sz="2000" i="1" dirty="0" err="1">
                <a:solidFill>
                  <a:schemeClr val="accent1"/>
                </a:solidFill>
              </a:rPr>
              <a:t>даної</a:t>
            </a:r>
            <a:r>
              <a:rPr lang="ru-RU" altLang="uk-UA" sz="2000" i="1" dirty="0">
                <a:solidFill>
                  <a:schemeClr val="accent1"/>
                </a:solidFill>
              </a:rPr>
              <a:t> точки. </a:t>
            </a:r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0CCA6344-E28C-4031-B8D7-41D8C6D13D2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2612" y="1600201"/>
            <a:ext cx="4655390" cy="45259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uk-UA" sz="2400" i="1" dirty="0" err="1">
                <a:solidFill>
                  <a:schemeClr val="accent1"/>
                </a:solidFill>
              </a:rPr>
              <a:t>т.О</a:t>
            </a:r>
            <a:r>
              <a:rPr lang="ru-RU" altLang="uk-UA" sz="2400" i="1" dirty="0">
                <a:solidFill>
                  <a:schemeClr val="accent1"/>
                </a:solidFill>
              </a:rPr>
              <a:t> - центр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endParaRPr lang="ru-RU" altLang="uk-UA" sz="2400" i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uk-UA" sz="2400" i="1" dirty="0">
                <a:solidFill>
                  <a:schemeClr val="accent1"/>
                </a:solidFill>
              </a:rPr>
              <a:t>ОА –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радіус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uk-UA" sz="2400" i="1" dirty="0">
                <a:solidFill>
                  <a:schemeClr val="accent1"/>
                </a:solidFill>
              </a:rPr>
              <a:t>Будь-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який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відрізок</a:t>
            </a:r>
            <a:r>
              <a:rPr lang="ru-RU" altLang="uk-UA" sz="2400" i="1" dirty="0">
                <a:solidFill>
                  <a:schemeClr val="accent1"/>
                </a:solidFill>
              </a:rPr>
              <a:t>,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який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з’єднує</a:t>
            </a:r>
            <a:r>
              <a:rPr lang="ru-RU" altLang="uk-UA" sz="2400" i="1" dirty="0">
                <a:solidFill>
                  <a:schemeClr val="accent1"/>
                </a:solidFill>
              </a:rPr>
              <a:t> центр і будь-яку точку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називаєтся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радіусом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uk-UA" sz="2400" i="1" dirty="0">
                <a:solidFill>
                  <a:schemeClr val="accent1"/>
                </a:solidFill>
              </a:rPr>
              <a:t>ВС –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діаметр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uk-UA" sz="2400" i="1" dirty="0" err="1">
                <a:solidFill>
                  <a:schemeClr val="accent1"/>
                </a:solidFill>
              </a:rPr>
              <a:t>Відрізок</a:t>
            </a:r>
            <a:r>
              <a:rPr lang="ru-RU" altLang="uk-UA" sz="2400" i="1" dirty="0">
                <a:solidFill>
                  <a:schemeClr val="accent1"/>
                </a:solidFill>
              </a:rPr>
              <a:t>,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який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з’єднує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дві</a:t>
            </a:r>
            <a:r>
              <a:rPr lang="ru-RU" altLang="uk-UA" sz="2400" i="1" dirty="0">
                <a:solidFill>
                  <a:schemeClr val="accent1"/>
                </a:solidFill>
              </a:rPr>
              <a:t> точки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r>
              <a:rPr lang="ru-RU" altLang="uk-UA" sz="2400" i="1" dirty="0">
                <a:solidFill>
                  <a:schemeClr val="accent1"/>
                </a:solidFill>
              </a:rPr>
              <a:t> і проходить через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її</a:t>
            </a:r>
            <a:r>
              <a:rPr lang="ru-RU" altLang="uk-UA" sz="2400" i="1" dirty="0">
                <a:solidFill>
                  <a:schemeClr val="accent1"/>
                </a:solidFill>
              </a:rPr>
              <a:t> центр,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називаєтся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діаметром</a:t>
            </a:r>
            <a:r>
              <a:rPr lang="ru-RU" altLang="uk-UA" sz="2400" i="1" dirty="0">
                <a:solidFill>
                  <a:schemeClr val="accent1"/>
                </a:solidFill>
              </a:rPr>
              <a:t> </a:t>
            </a:r>
            <a:r>
              <a:rPr lang="ru-RU" altLang="uk-UA" sz="2400" i="1" dirty="0" err="1">
                <a:solidFill>
                  <a:schemeClr val="accent1"/>
                </a:solidFill>
              </a:rPr>
              <a:t>сфери</a:t>
            </a:r>
            <a:endParaRPr lang="ru-RU" altLang="uk-UA" sz="2400" i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uk-UA" sz="2400" i="1" dirty="0">
                <a:solidFill>
                  <a:schemeClr val="accent1"/>
                </a:solidFill>
              </a:rPr>
              <a:t>d=2r</a:t>
            </a:r>
            <a:endParaRPr lang="ru-RU" altLang="uk-UA" sz="2400" i="1" dirty="0">
              <a:solidFill>
                <a:schemeClr val="accent1"/>
              </a:solidFill>
            </a:endParaRPr>
          </a:p>
        </p:txBody>
      </p:sp>
      <p:pic>
        <p:nvPicPr>
          <p:cNvPr id="109581" name="Picture 13">
            <a:extLst>
              <a:ext uri="{FF2B5EF4-FFF2-40B4-BE49-F238E27FC236}">
                <a16:creationId xmlns:a16="http://schemas.microsoft.com/office/drawing/2014/main" id="{721EE519-6626-4D25-A910-E414C097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3" t="1942" r="29858" b="65369"/>
          <a:stretch>
            <a:fillRect/>
          </a:stretch>
        </p:blipFill>
        <p:spPr bwMode="auto">
          <a:xfrm>
            <a:off x="2306068" y="3217653"/>
            <a:ext cx="2976113" cy="23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9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 build="p"/>
      <p:bldP spid="10957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134087-2C86-41BE-ACBB-0AE4D3DFA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uk-UA" sz="4000" dirty="0" err="1">
                <a:solidFill>
                  <a:schemeClr val="accent1"/>
                </a:solidFill>
              </a:rPr>
              <a:t>Які</a:t>
            </a:r>
            <a:r>
              <a:rPr lang="ru-RU" altLang="uk-UA" sz="4000" dirty="0">
                <a:solidFill>
                  <a:schemeClr val="accent1"/>
                </a:solidFill>
              </a:rPr>
              <a:t> з </a:t>
            </a:r>
            <a:r>
              <a:rPr lang="ru-RU" altLang="uk-UA" sz="4000" dirty="0" err="1">
                <a:solidFill>
                  <a:schemeClr val="accent1"/>
                </a:solidFill>
              </a:rPr>
              <a:t>тіл</a:t>
            </a:r>
            <a:r>
              <a:rPr lang="ru-RU" altLang="uk-UA" sz="4000" dirty="0">
                <a:solidFill>
                  <a:schemeClr val="accent1"/>
                </a:solidFill>
              </a:rPr>
              <a:t>, </a:t>
            </a:r>
            <a:r>
              <a:rPr lang="ru-RU" altLang="uk-UA" sz="4000" dirty="0" err="1">
                <a:solidFill>
                  <a:schemeClr val="accent1"/>
                </a:solidFill>
              </a:rPr>
              <a:t>зображених</a:t>
            </a:r>
            <a:r>
              <a:rPr lang="ru-RU" altLang="uk-UA" sz="4000" dirty="0">
                <a:solidFill>
                  <a:schemeClr val="accent1"/>
                </a:solidFill>
              </a:rPr>
              <a:t> на </a:t>
            </a:r>
            <a:r>
              <a:rPr lang="ru-RU" altLang="uk-UA" sz="4000" dirty="0" err="1">
                <a:solidFill>
                  <a:schemeClr val="accent1"/>
                </a:solidFill>
              </a:rPr>
              <a:t>малюнку</a:t>
            </a:r>
            <a:r>
              <a:rPr lang="ru-RU" altLang="uk-UA" sz="4000" dirty="0">
                <a:solidFill>
                  <a:schemeClr val="accent1"/>
                </a:solidFill>
              </a:rPr>
              <a:t> є сферою?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C784DE2-7D8D-4D0F-B466-C509440A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880" r="21182" b="49655"/>
          <a:stretch>
            <a:fillRect/>
          </a:stretch>
        </p:blipFill>
        <p:spPr bwMode="auto">
          <a:xfrm>
            <a:off x="1524000" y="1584326"/>
            <a:ext cx="91440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025FD7E0-5F87-4F9A-85FE-16826413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628776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1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4738E7E5-FDC1-4819-8767-E73340FB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7732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2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3B418856-FCF7-4771-93D4-83EAE43E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19891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3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C9CC9EFB-FE5A-41B9-9348-AD86E7E3E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7893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4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57620A22-94F8-418D-A7FD-7FE87A0B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893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5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7612920-A8DE-4D3E-A667-DC8D63A11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789363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b="1"/>
              <a:t>6</a:t>
            </a:r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4241B612-22E8-4E55-8ABF-64B3D7AD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986338"/>
            <a:ext cx="1871663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E2E92-83F6-4086-9960-50DC26A97914}"/>
              </a:ext>
            </a:extLst>
          </p:cNvPr>
          <p:cNvSpPr txBox="1"/>
          <p:nvPr/>
        </p:nvSpPr>
        <p:spPr>
          <a:xfrm>
            <a:off x="5446714" y="6202392"/>
            <a:ext cx="47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2" name="Picture 12" descr="Картинка 462 из 8779">
            <a:hlinkClick r:id="rId2"/>
            <a:extLst>
              <a:ext uri="{FF2B5EF4-FFF2-40B4-BE49-F238E27FC236}">
                <a16:creationId xmlns:a16="http://schemas.microsoft.com/office/drawing/2014/main" id="{AD5ABCBA-1AFF-4151-82C7-789C5291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708276"/>
            <a:ext cx="1512887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Картинка 276 из 8779">
            <a:hlinkClick r:id="rId4"/>
            <a:extLst>
              <a:ext uri="{FF2B5EF4-FFF2-40B4-BE49-F238E27FC236}">
                <a16:creationId xmlns:a16="http://schemas.microsoft.com/office/drawing/2014/main" id="{A93C25D6-A89E-4EE6-852A-D3943C76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365625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4" name="Picture 14" descr="Картинка 501 из 8779">
            <a:hlinkClick r:id="rId6"/>
            <a:extLst>
              <a:ext uri="{FF2B5EF4-FFF2-40B4-BE49-F238E27FC236}">
                <a16:creationId xmlns:a16="http://schemas.microsoft.com/office/drawing/2014/main" id="{B51BA934-49AB-4AB7-9E5E-464238A2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244976"/>
            <a:ext cx="3419475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8" name="Picture 18" descr="Картинка 656 из 8779">
            <a:hlinkClick r:id="rId8"/>
            <a:extLst>
              <a:ext uri="{FF2B5EF4-FFF2-40B4-BE49-F238E27FC236}">
                <a16:creationId xmlns:a16="http://schemas.microsoft.com/office/drawing/2014/main" id="{6AD87A88-B850-454B-B9E7-CE7F4EA0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0"/>
            <a:ext cx="4176713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0" name="Picture 20">
            <a:hlinkClick r:id="rId10"/>
            <a:extLst>
              <a:ext uri="{FF2B5EF4-FFF2-40B4-BE49-F238E27FC236}">
                <a16:creationId xmlns:a16="http://schemas.microsoft.com/office/drawing/2014/main" id="{C2B8354E-C285-4A9D-8FFB-C11A3992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0726"/>
            <a:ext cx="3779838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2" name="Picture 22" descr="Картинка 464 из 64000">
            <a:hlinkClick r:id="rId12"/>
            <a:extLst>
              <a:ext uri="{FF2B5EF4-FFF2-40B4-BE49-F238E27FC236}">
                <a16:creationId xmlns:a16="http://schemas.microsoft.com/office/drawing/2014/main" id="{1A9D6DBE-33B7-4D7B-AB22-D3B24B7E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1113"/>
            <a:ext cx="2022475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4" name="Picture 24" descr="Картинка 83 из 356">
            <a:hlinkClick r:id="rId14"/>
            <a:extLst>
              <a:ext uri="{FF2B5EF4-FFF2-40B4-BE49-F238E27FC236}">
                <a16:creationId xmlns:a16="http://schemas.microsoft.com/office/drawing/2014/main" id="{ABAD75F6-ED21-4A67-A033-6C5AC9E8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1"/>
            <a:ext cx="3113087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6" name="Picture 16" descr="Картинка 554 из 8779">
            <a:hlinkClick r:id="rId16"/>
            <a:extLst>
              <a:ext uri="{FF2B5EF4-FFF2-40B4-BE49-F238E27FC236}">
                <a16:creationId xmlns:a16="http://schemas.microsoft.com/office/drawing/2014/main" id="{9ED05C2A-D6A2-40C8-92B9-D05955A0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500438"/>
            <a:ext cx="13271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784</Words>
  <Application>Microsoft Office PowerPoint</Application>
  <PresentationFormat>Широкий екран</PresentationFormat>
  <Paragraphs>136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Тема Office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Які з тіл, зображених на малюнку є сферою?</vt:lpstr>
      <vt:lpstr>Презентація PowerPoint</vt:lpstr>
      <vt:lpstr>Вправа 1</vt:lpstr>
      <vt:lpstr>Вправа 2</vt:lpstr>
      <vt:lpstr>Презентація PowerPoint</vt:lpstr>
      <vt:lpstr>Презентація PowerPoint</vt:lpstr>
      <vt:lpstr>Окремі випадки</vt:lpstr>
      <vt:lpstr>Вправа 4 Вибрати з заданих рівнянь – рівняння  сфери:</vt:lpstr>
      <vt:lpstr>Вправа 5 В даних рівняннях визначити координати центра сфери і її радіус</vt:lpstr>
      <vt:lpstr>Презентація PowerPoint</vt:lpstr>
      <vt:lpstr>Вправа 7</vt:lpstr>
      <vt:lpstr>Вправа 8</vt:lpstr>
      <vt:lpstr>Вправа 9</vt:lpstr>
      <vt:lpstr>Домашнє завдання: вивчити означення сфери і її  елементів; рівняння сфери.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57</cp:revision>
  <dcterms:created xsi:type="dcterms:W3CDTF">2023-03-19T13:42:28Z</dcterms:created>
  <dcterms:modified xsi:type="dcterms:W3CDTF">2023-03-20T10:33:57Z</dcterms:modified>
</cp:coreProperties>
</file>