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6"/>
  </p:notesMasterIdLst>
  <p:sldIdLst>
    <p:sldId id="279" r:id="rId2"/>
    <p:sldId id="258" r:id="rId3"/>
    <p:sldId id="257" r:id="rId4"/>
    <p:sldId id="259" r:id="rId5"/>
    <p:sldId id="260" r:id="rId6"/>
    <p:sldId id="312" r:id="rId7"/>
    <p:sldId id="311" r:id="rId8"/>
    <p:sldId id="264" r:id="rId9"/>
    <p:sldId id="313" r:id="rId10"/>
    <p:sldId id="314" r:id="rId11"/>
    <p:sldId id="263" r:id="rId12"/>
    <p:sldId id="266" r:id="rId13"/>
    <p:sldId id="281" r:id="rId14"/>
    <p:sldId id="305" r:id="rId15"/>
    <p:sldId id="268" r:id="rId16"/>
    <p:sldId id="282" r:id="rId17"/>
    <p:sldId id="286" r:id="rId18"/>
    <p:sldId id="287" r:id="rId19"/>
    <p:sldId id="289" r:id="rId20"/>
    <p:sldId id="290" r:id="rId21"/>
    <p:sldId id="291" r:id="rId22"/>
    <p:sldId id="292" r:id="rId23"/>
    <p:sldId id="294" r:id="rId24"/>
    <p:sldId id="296" r:id="rId25"/>
    <p:sldId id="297" r:id="rId26"/>
    <p:sldId id="299" r:id="rId27"/>
    <p:sldId id="300" r:id="rId28"/>
    <p:sldId id="302" r:id="rId29"/>
    <p:sldId id="315" r:id="rId30"/>
    <p:sldId id="310" r:id="rId31"/>
    <p:sldId id="316" r:id="rId32"/>
    <p:sldId id="318" r:id="rId33"/>
    <p:sldId id="277" r:id="rId34"/>
    <p:sldId id="278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2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DF57B82-3522-42E8-9CF4-FBC7B4F294CD}" type="datetimeFigureOut">
              <a:rPr lang="ru-RU"/>
              <a:pPr>
                <a:defRPr/>
              </a:pPr>
              <a:t>04.03.2023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77D97F1-BF38-4503-981A-02F211E6FE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219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6D495-477D-4289-B903-A065E6586608}" type="datetimeFigureOut">
              <a:rPr lang="ru-RU"/>
              <a:pPr>
                <a:defRPr/>
              </a:pPr>
              <a:t>04.03.2023</a:t>
            </a:fld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2B5B9-0330-4CA0-A3D6-311C06CE8D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337C7-6AB2-4CF5-96C1-7A6C2B5656CB}" type="datetimeFigureOut">
              <a:rPr lang="ru-RU"/>
              <a:pPr>
                <a:defRPr/>
              </a:pPr>
              <a:t>04.03.2023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FBCDF-A731-443D-8099-7EC7C79185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1F7DF-1FCE-40BE-BD69-6564EB4FA557}" type="datetimeFigureOut">
              <a:rPr lang="ru-RU"/>
              <a:pPr>
                <a:defRPr/>
              </a:pPr>
              <a:t>04.03.2023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05AA9-C49D-4A57-92DE-8284DBC5AB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4DD8B-E537-43B7-A27D-0E531D4D0E98}" type="datetimeFigureOut">
              <a:rPr lang="ru-RU"/>
              <a:pPr>
                <a:defRPr/>
              </a:pPr>
              <a:t>04.03.2023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9BB72-6D96-4F2A-9E3B-DA1FE71E60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96AC3-10E3-43F9-8680-67CD68D5B534}" type="datetimeFigureOut">
              <a:rPr lang="ru-RU"/>
              <a:pPr>
                <a:defRPr/>
              </a:pPr>
              <a:t>04.03.2023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3A21E-8E5C-48D6-AA17-A309237D9D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E218B-B406-4A05-A932-F6DAAE31918D}" type="datetimeFigureOut">
              <a:rPr lang="ru-RU"/>
              <a:pPr>
                <a:defRPr/>
              </a:pPr>
              <a:t>04.03.2023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367CA-0A40-4B94-93C5-7AC0A7F517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591E6-A8EE-4154-BCC2-B260081EBB83}" type="datetimeFigureOut">
              <a:rPr lang="ru-RU"/>
              <a:pPr>
                <a:defRPr/>
              </a:pPr>
              <a:t>04.03.2023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561F4-DE0A-4A6D-BD52-F81310E206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1E0F4-5517-445F-B5C9-B1340C59D7AE}" type="datetimeFigureOut">
              <a:rPr lang="ru-RU"/>
              <a:pPr>
                <a:defRPr/>
              </a:pPr>
              <a:t>04.03.2023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B8C56-36F1-431E-B953-CD2B21B6BE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49502-E20E-46A0-80B0-185133D54027}" type="datetimeFigureOut">
              <a:rPr lang="ru-RU"/>
              <a:pPr>
                <a:defRPr/>
              </a:pPr>
              <a:t>04.03.2023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E5D17-310C-41B2-8B4B-AFB6FDAE90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3D616-5E31-45B7-ABAC-6C752F7B3D9F}" type="datetimeFigureOut">
              <a:rPr lang="ru-RU"/>
              <a:pPr>
                <a:defRPr/>
              </a:pPr>
              <a:t>04.03.2023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25166-7265-47FC-861E-88153D7029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AF7B5-B03A-49EC-BA31-4004FB84FC50}" type="datetimeFigureOut">
              <a:rPr lang="ru-RU"/>
              <a:pPr>
                <a:defRPr/>
              </a:pPr>
              <a:t>04.03.2023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12E74-5673-4490-AC55-6ECE275CF1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2F8716-20CE-44A2-BFD5-8613D9F8D649}" type="datetimeFigureOut">
              <a:rPr lang="ru-RU"/>
              <a:pPr>
                <a:defRPr/>
              </a:pPr>
              <a:t>04.03.2023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F797DB-7BFC-4FF9-9377-78C4E8873B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3" r:id="rId2"/>
    <p:sldLayoutId id="2147483745" r:id="rId3"/>
    <p:sldLayoutId id="2147483742" r:id="rId4"/>
    <p:sldLayoutId id="2147483741" r:id="rId5"/>
    <p:sldLayoutId id="2147483740" r:id="rId6"/>
    <p:sldLayoutId id="2147483739" r:id="rId7"/>
    <p:sldLayoutId id="2147483738" r:id="rId8"/>
    <p:sldLayoutId id="2147483746" r:id="rId9"/>
    <p:sldLayoutId id="2147483737" r:id="rId10"/>
    <p:sldLayoutId id="214748373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jpeg"/><Relationship Id="rId4" Type="http://schemas.openxmlformats.org/officeDocument/2006/relationships/image" Target="../media/image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2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4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algn="ctr" eaLnBrk="1" hangingPunct="1"/>
            <a:r>
              <a:rPr lang="uk-UA" dirty="0" smtClean="0">
                <a:latin typeface="Arial" charset="0"/>
              </a:rPr>
              <a:t>Цікава математика прямокутного трикутника.</a:t>
            </a:r>
            <a:endParaRPr lang="ru-RU" dirty="0" smtClean="0">
              <a:latin typeface="Arial" charset="0"/>
            </a:endParaRPr>
          </a:p>
        </p:txBody>
      </p:sp>
      <p:sp>
        <p:nvSpPr>
          <p:cNvPr id="14338" name="Rectangle 5"/>
          <p:cNvSpPr>
            <a:spLocks noGrp="1"/>
          </p:cNvSpPr>
          <p:nvPr>
            <p:ph type="subTitle" idx="4294967295"/>
          </p:nvPr>
        </p:nvSpPr>
        <p:spPr>
          <a:xfrm>
            <a:off x="2411413" y="4508500"/>
            <a:ext cx="6400800" cy="1752600"/>
          </a:xfrm>
        </p:spPr>
        <p:txBody>
          <a:bodyPr/>
          <a:lstStyle/>
          <a:p>
            <a:pPr marL="0" indent="0" algn="r" eaLnBrk="1" hangingPunct="1">
              <a:buFont typeface="Wingdings 2" pitchFamily="18" charset="2"/>
              <a:buNone/>
            </a:pPr>
            <a:r>
              <a:rPr lang="uk-UA" smtClean="0"/>
              <a:t>В житті є дві найкращі можливості: вивчати математику і викладати ії.</a:t>
            </a:r>
          </a:p>
          <a:p>
            <a:pPr marL="0" indent="0" algn="r" eaLnBrk="1" hangingPunct="1">
              <a:buFont typeface="Wingdings 2" pitchFamily="18" charset="2"/>
              <a:buNone/>
            </a:pPr>
            <a:r>
              <a:rPr lang="uk-UA" smtClean="0"/>
              <a:t>Пуанкаре</a:t>
            </a:r>
            <a:endParaRPr lang="ru-RU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AutoShape 2" descr="https://naurok.com.ua/uploads/files/7728/4418/4423_html/images/4418.00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948" name="Picture 4" descr="https://naurok.com.ua/uploads/files/7728/4418/4423_html/images/4418.0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80727"/>
            <a:ext cx="8352928" cy="5450137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0375" y="-162273"/>
            <a:ext cx="8229600" cy="1143000"/>
          </a:xfrm>
        </p:spPr>
        <p:txBody>
          <a:bodyPr/>
          <a:lstStyle/>
          <a:p>
            <a:pPr algn="ctr"/>
            <a:r>
              <a:rPr lang="uk-UA" dirty="0" smtClean="0"/>
              <a:t>Задай питання сусіду …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files.school-collection.edu.ru/dlrstore/648d87e8-0b93-39b7-bf79-498944b4ff26/734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052736"/>
            <a:ext cx="6243437" cy="266429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9552" y="3933056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Єгипет </a:t>
            </a:r>
            <a:endParaRPr lang="uk-UA" dirty="0" smtClean="0"/>
          </a:p>
          <a:p>
            <a:r>
              <a:rPr lang="uk-UA" dirty="0" smtClean="0"/>
              <a:t>Давньогрецькі </a:t>
            </a:r>
            <a:r>
              <a:rPr lang="uk-UA" dirty="0"/>
              <a:t>автори писали про існування Єгипті особливого способу побудови прямого кута біля: цьому служила кільцева мотузка, де було відзначено 12 вузликів на рівних відстанях. Якщо натягнути цю мотузку, утворивши трикутник зі сторонами, пропорційними 3, 4 і 5, цей трикутник буде прямокутним: насправді, його сторони задовольняють теоремі Піфагора </a:t>
            </a:r>
            <a:r>
              <a:rPr lang="ru-RU" dirty="0" smtClean="0"/>
              <a:t>(3</a:t>
            </a:r>
            <a:r>
              <a:rPr lang="ru-RU" baseline="30000" dirty="0" smtClean="0"/>
              <a:t>2</a:t>
            </a:r>
            <a:r>
              <a:rPr lang="ru-RU" dirty="0" smtClean="0"/>
              <a:t> + 4</a:t>
            </a:r>
            <a:r>
              <a:rPr lang="ru-RU" baseline="30000" dirty="0" smtClean="0"/>
              <a:t>2</a:t>
            </a:r>
            <a:r>
              <a:rPr lang="ru-RU" dirty="0" smtClean="0"/>
              <a:t> = 5</a:t>
            </a:r>
            <a:r>
              <a:rPr lang="ru-RU" baseline="30000" dirty="0" smtClean="0"/>
              <a:t>2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9" name="Объект 2"/>
          <p:cNvSpPr>
            <a:spLocks noGrp="1"/>
          </p:cNvSpPr>
          <p:nvPr>
            <p:ph sz="half" idx="1"/>
          </p:nvPr>
        </p:nvSpPr>
        <p:spPr>
          <a:xfrm>
            <a:off x="3492500" y="1341438"/>
            <a:ext cx="4824413" cy="4389437"/>
          </a:xfrm>
        </p:spPr>
        <p:txBody>
          <a:bodyPr/>
          <a:lstStyle/>
          <a:p>
            <a:pPr marL="419100" indent="-41910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uk-UA" sz="2400" b="1" i="1" smtClean="0"/>
              <a:t>Тест .</a:t>
            </a:r>
          </a:p>
          <a:p>
            <a:pPr marL="419100" indent="-419100" eaLnBrk="1" hangingPunct="1">
              <a:lnSpc>
                <a:spcPct val="90000"/>
              </a:lnSpc>
              <a:buFont typeface="Wingdings 2" pitchFamily="18" charset="2"/>
              <a:buAutoNum type="arabicPeriod"/>
            </a:pPr>
            <a:r>
              <a:rPr lang="uk-UA" sz="2400" smtClean="0"/>
              <a:t>Перелічити функції , які мають область визначення    (-∞;+∞).</a:t>
            </a:r>
          </a:p>
          <a:p>
            <a:pPr marL="419100" indent="-419100" eaLnBrk="1" hangingPunct="1">
              <a:lnSpc>
                <a:spcPct val="90000"/>
              </a:lnSpc>
              <a:buFont typeface="Wingdings 2" pitchFamily="18" charset="2"/>
              <a:buAutoNum type="arabicPeriod"/>
            </a:pPr>
            <a:r>
              <a:rPr lang="uk-UA" sz="2400" smtClean="0"/>
              <a:t>Перелічити функції, які мають область значень проміжок </a:t>
            </a:r>
            <a:r>
              <a:rPr lang="en-US" sz="2400" smtClean="0"/>
              <a:t>[</a:t>
            </a:r>
            <a:r>
              <a:rPr lang="uk-UA" sz="2400" smtClean="0"/>
              <a:t>0;+</a:t>
            </a:r>
            <a:r>
              <a:rPr lang="en-US" sz="2400" smtClean="0"/>
              <a:t>∞</a:t>
            </a:r>
            <a:r>
              <a:rPr lang="uk-UA" sz="2400" smtClean="0"/>
              <a:t>)</a:t>
            </a:r>
          </a:p>
          <a:p>
            <a:pPr marL="419100" indent="-419100" eaLnBrk="1" hangingPunct="1">
              <a:lnSpc>
                <a:spcPct val="90000"/>
              </a:lnSpc>
              <a:buFont typeface="Wingdings 2" pitchFamily="18" charset="2"/>
              <a:buAutoNum type="arabicPeriod"/>
            </a:pPr>
            <a:r>
              <a:rPr lang="uk-UA" sz="2400" smtClean="0"/>
              <a:t>Перелічити функції , які не мають нулів функції.</a:t>
            </a:r>
          </a:p>
          <a:p>
            <a:pPr marL="419100" indent="-419100" eaLnBrk="1" hangingPunct="1">
              <a:lnSpc>
                <a:spcPct val="90000"/>
              </a:lnSpc>
              <a:buFont typeface="Wingdings 2" pitchFamily="18" charset="2"/>
              <a:buAutoNum type="arabicPeriod"/>
            </a:pPr>
            <a:r>
              <a:rPr lang="uk-UA" sz="2400" smtClean="0"/>
              <a:t>Перелічити функції , які є зростаючими на всій області визначення.</a:t>
            </a:r>
          </a:p>
          <a:p>
            <a:pPr marL="419100" indent="-419100" eaLnBrk="1" hangingPunct="1">
              <a:lnSpc>
                <a:spcPct val="90000"/>
              </a:lnSpc>
              <a:buFont typeface="Wingdings 2" pitchFamily="18" charset="2"/>
              <a:buAutoNum type="arabicPeriod"/>
            </a:pPr>
            <a:r>
              <a:rPr lang="uk-UA" sz="2400" smtClean="0"/>
              <a:t>Перелічити функції , які є не зростаючими і не спадними на всій області визначення.</a:t>
            </a:r>
            <a:endParaRPr lang="en-US" sz="2400" smtClean="0"/>
          </a:p>
          <a:p>
            <a:pPr marL="419100" indent="-419100"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z="2400" smtClean="0"/>
          </a:p>
        </p:txBody>
      </p:sp>
      <p:sp>
        <p:nvSpPr>
          <p:cNvPr id="25630" name="Заголовок 1"/>
          <p:cNvSpPr>
            <a:spLocks/>
          </p:cNvSpPr>
          <p:nvPr/>
        </p:nvSpPr>
        <p:spPr bwMode="auto">
          <a:xfrm>
            <a:off x="684213" y="404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/>
            <a:endParaRPr lang="ru-RU" sz="44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5631" name="Заголовок 1"/>
          <p:cNvSpPr>
            <a:spLocks/>
          </p:cNvSpPr>
          <p:nvPr/>
        </p:nvSpPr>
        <p:spPr bwMode="auto">
          <a:xfrm>
            <a:off x="395288" y="1889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/>
            <a:r>
              <a:rPr lang="ru-RU" sz="3200">
                <a:solidFill>
                  <a:schemeClr val="tx2"/>
                </a:solidFill>
                <a:latin typeface="Calibri" pitchFamily="34" charset="0"/>
              </a:rPr>
              <a:t>Тест «Властивості функцій».</a:t>
            </a:r>
          </a:p>
        </p:txBody>
      </p:sp>
      <p:graphicFrame>
        <p:nvGraphicFramePr>
          <p:cNvPr id="25628" name="Object 28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68313" y="2060575"/>
          <a:ext cx="1997075" cy="417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2" name="Формула" r:id="rId3" imgW="838080" imgH="1752480" progId="Equation.3">
                  <p:embed/>
                </p:oleObj>
              </mc:Choice>
              <mc:Fallback>
                <p:oleObj name="Формула" r:id="rId3" imgW="838080" imgH="1752480" progId="Equation.3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060575"/>
                        <a:ext cx="1997075" cy="4176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32" name="Picture 32" descr="https://naurok.com.ua/uploads/files/132446/38897/40179_images/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724128" y="0"/>
            <a:ext cx="3960440" cy="5832648"/>
          </a:xfrm>
        </p:spPr>
        <p:txBody>
          <a:bodyPr/>
          <a:lstStyle/>
          <a:p>
            <a:pPr>
              <a:buNone/>
            </a:pPr>
            <a:r>
              <a:rPr lang="uk-UA" sz="1800" dirty="0" smtClean="0"/>
              <a:t>Піфагоре  благородний,</a:t>
            </a:r>
            <a:endParaRPr lang="ru-RU" sz="1800" dirty="0" smtClean="0"/>
          </a:p>
          <a:p>
            <a:pPr>
              <a:buNone/>
            </a:pPr>
            <a:r>
              <a:rPr lang="uk-UA" sz="1800" dirty="0" err="1" smtClean="0"/>
              <a:t>Геліконських</a:t>
            </a:r>
            <a:r>
              <a:rPr lang="uk-UA" sz="1800" dirty="0" smtClean="0"/>
              <a:t>  муз  потомку,</a:t>
            </a:r>
            <a:endParaRPr lang="ru-RU" sz="1800" dirty="0" smtClean="0"/>
          </a:p>
          <a:p>
            <a:pPr>
              <a:buNone/>
            </a:pPr>
            <a:r>
              <a:rPr lang="uk-UA" sz="1800" dirty="0" smtClean="0"/>
              <a:t>На  моє  скажи  питання,</a:t>
            </a:r>
            <a:endParaRPr lang="ru-RU" sz="1800" dirty="0" smtClean="0"/>
          </a:p>
          <a:p>
            <a:pPr>
              <a:buNone/>
            </a:pPr>
            <a:r>
              <a:rPr lang="uk-UA" sz="1800" dirty="0" smtClean="0"/>
              <a:t>Скільки  учнів  гідних</a:t>
            </a:r>
            <a:endParaRPr lang="ru-RU" sz="1800" dirty="0" smtClean="0"/>
          </a:p>
          <a:p>
            <a:pPr>
              <a:buNone/>
            </a:pPr>
            <a:r>
              <a:rPr lang="uk-UA" sz="1800" dirty="0" smtClean="0"/>
              <a:t>Маєш  ти  в  своєму домі,</a:t>
            </a:r>
            <a:endParaRPr lang="ru-RU" sz="1800" dirty="0" smtClean="0"/>
          </a:p>
          <a:p>
            <a:pPr>
              <a:buNone/>
            </a:pPr>
            <a:r>
              <a:rPr lang="uk-UA" sz="1800" dirty="0" smtClean="0"/>
              <a:t>Що,  немов  борці  на  площі,</a:t>
            </a:r>
            <a:endParaRPr lang="ru-RU" sz="1800" dirty="0" smtClean="0"/>
          </a:p>
          <a:p>
            <a:pPr>
              <a:buNone/>
            </a:pPr>
            <a:r>
              <a:rPr lang="uk-UA" sz="1800" dirty="0" smtClean="0"/>
              <a:t>Раді  премії  </a:t>
            </a:r>
            <a:r>
              <a:rPr lang="uk-UA" sz="1800" dirty="0" err="1" smtClean="0"/>
              <a:t>добиться</a:t>
            </a:r>
            <a:r>
              <a:rPr lang="uk-UA" sz="1800" dirty="0" smtClean="0"/>
              <a:t>?</a:t>
            </a:r>
            <a:endParaRPr lang="ru-RU" sz="1800" dirty="0" smtClean="0"/>
          </a:p>
          <a:p>
            <a:pPr>
              <a:buNone/>
            </a:pPr>
            <a:r>
              <a:rPr lang="uk-UA" sz="1800" dirty="0" smtClean="0"/>
              <a:t>«Радо  скажу,  </a:t>
            </a:r>
            <a:r>
              <a:rPr lang="uk-UA" sz="1800" dirty="0" err="1" smtClean="0"/>
              <a:t>Полікрате</a:t>
            </a:r>
            <a:r>
              <a:rPr lang="uk-UA" sz="1800" dirty="0" smtClean="0"/>
              <a:t>.</a:t>
            </a:r>
            <a:endParaRPr lang="ru-RU" sz="1800" dirty="0" smtClean="0"/>
          </a:p>
          <a:p>
            <a:pPr>
              <a:buNone/>
            </a:pPr>
            <a:r>
              <a:rPr lang="uk-UA" sz="1800" dirty="0" smtClean="0"/>
              <a:t>Бачиш,  учнів  половина</a:t>
            </a:r>
            <a:endParaRPr lang="ru-RU" sz="1800" dirty="0" smtClean="0"/>
          </a:p>
          <a:p>
            <a:pPr>
              <a:buNone/>
            </a:pPr>
            <a:r>
              <a:rPr lang="uk-UA" sz="1800" dirty="0" smtClean="0"/>
              <a:t>Математику  вивчає,</a:t>
            </a:r>
            <a:endParaRPr lang="ru-RU" sz="1800" dirty="0" smtClean="0"/>
          </a:p>
          <a:p>
            <a:pPr>
              <a:buNone/>
            </a:pPr>
            <a:r>
              <a:rPr lang="uk-UA" sz="1800" dirty="0" smtClean="0"/>
              <a:t>А  натомість  четвертина</a:t>
            </a:r>
            <a:endParaRPr lang="ru-RU" sz="1800" dirty="0" smtClean="0"/>
          </a:p>
          <a:p>
            <a:pPr>
              <a:buNone/>
            </a:pPr>
            <a:r>
              <a:rPr lang="uk-UA" sz="1800" dirty="0" smtClean="0"/>
              <a:t>На  </a:t>
            </a:r>
            <a:r>
              <a:rPr lang="uk-UA" sz="1800" dirty="0" err="1" smtClean="0"/>
              <a:t>безсмертную</a:t>
            </a:r>
            <a:r>
              <a:rPr lang="uk-UA" sz="1800" dirty="0" smtClean="0"/>
              <a:t>  природу</a:t>
            </a:r>
            <a:endParaRPr lang="ru-RU" sz="1800" dirty="0" smtClean="0"/>
          </a:p>
          <a:p>
            <a:pPr>
              <a:buNone/>
            </a:pPr>
            <a:r>
              <a:rPr lang="uk-UA" sz="1800" dirty="0" smtClean="0"/>
              <a:t>Свої  досліди  звертає;</a:t>
            </a:r>
            <a:endParaRPr lang="ru-RU" sz="1800" dirty="0" smtClean="0"/>
          </a:p>
          <a:p>
            <a:pPr>
              <a:buNone/>
            </a:pPr>
            <a:r>
              <a:rPr lang="uk-UA" sz="1800" dirty="0" smtClean="0"/>
              <a:t>Сьома  </a:t>
            </a:r>
            <a:r>
              <a:rPr lang="uk-UA" sz="1800" dirty="0" err="1" smtClean="0"/>
              <a:t>часть</a:t>
            </a:r>
            <a:r>
              <a:rPr lang="uk-UA" sz="1800" dirty="0" smtClean="0"/>
              <a:t>  ніщо  не  робить,</a:t>
            </a:r>
            <a:endParaRPr lang="ru-RU" sz="1800" dirty="0" smtClean="0"/>
          </a:p>
          <a:p>
            <a:pPr>
              <a:buNone/>
            </a:pPr>
            <a:r>
              <a:rPr lang="uk-UA" sz="1800" dirty="0" smtClean="0"/>
              <a:t>Лиш  приховує  мовчання.</a:t>
            </a:r>
            <a:endParaRPr lang="ru-RU" sz="1800" dirty="0" smtClean="0"/>
          </a:p>
          <a:p>
            <a:pPr>
              <a:buNone/>
            </a:pPr>
            <a:r>
              <a:rPr lang="uk-UA" sz="1800" dirty="0" smtClean="0"/>
              <a:t>Ще  додай  до  тих  три  жінки,</a:t>
            </a:r>
            <a:endParaRPr lang="ru-RU" sz="1800" dirty="0" smtClean="0"/>
          </a:p>
          <a:p>
            <a:pPr>
              <a:buNone/>
            </a:pPr>
            <a:r>
              <a:rPr lang="uk-UA" sz="1800" dirty="0" smtClean="0"/>
              <a:t>Що  встають  не  дуже  рано, </a:t>
            </a:r>
            <a:endParaRPr lang="ru-RU" sz="1800" dirty="0" smtClean="0"/>
          </a:p>
          <a:p>
            <a:pPr>
              <a:buNone/>
            </a:pPr>
            <a:r>
              <a:rPr lang="uk-UA" sz="1800" dirty="0" smtClean="0"/>
              <a:t>Серед  них  найвизначніша</a:t>
            </a:r>
            <a:endParaRPr lang="ru-RU" sz="1800" dirty="0" smtClean="0"/>
          </a:p>
          <a:p>
            <a:pPr>
              <a:buNone/>
            </a:pPr>
            <a:r>
              <a:rPr lang="uk-UA" sz="1800" dirty="0" smtClean="0"/>
              <a:t>Моя  </a:t>
            </a:r>
            <a:r>
              <a:rPr lang="uk-UA" sz="1800" dirty="0" err="1" smtClean="0"/>
              <a:t>любая</a:t>
            </a:r>
            <a:r>
              <a:rPr lang="uk-UA" sz="1800" dirty="0" smtClean="0"/>
              <a:t>  </a:t>
            </a:r>
            <a:r>
              <a:rPr lang="uk-UA" sz="1800" dirty="0" err="1" smtClean="0"/>
              <a:t>Теано</a:t>
            </a:r>
            <a:r>
              <a:rPr lang="uk-UA" sz="1800" dirty="0" smtClean="0"/>
              <a:t>.</a:t>
            </a:r>
            <a:endParaRPr lang="ru-RU" sz="1800" dirty="0" smtClean="0"/>
          </a:p>
          <a:p>
            <a:pPr>
              <a:buNone/>
            </a:pPr>
            <a:r>
              <a:rPr lang="uk-UA" sz="1800" dirty="0" smtClean="0"/>
              <a:t>Ось  і  всі,  яких  по  змозі</a:t>
            </a:r>
            <a:endParaRPr lang="ru-RU" sz="1800" dirty="0" smtClean="0"/>
          </a:p>
          <a:p>
            <a:pPr>
              <a:buNone/>
            </a:pPr>
            <a:r>
              <a:rPr lang="uk-UA" sz="1800" dirty="0" smtClean="0"/>
              <a:t>Я  по  мудрості  довожу…</a:t>
            </a:r>
            <a:endParaRPr lang="ru-RU" sz="1800" dirty="0" smtClean="0"/>
          </a:p>
          <a:p>
            <a:endParaRPr lang="ru-RU" dirty="0"/>
          </a:p>
        </p:txBody>
      </p:sp>
      <p:pic>
        <p:nvPicPr>
          <p:cNvPr id="78852" name="Picture 4" descr="http://img1.liveinternet.ru/images/attach/c/0/117/687/117687893_1414757221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524500" cy="3333750"/>
          </a:xfrm>
          <a:prstGeom prst="rect">
            <a:avLst/>
          </a:prstGeom>
          <a:noFill/>
        </p:spPr>
      </p:pic>
      <p:pic>
        <p:nvPicPr>
          <p:cNvPr id="78854" name="Picture 6" descr="http://sotvori-sebia-sam.ru/wp-content/uploads/2015/07/pifagor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825552"/>
            <a:ext cx="3102499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29600" cy="1143000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chemeClr val="accent2"/>
                </a:solidFill>
              </a:rPr>
              <a:t>Математичні</a:t>
            </a:r>
            <a:r>
              <a:rPr lang="ru-RU" dirty="0" smtClean="0">
                <a:solidFill>
                  <a:schemeClr val="accent2"/>
                </a:solidFill>
              </a:rPr>
              <a:t>  </a:t>
            </a:r>
            <a:r>
              <a:rPr lang="ru-RU" dirty="0" err="1" smtClean="0">
                <a:solidFill>
                  <a:schemeClr val="accent2"/>
                </a:solidFill>
              </a:rPr>
              <a:t>моделі</a:t>
            </a:r>
            <a:endParaRPr lang="ru-RU" dirty="0" smtClean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27763" y="1989138"/>
            <a:ext cx="2592387" cy="2344737"/>
          </a:xfrm>
        </p:spPr>
        <p:txBody>
          <a:bodyPr>
            <a:normAutofit/>
          </a:bodyPr>
          <a:lstStyle/>
          <a:p>
            <a:pPr marL="0" indent="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err="1" smtClean="0"/>
              <a:t>Складіть</a:t>
            </a:r>
            <a:r>
              <a:rPr lang="ru-RU" dirty="0" smtClean="0"/>
              <a:t> </a:t>
            </a:r>
            <a:r>
              <a:rPr lang="ru-RU" dirty="0" err="1" smtClean="0"/>
              <a:t>вираз</a:t>
            </a:r>
            <a:r>
              <a:rPr lang="ru-RU" dirty="0" smtClean="0"/>
              <a:t> для </a:t>
            </a:r>
            <a:r>
              <a:rPr lang="ru-RU" dirty="0" err="1" smtClean="0"/>
              <a:t>розрахунку</a:t>
            </a:r>
            <a:r>
              <a:rPr lang="ru-RU" dirty="0" smtClean="0"/>
              <a:t> </a:t>
            </a:r>
            <a:r>
              <a:rPr lang="ru-RU" dirty="0" err="1" smtClean="0"/>
              <a:t>площі</a:t>
            </a:r>
            <a:r>
              <a:rPr lang="ru-RU" dirty="0" smtClean="0"/>
              <a:t> </a:t>
            </a:r>
            <a:r>
              <a:rPr lang="ru-RU" dirty="0" err="1" smtClean="0"/>
              <a:t>даної</a:t>
            </a:r>
            <a:r>
              <a:rPr lang="ru-RU" dirty="0" smtClean="0"/>
              <a:t> </a:t>
            </a:r>
            <a:r>
              <a:rPr lang="ru-RU" dirty="0" err="1" smtClean="0"/>
              <a:t>фігури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9138" y="1717675"/>
            <a:ext cx="5257800" cy="40322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284663" y="1700213"/>
            <a:ext cx="71437" cy="4032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19138" y="3068638"/>
            <a:ext cx="525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9" name="TextBox 10"/>
          <p:cNvSpPr txBox="1">
            <a:spLocks noChangeArrowheads="1"/>
          </p:cNvSpPr>
          <p:nvPr/>
        </p:nvSpPr>
        <p:spPr bwMode="auto">
          <a:xfrm>
            <a:off x="255588" y="2176463"/>
            <a:ext cx="463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в</a:t>
            </a:r>
          </a:p>
        </p:txBody>
      </p:sp>
      <p:sp>
        <p:nvSpPr>
          <p:cNvPr id="13320" name="TextBox 11"/>
          <p:cNvSpPr txBox="1">
            <a:spLocks noChangeArrowheads="1"/>
          </p:cNvSpPr>
          <p:nvPr/>
        </p:nvSpPr>
        <p:spPr bwMode="auto">
          <a:xfrm>
            <a:off x="250825" y="4010025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/>
              <a:t>а</a:t>
            </a:r>
          </a:p>
        </p:txBody>
      </p:sp>
      <p:sp>
        <p:nvSpPr>
          <p:cNvPr id="13321" name="TextBox 12"/>
          <p:cNvSpPr txBox="1">
            <a:spLocks noChangeArrowheads="1"/>
          </p:cNvSpPr>
          <p:nvPr/>
        </p:nvSpPr>
        <p:spPr bwMode="auto">
          <a:xfrm>
            <a:off x="4932363" y="5557838"/>
            <a:ext cx="863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в</a:t>
            </a:r>
          </a:p>
        </p:txBody>
      </p:sp>
      <p:sp>
        <p:nvSpPr>
          <p:cNvPr id="13322" name="TextBox 4"/>
          <p:cNvSpPr txBox="1">
            <a:spLocks noChangeArrowheads="1"/>
          </p:cNvSpPr>
          <p:nvPr/>
        </p:nvSpPr>
        <p:spPr bwMode="auto">
          <a:xfrm>
            <a:off x="2124075" y="5589588"/>
            <a:ext cx="5762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/>
              <a:t>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3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2276475"/>
          </a:xfrm>
        </p:spPr>
        <p:txBody>
          <a:bodyPr/>
          <a:lstStyle/>
          <a:p>
            <a:pPr algn="ctr" eaLnBrk="1" hangingPunct="1"/>
            <a:r>
              <a:rPr lang="ru-RU" sz="4000" smtClean="0"/>
              <a:t>Освіта  передбачає знайомство не лише з тим, що використовується в професійній діяльності, але і з людською культурою</a:t>
            </a:r>
            <a:r>
              <a:rPr lang="ru-RU" sz="3200" smtClean="0"/>
              <a:t>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76262" y="2451894"/>
            <a:ext cx="3800475" cy="3371850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7651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3800" y="2492375"/>
            <a:ext cx="3313113" cy="3313113"/>
          </a:xfrm>
        </p:spPr>
      </p:pic>
      <p:sp>
        <p:nvSpPr>
          <p:cNvPr id="10" name="Текст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9552" y="6021288"/>
            <a:ext cx="7992888" cy="1008112"/>
          </a:xfrm>
          <a:prstGeom prst="rect">
            <a:avLst/>
          </a:prstGeom>
          <a:blipFill rotWithShape="1">
            <a:blip r:embed="rId4" cstate="print"/>
            <a:stretch>
              <a:fillRect t="-9091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  <a:cs typeface="+mn-cs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>
          <a:xfrm>
            <a:off x="539552" y="4676167"/>
            <a:ext cx="8229600" cy="2160587"/>
          </a:xfrm>
        </p:spPr>
        <p:txBody>
          <a:bodyPr/>
          <a:lstStyle/>
          <a:p>
            <a:pPr algn="ctr" eaLnBrk="1" hangingPunct="1"/>
            <a:r>
              <a:rPr lang="uk-UA" sz="6600" dirty="0" smtClean="0"/>
              <a:t>ПАНОРАМА </a:t>
            </a:r>
            <a:br>
              <a:rPr lang="uk-UA" sz="6600" dirty="0" smtClean="0"/>
            </a:br>
            <a:r>
              <a:rPr lang="uk-UA" sz="6600" dirty="0" smtClean="0"/>
              <a:t>ФУНКЦІЙ</a:t>
            </a:r>
            <a:endParaRPr lang="ru-RU" sz="6600" dirty="0" smtClean="0"/>
          </a:p>
        </p:txBody>
      </p:sp>
      <p:pic>
        <p:nvPicPr>
          <p:cNvPr id="28674" name="Picture 4" descr="pic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1720" y="2132856"/>
            <a:ext cx="5286375" cy="2638425"/>
          </a:xfrm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208152" y="241077"/>
            <a:ext cx="8229600" cy="13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uk-UA" sz="4000" dirty="0" smtClean="0"/>
              <a:t> Математичний вираз суми квадратів двох змінних… варіації…</a:t>
            </a:r>
            <a:endParaRPr lang="ru-RU" sz="4000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900113" y="6021388"/>
            <a:ext cx="7416800" cy="874712"/>
          </a:xfrm>
        </p:spPr>
        <p:txBody>
          <a:bodyPr lIns="91440" rIns="91440" bIns="45720" anchor="ctr"/>
          <a:lstStyle/>
          <a:p>
            <a:pPr algn="ctr" eaLnBrk="1" hangingPunct="1"/>
            <a:r>
              <a:rPr lang="ru-RU" smtClean="0"/>
              <a:t>Спіраль Архімеда</a:t>
            </a:r>
          </a:p>
        </p:txBody>
      </p:sp>
      <p:sp>
        <p:nvSpPr>
          <p:cNvPr id="31746" name="Подзаголовок 2"/>
          <p:cNvSpPr>
            <a:spLocks noGrp="1"/>
          </p:cNvSpPr>
          <p:nvPr>
            <p:ph type="subTitle" idx="4294967295"/>
          </p:nvPr>
        </p:nvSpPr>
        <p:spPr>
          <a:xfrm flipH="1">
            <a:off x="-14288" y="6832600"/>
            <a:ext cx="182563" cy="508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700" smtClean="0">
              <a:solidFill>
                <a:srgbClr val="898989"/>
              </a:solidFill>
            </a:endParaRPr>
          </a:p>
        </p:txBody>
      </p:sp>
      <p:pic>
        <p:nvPicPr>
          <p:cNvPr id="31747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88913"/>
            <a:ext cx="5972175" cy="597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5373688"/>
            <a:ext cx="8229600" cy="1143000"/>
          </a:xfrm>
        </p:spPr>
        <p:txBody>
          <a:bodyPr lIns="91440" rIns="91440" bIns="45720" anchor="ctr"/>
          <a:lstStyle/>
          <a:p>
            <a:pPr algn="ctr" eaLnBrk="1" hangingPunct="1"/>
            <a:r>
              <a:rPr lang="ru-RU" smtClean="0"/>
              <a:t>Циклоіда</a:t>
            </a:r>
          </a:p>
        </p:txBody>
      </p:sp>
      <p:pic>
        <p:nvPicPr>
          <p:cNvPr id="32770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1125538"/>
            <a:ext cx="7458075" cy="328295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288" y="5373688"/>
            <a:ext cx="8229600" cy="1143000"/>
          </a:xfrm>
        </p:spPr>
        <p:txBody>
          <a:bodyPr lIns="91440" rIns="91440" bIns="45720" anchor="ctr"/>
          <a:lstStyle/>
          <a:p>
            <a:pPr algn="ctr" eaLnBrk="1" hangingPunct="1"/>
            <a:r>
              <a:rPr lang="ru-RU" smtClean="0"/>
              <a:t>Овал Кассіні</a:t>
            </a:r>
          </a:p>
        </p:txBody>
      </p:sp>
      <p:pic>
        <p:nvPicPr>
          <p:cNvPr id="34818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1196975"/>
            <a:ext cx="6596062" cy="3822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179388" y="404813"/>
            <a:ext cx="8507412" cy="1143000"/>
          </a:xfrm>
        </p:spPr>
        <p:txBody>
          <a:bodyPr/>
          <a:lstStyle/>
          <a:p>
            <a:pPr algn="ctr" eaLnBrk="1" hangingPunct="1"/>
            <a:r>
              <a:rPr lang="ru-RU" sz="4900" smtClean="0">
                <a:latin typeface="Arial" charset="0"/>
              </a:rPr>
              <a:t>Математичне і гуманітарне</a:t>
            </a:r>
            <a:r>
              <a:rPr lang="ru-RU" sz="4900" smtClean="0"/>
              <a:t>…</a:t>
            </a:r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eaLnBrk="1" hangingPunct="1">
              <a:buFont typeface="Wingdings 2" pitchFamily="18" charset="2"/>
              <a:buNone/>
            </a:pPr>
            <a:r>
              <a:rPr lang="ru-RU" dirty="0" smtClean="0"/>
              <a:t>	</a:t>
            </a:r>
            <a:r>
              <a:rPr lang="ru-RU" dirty="0" err="1" smtClean="0">
                <a:latin typeface="Times New Roman" pitchFamily="18" charset="0"/>
              </a:rPr>
              <a:t>Ніхто</a:t>
            </a:r>
            <a:r>
              <a:rPr lang="ru-RU" dirty="0" smtClean="0">
                <a:latin typeface="Times New Roman" pitchFamily="18" charset="0"/>
              </a:rPr>
              <a:t> не </a:t>
            </a:r>
            <a:r>
              <a:rPr lang="ru-RU" dirty="0" err="1" smtClean="0">
                <a:latin typeface="Times New Roman" pitchFamily="18" charset="0"/>
              </a:rPr>
              <a:t>знає</a:t>
            </a:r>
            <a:r>
              <a:rPr lang="ru-RU" dirty="0" smtClean="0">
                <a:latin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</a:rPr>
              <a:t>чи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</a:rPr>
              <a:t>з</a:t>
            </a:r>
            <a:r>
              <a:rPr lang="ru-RU" smtClean="0">
                <a:latin typeface="Times New Roman" pitchFamily="18" charset="0"/>
              </a:rPr>
              <a:t>бережеться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скрізь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віки</a:t>
            </a:r>
            <a:r>
              <a:rPr lang="ru-RU" dirty="0" smtClean="0">
                <a:latin typeface="Times New Roman" pitchFamily="18" charset="0"/>
              </a:rPr>
              <a:t> й </a:t>
            </a:r>
            <a:r>
              <a:rPr lang="ru-RU" dirty="0" err="1" smtClean="0">
                <a:latin typeface="Times New Roman" pitchFamily="18" charset="0"/>
              </a:rPr>
              <a:t>тисячоліття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розподіл</a:t>
            </a:r>
            <a:r>
              <a:rPr lang="ru-RU" dirty="0" smtClean="0">
                <a:latin typeface="Times New Roman" pitchFamily="18" charset="0"/>
              </a:rPr>
              <a:t> наук на </a:t>
            </a:r>
            <a:r>
              <a:rPr lang="ru-RU" dirty="0" err="1" smtClean="0">
                <a:latin typeface="Times New Roman" pitchFamily="18" charset="0"/>
              </a:rPr>
              <a:t>природні</a:t>
            </a:r>
            <a:r>
              <a:rPr lang="ru-RU" dirty="0" smtClean="0">
                <a:latin typeface="Times New Roman" pitchFamily="18" charset="0"/>
              </a:rPr>
              <a:t> і </a:t>
            </a:r>
            <a:r>
              <a:rPr lang="ru-RU" dirty="0" err="1" smtClean="0">
                <a:latin typeface="Times New Roman" pitchFamily="18" charset="0"/>
              </a:rPr>
              <a:t>математичні</a:t>
            </a:r>
            <a:r>
              <a:rPr lang="ru-RU" dirty="0" smtClean="0">
                <a:latin typeface="Times New Roman" pitchFamily="18" charset="0"/>
              </a:rPr>
              <a:t>. Але </a:t>
            </a:r>
            <a:r>
              <a:rPr lang="ru-RU" dirty="0" err="1" smtClean="0">
                <a:latin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сьогодні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віднесення</a:t>
            </a:r>
            <a:r>
              <a:rPr lang="ru-RU" dirty="0" smtClean="0">
                <a:latin typeface="Times New Roman" pitchFamily="18" charset="0"/>
              </a:rPr>
              <a:t> математики до </a:t>
            </a:r>
            <a:r>
              <a:rPr lang="ru-RU" dirty="0" err="1" smtClean="0">
                <a:latin typeface="Times New Roman" pitchFamily="18" charset="0"/>
              </a:rPr>
              <a:t>природних</a:t>
            </a:r>
            <a:r>
              <a:rPr lang="ru-RU" dirty="0" smtClean="0">
                <a:latin typeface="Times New Roman" pitchFamily="18" charset="0"/>
              </a:rPr>
              <a:t> наук </a:t>
            </a:r>
            <a:r>
              <a:rPr lang="ru-RU" dirty="0" err="1" smtClean="0">
                <a:latin typeface="Times New Roman" pitchFamily="18" charset="0"/>
              </a:rPr>
              <a:t>має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серьозні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заперечення</a:t>
            </a:r>
            <a:r>
              <a:rPr lang="ru-RU" dirty="0" smtClean="0">
                <a:latin typeface="Times New Roman" pitchFamily="18" charset="0"/>
              </a:rPr>
              <a:t>.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ru-RU" dirty="0" smtClean="0">
              <a:latin typeface="Times New Roman" pitchFamily="18" charset="0"/>
            </a:endParaRPr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ru-RU" dirty="0" smtClean="0">
                <a:latin typeface="Times New Roman" pitchFamily="18" charset="0"/>
              </a:rPr>
              <a:t>Математика – </a:t>
            </a:r>
            <a:r>
              <a:rPr lang="ru-RU" dirty="0" err="1" smtClean="0">
                <a:latin typeface="Times New Roman" pitchFamily="18" charset="0"/>
              </a:rPr>
              <a:t>фізика</a:t>
            </a:r>
            <a:r>
              <a:rPr lang="ru-RU" dirty="0" smtClean="0">
                <a:latin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</a:rPr>
              <a:t>описує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властивості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всесвіту</a:t>
            </a:r>
            <a:endParaRPr lang="ru-RU" dirty="0" smtClean="0">
              <a:latin typeface="Times New Roman" pitchFamily="18" charset="0"/>
            </a:endParaRPr>
          </a:p>
          <a:p>
            <a:pPr marL="0" indent="0" algn="ctr" eaLnBrk="1" hangingPunct="1">
              <a:buFont typeface="Wingdings 2" pitchFamily="18" charset="2"/>
              <a:buNone/>
            </a:pPr>
            <a:endParaRPr lang="ru-RU" dirty="0" smtClean="0">
              <a:latin typeface="Times New Roman" pitchFamily="18" charset="0"/>
            </a:endParaRPr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ru-RU" dirty="0" smtClean="0">
                <a:latin typeface="Times New Roman" pitchFamily="18" charset="0"/>
              </a:rPr>
              <a:t>Математика – </a:t>
            </a:r>
            <a:r>
              <a:rPr lang="ru-RU" dirty="0" err="1" smtClean="0">
                <a:latin typeface="Times New Roman" pitchFamily="18" charset="0"/>
              </a:rPr>
              <a:t>психологія</a:t>
            </a:r>
            <a:r>
              <a:rPr lang="ru-RU" dirty="0" smtClean="0">
                <a:latin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</a:rPr>
              <a:t>абстракціі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мислення</a:t>
            </a:r>
            <a:endParaRPr lang="ru-RU" dirty="0" smtClean="0">
              <a:latin typeface="Times New Roman" pitchFamily="18" charset="0"/>
            </a:endParaRPr>
          </a:p>
          <a:p>
            <a:pPr marL="0" indent="0" algn="ctr" eaLnBrk="1" hangingPunct="1">
              <a:buFont typeface="Wingdings 2" pitchFamily="18" charset="2"/>
              <a:buNone/>
            </a:pPr>
            <a:endParaRPr lang="ru-RU" dirty="0" smtClean="0">
              <a:latin typeface="Times New Roman" pitchFamily="18" charset="0"/>
            </a:endParaRPr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ru-RU" dirty="0" smtClean="0">
                <a:latin typeface="Times New Roman" pitchFamily="18" charset="0"/>
              </a:rPr>
              <a:t>Математика – </a:t>
            </a:r>
            <a:r>
              <a:rPr lang="ru-RU" dirty="0" err="1" smtClean="0">
                <a:latin typeface="Times New Roman" pitchFamily="18" charset="0"/>
              </a:rPr>
              <a:t>філософія</a:t>
            </a:r>
            <a:r>
              <a:rPr lang="ru-RU" dirty="0" smtClean="0">
                <a:latin typeface="Times New Roman" pitchFamily="18" charset="0"/>
              </a:rPr>
              <a:t> -  </a:t>
            </a:r>
            <a:r>
              <a:rPr lang="ru-RU" dirty="0" err="1" smtClean="0">
                <a:latin typeface="Times New Roman" pitchFamily="18" charset="0"/>
              </a:rPr>
              <a:t>логіка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міркувань</a:t>
            </a:r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850" y="5589588"/>
            <a:ext cx="8229600" cy="1143000"/>
          </a:xfrm>
        </p:spPr>
        <p:txBody>
          <a:bodyPr lIns="91440" rIns="91440" bIns="45720" anchor="ctr"/>
          <a:lstStyle/>
          <a:p>
            <a:pPr algn="ctr" eaLnBrk="1" hangingPunct="1"/>
            <a:r>
              <a:rPr lang="ru-RU" smtClean="0"/>
              <a:t>Лист Декарта</a:t>
            </a:r>
          </a:p>
        </p:txBody>
      </p:sp>
      <p:pic>
        <p:nvPicPr>
          <p:cNvPr id="35842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813" y="836613"/>
            <a:ext cx="5400675" cy="44370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5589588"/>
            <a:ext cx="8229600" cy="1143000"/>
          </a:xfrm>
        </p:spPr>
        <p:txBody>
          <a:bodyPr lIns="91440" rIns="91440" bIns="45720" anchor="ctr"/>
          <a:lstStyle/>
          <a:p>
            <a:pPr algn="ctr" eaLnBrk="1" hangingPunct="1"/>
            <a:r>
              <a:rPr lang="ru-RU" smtClean="0"/>
              <a:t>Лемніската</a:t>
            </a:r>
          </a:p>
        </p:txBody>
      </p:sp>
      <p:pic>
        <p:nvPicPr>
          <p:cNvPr id="36866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981075"/>
            <a:ext cx="8064500" cy="4205288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750" y="5589588"/>
            <a:ext cx="8229600" cy="1143000"/>
          </a:xfrm>
        </p:spPr>
        <p:txBody>
          <a:bodyPr lIns="91440" rIns="91440" bIns="45720" anchor="ctr"/>
          <a:lstStyle/>
          <a:p>
            <a:pPr algn="ctr" eaLnBrk="1" hangingPunct="1"/>
            <a:r>
              <a:rPr lang="ru-RU" smtClean="0"/>
              <a:t>Параболоїд</a:t>
            </a:r>
          </a:p>
        </p:txBody>
      </p:sp>
      <p:pic>
        <p:nvPicPr>
          <p:cNvPr id="37890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908050"/>
            <a:ext cx="7137400" cy="489585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11560" y="1988840"/>
            <a:ext cx="7772400" cy="1470025"/>
          </a:xfrm>
        </p:spPr>
        <p:txBody>
          <a:bodyPr lIns="91440" rIns="91440" bIns="45720" anchor="ctr"/>
          <a:lstStyle/>
          <a:p>
            <a:pPr algn="ctr" eaLnBrk="1" hangingPunct="1"/>
            <a:r>
              <a:rPr lang="uk-UA" dirty="0" smtClean="0"/>
              <a:t>ЯК</a:t>
            </a:r>
            <a:br>
              <a:rPr lang="uk-UA" dirty="0" smtClean="0"/>
            </a:br>
            <a:r>
              <a:rPr lang="uk-UA" dirty="0" smtClean="0"/>
              <a:t>функції </a:t>
            </a:r>
            <a:br>
              <a:rPr lang="uk-UA" dirty="0" smtClean="0"/>
            </a:br>
            <a:r>
              <a:rPr lang="uk-UA" dirty="0" smtClean="0"/>
              <a:t>працюють ?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63713" y="5589588"/>
            <a:ext cx="5486400" cy="566737"/>
          </a:xfrm>
        </p:spPr>
        <p:txBody>
          <a:bodyPr lIns="91440" rIns="91440" bIns="45720"/>
          <a:lstStyle/>
          <a:p>
            <a:pPr algn="ctr" eaLnBrk="1" hangingPunct="1"/>
            <a:r>
              <a:rPr lang="uk-UA" sz="2500" b="1" smtClean="0"/>
              <a:t>Графік функції в професії пілота.</a:t>
            </a:r>
            <a:endParaRPr lang="ru-RU" sz="2500" b="1" smtClean="0"/>
          </a:p>
        </p:txBody>
      </p:sp>
      <p:pic>
        <p:nvPicPr>
          <p:cNvPr id="40962" name="Рисунок 19" descr="http://www.childpsy.ru/upload/dissertations/tr/Havier_A_B_8_1984.files/image016.gif"/>
          <p:cNvPicPr>
            <a:picLocks noGrp="1"/>
          </p:cNvPicPr>
          <p:nvPr>
            <p:ph idx="4294967295"/>
          </p:nvPr>
        </p:nvPicPr>
        <p:blipFill>
          <a:blip r:embed="rId2" cstate="print"/>
          <a:srcRect l="10458" r="10458"/>
          <a:stretch>
            <a:fillRect/>
          </a:stretch>
        </p:blipFill>
        <p:spPr>
          <a:xfrm>
            <a:off x="1547813" y="1125538"/>
            <a:ext cx="5832475" cy="43910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35150" y="5516563"/>
            <a:ext cx="5486400" cy="566737"/>
          </a:xfrm>
        </p:spPr>
        <p:txBody>
          <a:bodyPr lIns="91440" rIns="91440" bIns="45720"/>
          <a:lstStyle/>
          <a:p>
            <a:pPr algn="ctr" eaLnBrk="1" hangingPunct="1"/>
            <a:r>
              <a:rPr lang="uk-UA" sz="2500" b="1" smtClean="0"/>
              <a:t>Графік функції в професії космонавта.</a:t>
            </a:r>
            <a:endParaRPr lang="ru-RU" sz="2500" b="1" smtClean="0"/>
          </a:p>
        </p:txBody>
      </p:sp>
      <p:pic>
        <p:nvPicPr>
          <p:cNvPr id="41986" name="Рисунок 10" descr="http://vishnevkiy.lds.lg.ua/wp-content/uploads/2009/09/scan011.jpg"/>
          <p:cNvPicPr>
            <a:picLocks noGrp="1"/>
          </p:cNvPicPr>
          <p:nvPr>
            <p:ph idx="4294967295"/>
          </p:nvPr>
        </p:nvPicPr>
        <p:blipFill>
          <a:blip r:embed="rId2" cstate="print"/>
          <a:srcRect l="6075" r="6075"/>
          <a:stretch>
            <a:fillRect/>
          </a:stretch>
        </p:blipFill>
        <p:spPr>
          <a:xfrm>
            <a:off x="1763713" y="620713"/>
            <a:ext cx="54864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63713" y="5805488"/>
            <a:ext cx="5486400" cy="566737"/>
          </a:xfrm>
        </p:spPr>
        <p:txBody>
          <a:bodyPr lIns="91440" rIns="91440" bIns="45720"/>
          <a:lstStyle/>
          <a:p>
            <a:pPr algn="ctr" eaLnBrk="1" hangingPunct="1"/>
            <a:r>
              <a:rPr lang="uk-UA" sz="2100" b="1" smtClean="0"/>
              <a:t>Графік функції в професії архітектора.</a:t>
            </a:r>
            <a:endParaRPr lang="ru-RU" sz="2100" b="1" smtClean="0"/>
          </a:p>
        </p:txBody>
      </p:sp>
      <p:pic>
        <p:nvPicPr>
          <p:cNvPr id="44034" name="Picture 2" descr="http://ic3.static.km.ru/img/14517011.gif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t="3757" b="3757"/>
          <a:stretch>
            <a:fillRect/>
          </a:stretch>
        </p:blipFill>
        <p:spPr>
          <a:xfrm>
            <a:off x="1835150" y="1268413"/>
            <a:ext cx="54864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35150" y="5589588"/>
            <a:ext cx="5486400" cy="566737"/>
          </a:xfrm>
        </p:spPr>
        <p:txBody>
          <a:bodyPr lIns="91440" rIns="91440" bIns="45720"/>
          <a:lstStyle/>
          <a:p>
            <a:pPr eaLnBrk="1" hangingPunct="1"/>
            <a:r>
              <a:rPr lang="uk-UA" sz="2500" b="1" smtClean="0"/>
              <a:t>Графік функції в професії бухгалтера.</a:t>
            </a:r>
            <a:endParaRPr lang="ru-RU" sz="2500" b="1" smtClean="0"/>
          </a:p>
        </p:txBody>
      </p:sp>
      <p:pic>
        <p:nvPicPr>
          <p:cNvPr id="45058" name="Рисунок 4" descr="http://www.iteam.ru/module/images/1242292583.JPG"/>
          <p:cNvPicPr>
            <a:picLocks noGrp="1"/>
          </p:cNvPicPr>
          <p:nvPr>
            <p:ph idx="4294967295"/>
          </p:nvPr>
        </p:nvPicPr>
        <p:blipFill>
          <a:blip r:embed="rId2" cstate="print"/>
          <a:srcRect t="1186" b="1186"/>
          <a:stretch>
            <a:fillRect/>
          </a:stretch>
        </p:blipFill>
        <p:spPr>
          <a:xfrm>
            <a:off x="1835150" y="1412875"/>
            <a:ext cx="54864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35150" y="5516563"/>
            <a:ext cx="5486400" cy="566737"/>
          </a:xfrm>
        </p:spPr>
        <p:txBody>
          <a:bodyPr lIns="91440" rIns="91440" bIns="45720"/>
          <a:lstStyle/>
          <a:p>
            <a:pPr eaLnBrk="1" hangingPunct="1"/>
            <a:r>
              <a:rPr lang="uk-UA" sz="2500" b="1" smtClean="0"/>
              <a:t>Графік функції професії математика.</a:t>
            </a:r>
            <a:endParaRPr lang="ru-RU" sz="2500" b="1" smtClean="0"/>
          </a:p>
        </p:txBody>
      </p:sp>
      <p:pic>
        <p:nvPicPr>
          <p:cNvPr id="47106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l="368" r="368"/>
          <a:stretch>
            <a:fillRect/>
          </a:stretch>
        </p:blipFill>
        <p:spPr>
          <a:xfrm>
            <a:off x="1763713" y="765175"/>
            <a:ext cx="5486400" cy="411480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2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mtClean="0"/>
              <a:t>Мета уроку:</a:t>
            </a:r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Char char="-"/>
            </a:pPr>
            <a:r>
              <a:rPr lang="ru-RU" sz="2800" dirty="0" err="1" smtClean="0">
                <a:latin typeface="Times New Roman" pitchFamily="18" charset="0"/>
              </a:rPr>
              <a:t>Сформувати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навички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дослідження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властивостей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прямокутного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трикутника</a:t>
            </a:r>
            <a:r>
              <a:rPr lang="ru-RU" sz="2800" dirty="0" smtClean="0">
                <a:latin typeface="Times New Roman" pitchFamily="18" charset="0"/>
              </a:rPr>
              <a:t>.</a:t>
            </a:r>
          </a:p>
          <a:p>
            <a:pPr eaLnBrk="1" hangingPunct="1">
              <a:buFontTx/>
              <a:buChar char="-"/>
            </a:pPr>
            <a:endParaRPr lang="ru-RU" sz="2800" dirty="0" smtClean="0">
              <a:latin typeface="Times New Roman" pitchFamily="18" charset="0"/>
            </a:endParaRPr>
          </a:p>
          <a:p>
            <a:pPr eaLnBrk="1" hangingPunct="1">
              <a:buFontTx/>
              <a:buChar char="-"/>
            </a:pPr>
            <a:r>
              <a:rPr lang="ru-RU" sz="2800" dirty="0" err="1" smtClean="0">
                <a:latin typeface="Times New Roman" pitchFamily="18" charset="0"/>
              </a:rPr>
              <a:t>Розвивати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творчі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здібності</a:t>
            </a:r>
            <a:r>
              <a:rPr lang="ru-RU" sz="2800" dirty="0" smtClean="0">
                <a:latin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</a:rPr>
              <a:t>логічне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мислення</a:t>
            </a:r>
            <a:r>
              <a:rPr lang="ru-RU" sz="2800" dirty="0" smtClean="0">
                <a:latin typeface="Times New Roman" pitchFamily="18" charset="0"/>
              </a:rPr>
              <a:t>.</a:t>
            </a:r>
          </a:p>
          <a:p>
            <a:pPr eaLnBrk="1" hangingPunct="1">
              <a:buFontTx/>
              <a:buChar char="-"/>
            </a:pPr>
            <a:endParaRPr lang="ru-RU" sz="2800" dirty="0" smtClean="0">
              <a:latin typeface="Times New Roman" pitchFamily="18" charset="0"/>
            </a:endParaRPr>
          </a:p>
          <a:p>
            <a:pPr eaLnBrk="1" hangingPunct="1">
              <a:buFontTx/>
              <a:buChar char="-"/>
            </a:pPr>
            <a:r>
              <a:rPr lang="ru-RU" sz="2800" dirty="0" err="1" smtClean="0">
                <a:latin typeface="Times New Roman" pitchFamily="18" charset="0"/>
              </a:rPr>
              <a:t>Виховувати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інтерес</a:t>
            </a:r>
            <a:r>
              <a:rPr lang="ru-RU" sz="2800" dirty="0" smtClean="0">
                <a:latin typeface="Times New Roman" pitchFamily="18" charset="0"/>
              </a:rPr>
              <a:t> до предмету як до науки, </a:t>
            </a:r>
            <a:r>
              <a:rPr lang="ru-RU" sz="2800" dirty="0" err="1" smtClean="0">
                <a:latin typeface="Times New Roman" pitchFamily="18" charset="0"/>
              </a:rPr>
              <a:t>показати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можливість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використання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знань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з</a:t>
            </a:r>
            <a:r>
              <a:rPr lang="ru-RU" sz="2800" dirty="0" smtClean="0">
                <a:latin typeface="Times New Roman" pitchFamily="18" charset="0"/>
              </a:rPr>
              <a:t> математики в </a:t>
            </a:r>
            <a:r>
              <a:rPr lang="ru-RU" sz="2800" dirty="0" err="1" smtClean="0">
                <a:latin typeface="Times New Roman" pitchFamily="18" charset="0"/>
              </a:rPr>
              <a:t>майбутній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професії</a:t>
            </a:r>
            <a:r>
              <a:rPr lang="ru-RU" sz="2800" dirty="0" smtClean="0">
                <a:latin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</a:endParaRPr>
          </a:p>
          <a:p>
            <a:pPr eaLnBrk="1" hangingPunct="1">
              <a:buFontTx/>
              <a:buChar char="-"/>
            </a:pPr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http://trudpalcv.at.ua/heomrizb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0" y="1914524"/>
            <a:ext cx="6667500" cy="4943476"/>
          </a:xfrm>
          <a:prstGeom prst="rect">
            <a:avLst/>
          </a:prstGeom>
          <a:noFill/>
        </p:spPr>
      </p:pic>
      <p:pic>
        <p:nvPicPr>
          <p:cNvPr id="80902" name="Picture 6" descr="https://uk.vision1cycling.com/images/iskusstvo-i-razvlecheniya/kak-sdelat-prostoj-i-krasivij-uzor-geometricheskij-ornament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836712"/>
            <a:ext cx="3049749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/>
          <a:lstStyle/>
          <a:p>
            <a:pPr lvl="0" algn="ctr"/>
            <a:r>
              <a:rPr lang="uk-UA" sz="3600" b="1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Гра філософів "Так сказав Піфагор(син </a:t>
            </a:r>
            <a:r>
              <a:rPr lang="uk-UA" sz="3600" b="1" i="1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Мнесарха</a:t>
            </a:r>
            <a:r>
              <a:rPr lang="uk-UA" sz="3600" b="1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з </a:t>
            </a:r>
            <a:r>
              <a:rPr lang="uk-UA" sz="3600" b="1" i="1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Самоса</a:t>
            </a:r>
            <a:r>
              <a:rPr lang="uk-UA" sz="3600" b="1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 ".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4389437"/>
          </a:xfrm>
        </p:spPr>
        <p:txBody>
          <a:bodyPr/>
          <a:lstStyle/>
          <a:p>
            <a:pPr marL="0" lvl="0" indent="0" algn="ctr">
              <a:spcBef>
                <a:spcPct val="0"/>
              </a:spcBef>
              <a:buClrTx/>
              <a:buSzTx/>
              <a:buNone/>
            </a:pPr>
            <a:r>
              <a:rPr lang="uk-UA" sz="1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(продовжити цитату Піфагора).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None/>
            </a:pPr>
            <a:r>
              <a:rPr lang="uk-UA" sz="1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1.	Живи з людьми так, що б твої друзі не стали недругами, а недруги…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None/>
            </a:pPr>
            <a:r>
              <a:rPr lang="uk-UA" sz="1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2.	Твори велике, не </a:t>
            </a:r>
            <a:r>
              <a:rPr lang="uk-UA" sz="18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обіцяючи …</a:t>
            </a:r>
            <a:r>
              <a:rPr lang="uk-UA" sz="1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None/>
            </a:pPr>
            <a:r>
              <a:rPr lang="uk-UA" sz="1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3.	Не закривай очі, коли хочеш спати, не проаналізувавши усі </a:t>
            </a:r>
            <a:r>
              <a:rPr lang="uk-UA" sz="18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свої вчинки ...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None/>
            </a:pPr>
            <a:r>
              <a:rPr lang="uk-UA" sz="1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4.	Тимчасова невдача краща </a:t>
            </a:r>
            <a:r>
              <a:rPr lang="uk-UA" sz="18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за ….</a:t>
            </a:r>
            <a:r>
              <a:rPr lang="uk-UA" sz="1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None/>
            </a:pPr>
            <a:r>
              <a:rPr lang="uk-UA" sz="1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5.	Тільки неблагородна людина, здатний в очі хвалити, а </a:t>
            </a:r>
            <a:r>
              <a:rPr lang="uk-UA" sz="18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позаочі...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None/>
            </a:pPr>
            <a:r>
              <a:rPr lang="uk-UA" sz="1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6.	Роби тільки те, що в майбутньому </a:t>
            </a:r>
            <a:r>
              <a:rPr lang="uk-UA" sz="18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….</a:t>
            </a:r>
            <a:r>
              <a:rPr lang="uk-UA" sz="1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None/>
            </a:pPr>
            <a:r>
              <a:rPr lang="uk-UA" sz="1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7.	Все упорядковується згідно </a:t>
            </a:r>
            <a:r>
              <a:rPr lang="uk-UA" sz="18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з ….</a:t>
            </a:r>
            <a:r>
              <a:rPr lang="uk-UA" sz="1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None/>
            </a:pPr>
            <a:r>
              <a:rPr lang="uk-UA" sz="1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8.	Що божество? Одиниця! Тільки через співвідношення чисел можна пізнати </a:t>
            </a:r>
            <a:r>
              <a:rPr lang="uk-UA" sz="18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….</a:t>
            </a:r>
            <a:r>
              <a:rPr lang="uk-UA" sz="1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None/>
            </a:pPr>
            <a:r>
              <a:rPr lang="uk-UA" sz="1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9.	Усі тіла - </a:t>
            </a:r>
            <a:r>
              <a:rPr lang="uk-UA" sz="18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…..!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None/>
            </a:pPr>
            <a:r>
              <a:rPr lang="uk-UA" sz="1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10.	 Де немає числа і міри - там</a:t>
            </a:r>
            <a:r>
              <a:rPr lang="uk-UA" sz="18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хаос і ….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None/>
            </a:pPr>
            <a:r>
              <a:rPr lang="uk-UA" sz="1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11.	  Мудрість - </a:t>
            </a:r>
            <a:r>
              <a:rPr lang="uk-UA" sz="18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це …..</a:t>
            </a:r>
            <a:r>
              <a:rPr lang="uk-UA" sz="1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None/>
            </a:pPr>
            <a:r>
              <a:rPr lang="uk-UA" sz="1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12.	 Числа </a:t>
            </a:r>
            <a:r>
              <a:rPr lang="uk-UA" sz="18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….. світом.</a:t>
            </a:r>
            <a:endParaRPr lang="uk-UA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/>
          <a:lstStyle/>
          <a:p>
            <a:pPr lvl="0" algn="ctr"/>
            <a:r>
              <a:rPr lang="uk-UA" sz="3600" b="1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Гра філософів "Так сказав Піфагор(син </a:t>
            </a:r>
            <a:r>
              <a:rPr lang="uk-UA" sz="3600" b="1" i="1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Мнесарха</a:t>
            </a:r>
            <a:r>
              <a:rPr lang="uk-UA" sz="3600" b="1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з </a:t>
            </a:r>
            <a:r>
              <a:rPr lang="uk-UA" sz="3600" b="1" i="1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Самоса</a:t>
            </a:r>
            <a:r>
              <a:rPr lang="uk-UA" sz="3600" b="1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 ".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4389437"/>
          </a:xfrm>
        </p:spPr>
        <p:txBody>
          <a:bodyPr/>
          <a:lstStyle/>
          <a:p>
            <a:pPr marL="0" lvl="0" indent="0" algn="ctr">
              <a:spcBef>
                <a:spcPct val="0"/>
              </a:spcBef>
              <a:buClrTx/>
              <a:buSzTx/>
              <a:buNone/>
            </a:pPr>
            <a:r>
              <a:rPr lang="uk-UA" sz="1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(продовжити цитату Піфагора).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None/>
            </a:pPr>
            <a:r>
              <a:rPr lang="uk-UA" sz="1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1.	Живи з людьми так, що б твої друзі не стали недругами, а </a:t>
            </a:r>
            <a:r>
              <a:rPr lang="uk-UA" sz="1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недруги </a:t>
            </a:r>
            <a:r>
              <a:rPr lang="uk-UA" sz="1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с</a:t>
            </a:r>
            <a:r>
              <a:rPr lang="uk-UA" sz="1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тали друзями</a:t>
            </a: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None/>
            </a:pPr>
            <a:r>
              <a:rPr lang="uk-UA" sz="1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2.	Твори велике, не </a:t>
            </a:r>
            <a:r>
              <a:rPr lang="uk-UA" sz="18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обіцяючи </a:t>
            </a:r>
            <a:r>
              <a:rPr lang="uk-UA" sz="1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великого</a:t>
            </a: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None/>
            </a:pPr>
            <a:r>
              <a:rPr lang="uk-UA" sz="1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3.	Не закривай очі, коли хочеш спати, не проаналізувавши усі </a:t>
            </a:r>
            <a:r>
              <a:rPr lang="uk-UA" sz="18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свої вчинки </a:t>
            </a:r>
            <a:r>
              <a:rPr lang="uk-UA" sz="1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за минулий день</a:t>
            </a: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None/>
            </a:pPr>
            <a:r>
              <a:rPr lang="uk-UA" sz="1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4.	Тимчасова невдача краща </a:t>
            </a:r>
            <a:r>
              <a:rPr lang="uk-UA" sz="1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за тимчасову удачу</a:t>
            </a: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None/>
            </a:pPr>
            <a:r>
              <a:rPr lang="uk-UA" sz="1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5.	Тільки неблагородна людина, здатний в очі хвалити, а </a:t>
            </a:r>
            <a:r>
              <a:rPr lang="uk-UA" sz="18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позаочі</a:t>
            </a:r>
            <a:r>
              <a:rPr lang="uk-UA" sz="18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sz="1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лихословити</a:t>
            </a: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None/>
            </a:pPr>
            <a:r>
              <a:rPr lang="uk-UA" sz="1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6.	Роби тільки те, що в майбутньому </a:t>
            </a:r>
            <a:r>
              <a:rPr lang="uk-UA" sz="1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не засудить тебе</a:t>
            </a: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None/>
            </a:pPr>
            <a:r>
              <a:rPr lang="uk-UA" sz="1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7.	Все упорядковується згідно </a:t>
            </a:r>
            <a:r>
              <a:rPr lang="uk-UA" sz="1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з числами</a:t>
            </a: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None/>
            </a:pPr>
            <a:r>
              <a:rPr lang="uk-UA" sz="1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8.	Що божество? Одиниця! Тільки через співвідношення чисел можна </a:t>
            </a:r>
            <a:r>
              <a:rPr lang="uk-UA" sz="1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пізнати </a:t>
            </a:r>
            <a:r>
              <a:rPr lang="uk-UA" sz="18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sz="1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істину</a:t>
            </a: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None/>
            </a:pPr>
            <a:r>
              <a:rPr lang="uk-UA" sz="1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9.	Усі тіла – </a:t>
            </a:r>
            <a:r>
              <a:rPr lang="uk-UA" sz="1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числа</a:t>
            </a:r>
            <a:r>
              <a:rPr lang="uk-UA" sz="18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sz="18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sz="18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!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None/>
            </a:pPr>
            <a:r>
              <a:rPr lang="uk-UA" sz="1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10.	 Де немає числа і міри - там</a:t>
            </a:r>
            <a:r>
              <a:rPr lang="uk-UA" sz="18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хаос і </a:t>
            </a:r>
            <a:r>
              <a:rPr lang="uk-UA" sz="1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химери</a:t>
            </a: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None/>
            </a:pPr>
            <a:r>
              <a:rPr lang="uk-UA" sz="1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11.	  Мудрість - </a:t>
            </a:r>
            <a:r>
              <a:rPr lang="uk-UA" sz="1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це число</a:t>
            </a:r>
            <a:r>
              <a:rPr lang="uk-UA" sz="1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None/>
            </a:pPr>
            <a:r>
              <a:rPr lang="uk-UA" sz="1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12.	 Числа </a:t>
            </a:r>
            <a:r>
              <a:rPr lang="uk-UA" sz="1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керують  світом.</a:t>
            </a:r>
            <a:endParaRPr lang="uk-UA" sz="1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23397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Заголовок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4400" smtClean="0"/>
              <a:t>Думки</a:t>
            </a:r>
            <a:br>
              <a:rPr lang="ru-RU" sz="4400" smtClean="0"/>
            </a:br>
            <a:r>
              <a:rPr lang="ru-RU" sz="4400" smtClean="0"/>
              <a:t>(промовляти про себе, думати!)</a:t>
            </a:r>
          </a:p>
        </p:txBody>
      </p:sp>
      <p:sp>
        <p:nvSpPr>
          <p:cNvPr id="57346" name="Объект 2"/>
          <p:cNvSpPr>
            <a:spLocks noGrp="1"/>
          </p:cNvSpPr>
          <p:nvPr>
            <p:ph idx="1"/>
          </p:nvPr>
        </p:nvSpPr>
        <p:spPr>
          <a:xfrm>
            <a:off x="250825" y="1484313"/>
            <a:ext cx="8229600" cy="5256212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smtClean="0"/>
              <a:t>Якщо зараз піти від задачі, то потім вона наздожене вас у вигляді проблеми.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Wingdings 2" pitchFamily="18" charset="2"/>
              <a:buNone/>
            </a:pPr>
            <a:endParaRPr lang="ru-RU" smtClean="0"/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mtClean="0"/>
              <a:t>Інтелект людини визначається не об'ємом того, що він знає, а якістю того, що він робить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ru-RU" smtClean="0"/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mtClean="0"/>
              <a:t>Розумний - розповідає про те, що робить, мудрець -про те, що зробив, і лише дурень – про те, що хоче зробити.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ru-RU" smtClean="0"/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mtClean="0"/>
              <a:t>Якщо ти ставиш питання, значить, ти вже знаєш половину відповіді.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1"/>
          <p:cNvSpPr>
            <a:spLocks noGrp="1"/>
          </p:cNvSpPr>
          <p:nvPr>
            <p:ph type="title"/>
          </p:nvPr>
        </p:nvSpPr>
        <p:spPr>
          <a:xfrm>
            <a:off x="468313" y="256540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6000" smtClean="0"/>
              <a:t>ДЯКУЮ ВСІМ</a:t>
            </a:r>
            <a:r>
              <a:rPr lang="ru-RU" sz="7200" smtClean="0"/>
              <a:t>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395288" y="692150"/>
            <a:ext cx="8507412" cy="1143000"/>
          </a:xfrm>
        </p:spPr>
        <p:txBody>
          <a:bodyPr/>
          <a:lstStyle/>
          <a:p>
            <a:pPr algn="ctr" eaLnBrk="1" hangingPunct="1"/>
            <a:r>
              <a:rPr lang="ru-RU" sz="4900" smtClean="0">
                <a:latin typeface="Arial" charset="0"/>
              </a:rPr>
              <a:t>Математичне і гуманітарне</a:t>
            </a:r>
            <a:r>
              <a:rPr lang="ru-RU" sz="4900" smtClean="0"/>
              <a:t> …</a:t>
            </a:r>
          </a:p>
        </p:txBody>
      </p:sp>
      <p:sp>
        <p:nvSpPr>
          <p:cNvPr id="1741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eaLnBrk="1" hangingPunct="1">
              <a:buFont typeface="Wingdings 2" pitchFamily="18" charset="2"/>
              <a:buNone/>
            </a:pPr>
            <a:r>
              <a:rPr lang="ru-RU" dirty="0" smtClean="0"/>
              <a:t>Математик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гуманітарій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стилі</a:t>
            </a:r>
            <a:r>
              <a:rPr lang="ru-RU" dirty="0" smtClean="0"/>
              <a:t> </a:t>
            </a:r>
            <a:r>
              <a:rPr lang="ru-RU" dirty="0" err="1" smtClean="0"/>
              <a:t>мислення</a:t>
            </a:r>
            <a:r>
              <a:rPr lang="ru-RU" dirty="0" smtClean="0"/>
              <a:t>. </a:t>
            </a:r>
            <a:r>
              <a:rPr lang="ru-RU" dirty="0" err="1" smtClean="0"/>
              <a:t>Знайомство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іншим</a:t>
            </a:r>
            <a:r>
              <a:rPr lang="ru-RU" dirty="0" smtClean="0"/>
              <a:t> стилем </a:t>
            </a:r>
            <a:r>
              <a:rPr lang="ru-RU" dirty="0" err="1" smtClean="0"/>
              <a:t>мислення</a:t>
            </a:r>
            <a:r>
              <a:rPr lang="ru-RU" dirty="0" smtClean="0"/>
              <a:t> </a:t>
            </a:r>
            <a:r>
              <a:rPr lang="ru-RU" dirty="0" err="1" smtClean="0"/>
              <a:t>збагачує</a:t>
            </a:r>
            <a:r>
              <a:rPr lang="ru-RU" dirty="0" smtClean="0"/>
              <a:t> кожного.</a:t>
            </a:r>
          </a:p>
          <a:p>
            <a:pPr marL="0" indent="0" algn="just" eaLnBrk="1" hangingPunct="1">
              <a:buFont typeface="Wingdings 2" pitchFamily="18" charset="2"/>
              <a:buNone/>
            </a:pPr>
            <a:r>
              <a:rPr lang="ru-RU" dirty="0" err="1" smtClean="0"/>
              <a:t>Вивчення</a:t>
            </a:r>
            <a:r>
              <a:rPr lang="ru-RU" dirty="0" smtClean="0"/>
              <a:t> </a:t>
            </a:r>
            <a:r>
              <a:rPr lang="ru-RU" dirty="0" err="1" smtClean="0"/>
              <a:t>аксіоматичного</a:t>
            </a:r>
            <a:r>
              <a:rPr lang="ru-RU" dirty="0" smtClean="0"/>
              <a:t> методу математики </a:t>
            </a:r>
            <a:r>
              <a:rPr lang="ru-RU" dirty="0" err="1" smtClean="0"/>
              <a:t>надає</a:t>
            </a:r>
            <a:r>
              <a:rPr lang="ru-RU" dirty="0" smtClean="0"/>
              <a:t> </a:t>
            </a:r>
            <a:r>
              <a:rPr lang="ru-RU" dirty="0" err="1" smtClean="0"/>
              <a:t>звичку</a:t>
            </a:r>
            <a:r>
              <a:rPr lang="ru-RU" dirty="0" smtClean="0"/>
              <a:t> до строгого </a:t>
            </a:r>
            <a:r>
              <a:rPr lang="ru-RU" dirty="0" err="1" smtClean="0"/>
              <a:t>логічного</a:t>
            </a:r>
            <a:r>
              <a:rPr lang="ru-RU" dirty="0" smtClean="0"/>
              <a:t> </a:t>
            </a:r>
            <a:r>
              <a:rPr lang="ru-RU" dirty="0" err="1" smtClean="0"/>
              <a:t>мислення</a:t>
            </a:r>
            <a:r>
              <a:rPr lang="ru-RU" dirty="0" smtClean="0"/>
              <a:t>, </a:t>
            </a:r>
            <a:r>
              <a:rPr lang="ru-RU" dirty="0" err="1" smtClean="0"/>
              <a:t>розвиває</a:t>
            </a:r>
            <a:r>
              <a:rPr lang="ru-RU" dirty="0" smtClean="0"/>
              <a:t> </a:t>
            </a:r>
            <a:r>
              <a:rPr lang="ru-RU" dirty="0" err="1" smtClean="0"/>
              <a:t>уяву</a:t>
            </a:r>
            <a:r>
              <a:rPr lang="ru-RU" dirty="0" smtClean="0"/>
              <a:t>.</a:t>
            </a:r>
          </a:p>
          <a:p>
            <a:pPr marL="0" indent="0" algn="just" eaLnBrk="1" hangingPunct="1">
              <a:buFont typeface="Wingdings 2" pitchFamily="18" charset="2"/>
              <a:buNone/>
            </a:pPr>
            <a:r>
              <a:rPr lang="ru-RU" dirty="0" err="1" smtClean="0"/>
              <a:t>Заняття</a:t>
            </a:r>
            <a:r>
              <a:rPr lang="ru-RU" dirty="0" smtClean="0"/>
              <a:t> математикою, </a:t>
            </a:r>
            <a:r>
              <a:rPr lang="ru-RU" dirty="0" err="1" smtClean="0"/>
              <a:t>систематичне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точної</a:t>
            </a:r>
            <a:r>
              <a:rPr lang="ru-RU" dirty="0" smtClean="0"/>
              <a:t> </a:t>
            </a:r>
            <a:r>
              <a:rPr lang="ru-RU" dirty="0" err="1" smtClean="0"/>
              <a:t>термінології</a:t>
            </a:r>
            <a:r>
              <a:rPr lang="ru-RU" dirty="0" smtClean="0"/>
              <a:t> </a:t>
            </a:r>
            <a:r>
              <a:rPr lang="ru-RU" dirty="0" err="1" smtClean="0"/>
              <a:t>позначається</a:t>
            </a:r>
            <a:r>
              <a:rPr lang="ru-RU" dirty="0" smtClean="0"/>
              <a:t> на </a:t>
            </a:r>
            <a:r>
              <a:rPr lang="ru-RU" dirty="0" err="1" smtClean="0"/>
              <a:t>психології</a:t>
            </a:r>
            <a:r>
              <a:rPr lang="ru-RU" dirty="0" smtClean="0"/>
              <a:t> </a:t>
            </a:r>
            <a:r>
              <a:rPr lang="ru-RU" dirty="0" err="1" smtClean="0"/>
              <a:t>учнів</a:t>
            </a:r>
            <a:r>
              <a:rPr lang="ru-RU" dirty="0" smtClean="0"/>
              <a:t> в </a:t>
            </a:r>
            <a:r>
              <a:rPr lang="ru-RU" dirty="0" err="1" smtClean="0"/>
              <a:t>частині</a:t>
            </a:r>
            <a:r>
              <a:rPr lang="ru-RU" dirty="0" smtClean="0"/>
              <a:t> </a:t>
            </a:r>
            <a:r>
              <a:rPr lang="ru-RU" dirty="0" err="1" smtClean="0"/>
              <a:t>сприйняття</a:t>
            </a:r>
            <a:r>
              <a:rPr lang="ru-RU" dirty="0" smtClean="0"/>
              <a:t> </a:t>
            </a:r>
            <a:r>
              <a:rPr lang="ru-RU" dirty="0" err="1" smtClean="0"/>
              <a:t>слів</a:t>
            </a:r>
            <a:r>
              <a:rPr lang="ru-RU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Заголовок 1"/>
          <p:cNvSpPr>
            <a:spLocks noGrp="1"/>
          </p:cNvSpPr>
          <p:nvPr>
            <p:ph type="title"/>
          </p:nvPr>
        </p:nvSpPr>
        <p:spPr>
          <a:xfrm>
            <a:off x="323850" y="-17145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mtClean="0"/>
              <a:t>Дано функції:</a:t>
            </a:r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1763713" y="1196975"/>
          <a:ext cx="4897437" cy="525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0" name="Формула" r:id="rId3" imgW="838080" imgH="1752480" progId="Equation.3">
                  <p:embed/>
                </p:oleObj>
              </mc:Choice>
              <mc:Fallback>
                <p:oleObj name="Формула" r:id="rId3" imgW="838080" imgH="1752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1196975"/>
                        <a:ext cx="4897437" cy="5256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7"/>
          <p:cNvGraphicFramePr>
            <a:graphicFrameLocks noChangeAspect="1"/>
          </p:cNvGraphicFramePr>
          <p:nvPr/>
        </p:nvGraphicFramePr>
        <p:xfrm>
          <a:off x="1763713" y="1196975"/>
          <a:ext cx="4897437" cy="525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1" name="Формула" r:id="rId5" imgW="838080" imgH="1752480" progId="Equation.3">
                  <p:embed/>
                </p:oleObj>
              </mc:Choice>
              <mc:Fallback>
                <p:oleObj name="Формула" r:id="rId5" imgW="838080" imgH="1752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1196975"/>
                        <a:ext cx="4897437" cy="5256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5" name="Picture 9" descr="https://shkolkovo.net/media/upload/task_images/118/theory_00_07_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2780928"/>
            <a:ext cx="5295900" cy="2238376"/>
          </a:xfrm>
          <a:prstGeom prst="rect">
            <a:avLst/>
          </a:prstGeom>
          <a:noFill/>
        </p:spPr>
      </p:pic>
      <p:pic>
        <p:nvPicPr>
          <p:cNvPr id="19467" name="Picture 11" descr="http://moyaosvita.com.ua/wp-content/uploads/2018/06/1518180908_teorema-pifagor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37019" y="0"/>
            <a:ext cx="918101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179388" y="47625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 Разом чи окремо?</a:t>
            </a:r>
          </a:p>
        </p:txBody>
      </p:sp>
      <p:sp>
        <p:nvSpPr>
          <p:cNvPr id="24578" name="Объект 6"/>
          <p:cNvSpPr>
            <a:spLocks noGrp="1"/>
          </p:cNvSpPr>
          <p:nvPr>
            <p:ph sz="half" idx="2"/>
          </p:nvPr>
        </p:nvSpPr>
        <p:spPr>
          <a:xfrm>
            <a:off x="250825" y="4581525"/>
            <a:ext cx="2665413" cy="2376488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</a:rPr>
              <a:t>Дослідники із Стендфордського університету довели можливість тренування «чисельного відчуття» – здібності визначати кількість елементів без підрахунку.</a:t>
            </a:r>
          </a:p>
        </p:txBody>
      </p:sp>
      <p:pic>
        <p:nvPicPr>
          <p:cNvPr id="24579" name="Picture 3" descr="C:\Users\Администратор\Desktop\i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773238"/>
            <a:ext cx="2665413" cy="2736850"/>
          </a:xfrm>
        </p:spPr>
      </p:pic>
      <p:pic>
        <p:nvPicPr>
          <p:cNvPr id="24580" name="Picture 4" descr="C:\Users\Администратор\Desktop\i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115888"/>
            <a:ext cx="2484437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Объект 6"/>
          <p:cNvSpPr txBox="1">
            <a:spLocks/>
          </p:cNvSpPr>
          <p:nvPr/>
        </p:nvSpPr>
        <p:spPr bwMode="auto">
          <a:xfrm>
            <a:off x="3167063" y="2133600"/>
            <a:ext cx="5834062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ru-RU" sz="2200">
              <a:latin typeface="Constantia" pitchFamily="18" charset="0"/>
            </a:endParaRPr>
          </a:p>
        </p:txBody>
      </p:sp>
      <p:sp>
        <p:nvSpPr>
          <p:cNvPr id="24582" name="Rectangle 7"/>
          <p:cNvSpPr>
            <a:spLocks noChangeArrowheads="1"/>
          </p:cNvSpPr>
          <p:nvPr/>
        </p:nvSpPr>
        <p:spPr bwMode="auto">
          <a:xfrm>
            <a:off x="3132138" y="2349500"/>
            <a:ext cx="5761037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    В рамках Міжнародної програми  оцінювання освітніх досягнень  учнів ( Великобританія, Канада, Австралія, США, Нова Зеландія)  проведені  масштабні дослідження, присвячені якості роздільного і змішаного вчення в школах.  </a:t>
            </a:r>
          </a:p>
          <a:p>
            <a:r>
              <a:rPr lang="ru-RU" sz="2000"/>
              <a:t>    На думку учених твердження, що хлопчики і дівчатка вчаться по разному,то му що у них різні параметри мозку,  не відповідає даним сучасної нейропсихології. </a:t>
            </a:r>
            <a:r>
              <a:rPr lang="ru-RU" sz="2000" i="1"/>
              <a:t>Відмінності в</a:t>
            </a:r>
            <a:r>
              <a:rPr lang="ru-RU" sz="2000"/>
              <a:t> </a:t>
            </a:r>
            <a:r>
              <a:rPr lang="ru-RU" sz="2000" i="1"/>
              <a:t>параметрах мозку</a:t>
            </a:r>
            <a:r>
              <a:rPr lang="ru-RU" sz="2000"/>
              <a:t> ( у дівчаток раніше завершення зростання, у хлопчиків більший об'єм) ніяк </a:t>
            </a:r>
            <a:r>
              <a:rPr lang="ru-RU" sz="2000" i="1"/>
              <a:t>не  пов'язані  з процесом навчання</a:t>
            </a:r>
            <a:r>
              <a:rPr lang="ru-RU" sz="2000"/>
              <a:t>.</a:t>
            </a:r>
          </a:p>
          <a:p>
            <a:endParaRPr lang="ru-R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r>
              <a:rPr lang="uk-UA" dirty="0" smtClean="0"/>
              <a:t>Доведення теореми Піфагора</a:t>
            </a:r>
            <a:endParaRPr lang="ru-RU" dirty="0"/>
          </a:p>
        </p:txBody>
      </p:sp>
      <p:pic>
        <p:nvPicPr>
          <p:cNvPr id="4" name="Picture 2" descr="http://ostriv.in.ua/images/publications/4/19885/14673772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20888"/>
            <a:ext cx="3810000" cy="3136900"/>
          </a:xfrm>
          <a:prstGeom prst="rect">
            <a:avLst/>
          </a:prstGeom>
          <a:noFill/>
        </p:spPr>
      </p:pic>
      <p:pic>
        <p:nvPicPr>
          <p:cNvPr id="5" name="Picture 2" descr="http://files.school-collection.edu.ru/dlrstore/648d87e8-0b93-39b7-bf79-498944b4ff26/734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9528" y="2420888"/>
            <a:ext cx="4854472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4" name="Заголовок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chemeClr val="accent2"/>
                </a:solidFill>
              </a:rPr>
              <a:t>Математичні моделі.</a:t>
            </a:r>
          </a:p>
        </p:txBody>
      </p:sp>
      <p:sp>
        <p:nvSpPr>
          <p:cNvPr id="22545" name="Объект 2"/>
          <p:cNvSpPr>
            <a:spLocks noGrp="1"/>
          </p:cNvSpPr>
          <p:nvPr>
            <p:ph idx="1"/>
          </p:nvPr>
        </p:nvSpPr>
        <p:spPr>
          <a:xfrm>
            <a:off x="457200" y="1935163"/>
            <a:ext cx="4546600" cy="4389437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uk-UA" sz="2800" smtClean="0"/>
              <a:t>Дано функції.</a:t>
            </a:r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uk-UA" sz="2800" smtClean="0"/>
              <a:t>Які з них мають графік :</a:t>
            </a:r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</a:pPr>
            <a:endParaRPr lang="uk-UA" sz="2800" smtClean="0"/>
          </a:p>
          <a:p>
            <a:pPr marL="0" indent="0" eaLnBrk="1" hangingPunct="1">
              <a:lnSpc>
                <a:spcPct val="90000"/>
              </a:lnSpc>
              <a:buFontTx/>
              <a:buChar char="-"/>
            </a:pPr>
            <a:r>
              <a:rPr lang="uk-UA" sz="2800" smtClean="0"/>
              <a:t> пряма;</a:t>
            </a:r>
          </a:p>
          <a:p>
            <a:pPr marL="0" indent="0" eaLnBrk="1" hangingPunct="1">
              <a:lnSpc>
                <a:spcPct val="90000"/>
              </a:lnSpc>
              <a:buFontTx/>
              <a:buChar char="-"/>
            </a:pPr>
            <a:r>
              <a:rPr lang="uk-UA" sz="2800" smtClean="0"/>
              <a:t> гіпербола;</a:t>
            </a:r>
          </a:p>
          <a:p>
            <a:pPr marL="0" indent="0" eaLnBrk="1" hangingPunct="1">
              <a:lnSpc>
                <a:spcPct val="90000"/>
              </a:lnSpc>
              <a:buFontTx/>
              <a:buChar char="-"/>
            </a:pPr>
            <a:r>
              <a:rPr lang="uk-UA" sz="2800" smtClean="0"/>
              <a:t> парабола;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uk-UA" sz="2800" smtClean="0"/>
              <a:t>- вітка  параболи?</a:t>
            </a:r>
            <a:endParaRPr lang="ru-RU" sz="2800" smtClean="0"/>
          </a:p>
        </p:txBody>
      </p:sp>
      <p:graphicFrame>
        <p:nvGraphicFramePr>
          <p:cNvPr id="22540" name="Object 1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219700" y="1916113"/>
          <a:ext cx="2273300" cy="475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3" name="Формула" r:id="rId3" imgW="838080" imgH="1752480" progId="Equation.3">
                  <p:embed/>
                </p:oleObj>
              </mc:Choice>
              <mc:Fallback>
                <p:oleObj name="Формула" r:id="rId3" imgW="838080" imgH="175248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1916113"/>
                        <a:ext cx="2273300" cy="4752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2" name="Object 14"/>
          <p:cNvGraphicFramePr>
            <a:graphicFrameLocks noChangeAspect="1"/>
          </p:cNvGraphicFramePr>
          <p:nvPr/>
        </p:nvGraphicFramePr>
        <p:xfrm>
          <a:off x="5219700" y="1916113"/>
          <a:ext cx="2273300" cy="475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4" name="Формула" r:id="rId5" imgW="838080" imgH="1752480" progId="Equation.3">
                  <p:embed/>
                </p:oleObj>
              </mc:Choice>
              <mc:Fallback>
                <p:oleObj name="Формула" r:id="rId5" imgW="838080" imgH="175248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1916113"/>
                        <a:ext cx="2273300" cy="4752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3" name="Object 15"/>
          <p:cNvGraphicFramePr>
            <a:graphicFrameLocks noChangeAspect="1"/>
          </p:cNvGraphicFramePr>
          <p:nvPr/>
        </p:nvGraphicFramePr>
        <p:xfrm>
          <a:off x="5219700" y="1916113"/>
          <a:ext cx="2273300" cy="475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5" name="Формула" r:id="rId6" imgW="838080" imgH="1752480" progId="Equation.3">
                  <p:embed/>
                </p:oleObj>
              </mc:Choice>
              <mc:Fallback>
                <p:oleObj name="Формула" r:id="rId6" imgW="838080" imgH="175248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1916113"/>
                        <a:ext cx="2273300" cy="4752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https://naurok.com.ua/uploads/files/132446/38897/40179_images/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3970" name="Picture 2" descr="https://naurok.com.ua/uploads/files/132446/38897/40179_images/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918</TotalTime>
  <Words>672</Words>
  <Application>Microsoft Office PowerPoint</Application>
  <PresentationFormat>Экран (4:3)</PresentationFormat>
  <Paragraphs>125</Paragraphs>
  <Slides>34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6" baseType="lpstr">
      <vt:lpstr>Поток</vt:lpstr>
      <vt:lpstr>Формула</vt:lpstr>
      <vt:lpstr>Цікава математика прямокутного трикутника.</vt:lpstr>
      <vt:lpstr>Математичне і гуманітарне…</vt:lpstr>
      <vt:lpstr>Мета уроку:</vt:lpstr>
      <vt:lpstr>Математичне і гуманітарне …</vt:lpstr>
      <vt:lpstr>Дано функції:</vt:lpstr>
      <vt:lpstr> Разом чи окремо?</vt:lpstr>
      <vt:lpstr>Доведення теореми Піфагора</vt:lpstr>
      <vt:lpstr>Математичні моделі.</vt:lpstr>
      <vt:lpstr>Презентация PowerPoint</vt:lpstr>
      <vt:lpstr>Задай питання сусіду …</vt:lpstr>
      <vt:lpstr>Презентация PowerPoint</vt:lpstr>
      <vt:lpstr>Презентация PowerPoint</vt:lpstr>
      <vt:lpstr>Презентация PowerPoint</vt:lpstr>
      <vt:lpstr>Математичні  моделі</vt:lpstr>
      <vt:lpstr>Освіта  передбачає знайомство не лише з тим, що використовується в професійній діяльності, але і з людською культурою.</vt:lpstr>
      <vt:lpstr>ПАНОРАМА  ФУНКЦІЙ</vt:lpstr>
      <vt:lpstr>Спіраль Архімеда</vt:lpstr>
      <vt:lpstr>Циклоіда</vt:lpstr>
      <vt:lpstr>Овал Кассіні</vt:lpstr>
      <vt:lpstr>Лист Декарта</vt:lpstr>
      <vt:lpstr>Лемніската</vt:lpstr>
      <vt:lpstr>Параболоїд</vt:lpstr>
      <vt:lpstr>ЯК функції  працюють ?</vt:lpstr>
      <vt:lpstr>Графік функції в професії пілота.</vt:lpstr>
      <vt:lpstr>Графік функції в професії космонавта.</vt:lpstr>
      <vt:lpstr>Графік функції в професії архітектора.</vt:lpstr>
      <vt:lpstr>Графік функції в професії бухгалтера.</vt:lpstr>
      <vt:lpstr>Графік функції професії математика.</vt:lpstr>
      <vt:lpstr>Презентация PowerPoint</vt:lpstr>
      <vt:lpstr>Презентация PowerPoint</vt:lpstr>
      <vt:lpstr>Гра філософів "Так сказав Піфагор(син Мнесарха з Самоса) ". </vt:lpstr>
      <vt:lpstr>Гра філософів "Так сказав Піфагор(син Мнесарха з Самоса) ". </vt:lpstr>
      <vt:lpstr>Думки (промовляти про себе, думати!)</vt:lpstr>
      <vt:lpstr>ДЯКУЮ ВСІМ!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Формулы сокращенного умножения</dc:title>
  <dc:creator>Администратор</dc:creator>
  <cp:lastModifiedBy>Компуктер</cp:lastModifiedBy>
  <cp:revision>53</cp:revision>
  <dcterms:created xsi:type="dcterms:W3CDTF">2011-12-15T18:55:04Z</dcterms:created>
  <dcterms:modified xsi:type="dcterms:W3CDTF">2023-03-04T21:30:05Z</dcterms:modified>
</cp:coreProperties>
</file>