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5588" autoAdjust="0"/>
  </p:normalViewPr>
  <p:slideViewPr>
    <p:cSldViewPr>
      <p:cViewPr>
        <p:scale>
          <a:sx n="53" d="100"/>
          <a:sy n="53" d="100"/>
        </p:scale>
        <p:origin x="-186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DB6C9-1160-4E17-9F34-9CAFD8344BEF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36719-5033-4110-BE7D-2CDA46FA8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18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236719-5033-4110-BE7D-2CDA46FA82C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308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6E2F-0A67-47F1-8F6D-83AEE4175BC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834FE-E016-4054-85FC-24AAEF0552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6E2F-0A67-47F1-8F6D-83AEE4175BC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834FE-E016-4054-85FC-24AAEF0552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6E2F-0A67-47F1-8F6D-83AEE4175BC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834FE-E016-4054-85FC-24AAEF0552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6E2F-0A67-47F1-8F6D-83AEE4175BC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834FE-E016-4054-85FC-24AAEF0552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6E2F-0A67-47F1-8F6D-83AEE4175BC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834FE-E016-4054-85FC-24AAEF0552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6E2F-0A67-47F1-8F6D-83AEE4175BC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834FE-E016-4054-85FC-24AAEF0552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6E2F-0A67-47F1-8F6D-83AEE4175BC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834FE-E016-4054-85FC-24AAEF0552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6E2F-0A67-47F1-8F6D-83AEE4175BC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834FE-E016-4054-85FC-24AAEF0552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6E2F-0A67-47F1-8F6D-83AEE4175BC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834FE-E016-4054-85FC-24AAEF0552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6E2F-0A67-47F1-8F6D-83AEE4175BC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834FE-E016-4054-85FC-24AAEF0552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6E2F-0A67-47F1-8F6D-83AEE4175BC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834FE-E016-4054-85FC-24AAEF055292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F2D6E2F-0A67-47F1-8F6D-83AEE4175BC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26834FE-E016-4054-85FC-24AAEF05529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руглая лента лицом вверх 1"/>
          <p:cNvSpPr/>
          <p:nvPr/>
        </p:nvSpPr>
        <p:spPr>
          <a:xfrm>
            <a:off x="0" y="908720"/>
            <a:ext cx="9144000" cy="3960440"/>
          </a:xfrm>
          <a:prstGeom prst="ellipseRibbon2">
            <a:avLst>
              <a:gd name="adj1" fmla="val 25000"/>
              <a:gd name="adj2" fmla="val 50000"/>
              <a:gd name="adj3" fmla="val 9153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 ВИХОВНІ    ТЕХНОЛОГІЇ  ТА  МОДЕЛІ</a:t>
            </a:r>
          </a:p>
          <a:p>
            <a:pPr algn="ctr"/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УЧНІВСЬКОГО</a:t>
            </a:r>
          </a:p>
          <a:p>
            <a:pPr algn="ctr"/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6591" y="4869160"/>
            <a:ext cx="62264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ГЛИННІВСЬКИЙ  ЛІЦЕЙ</a:t>
            </a:r>
          </a:p>
          <a:p>
            <a:pPr algn="ctr"/>
            <a:endParaRPr lang="uk-UA" sz="24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МЕТОДИЧНА  ПАНОРАМА</a:t>
            </a:r>
          </a:p>
          <a:p>
            <a:pPr algn="ctr"/>
            <a:endParaRPr lang="uk-UA" sz="24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20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71" y="0"/>
            <a:ext cx="9153871" cy="688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79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28092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УЧНІВСЬКА   КОНФЕРЕНЦІЯ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70944" y="1052736"/>
            <a:ext cx="4824536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 ШЕРЕСТУ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12876" y="1700808"/>
            <a:ext cx="5328592" cy="529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ЄР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44930" y="2420888"/>
            <a:ext cx="50765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ВІЦЕ-ПРЕМ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ЄР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789336" y="3529360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ОСВІТИ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862772" y="3434744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ІНФОРМАЦІЇ ЗОВНІШНІХ ЗВ</a:t>
            </a:r>
            <a:r>
              <a:rPr lang="en-GB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ЯЗКІВ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2218916" y="3564136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 КУЛЬТУРИ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5580112" y="3593728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</a:t>
            </a:r>
          </a:p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СПОРТУ  ТА  ТУРИЗМУ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7135192" y="3529360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 ПРАЦІ  І  СОЦІАЛЬНОГО  ЗАХИСТУ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4499992" y="836712"/>
            <a:ext cx="484632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4742308" y="1509936"/>
            <a:ext cx="484632" cy="190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4777172" y="2230016"/>
            <a:ext cx="484632" cy="190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4257676" y="2996952"/>
            <a:ext cx="484632" cy="4377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2843808" y="2996952"/>
            <a:ext cx="484632" cy="532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4076415">
            <a:off x="1735966" y="2649376"/>
            <a:ext cx="484632" cy="1064960"/>
          </a:xfrm>
          <a:prstGeom prst="downArrow">
            <a:avLst>
              <a:gd name="adj1" fmla="val 3538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6037312" y="2996952"/>
            <a:ext cx="457200" cy="6094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18959632">
            <a:off x="7350076" y="269265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53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28092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УЧНІВСЬКІ  ЗБОРИ</a:t>
            </a:r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70944" y="1066437"/>
            <a:ext cx="48245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ГУБЕРНАТОР</a:t>
            </a:r>
          </a:p>
          <a:p>
            <a:pPr algn="ctr"/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(голова учнівського комітету)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44930" y="2240868"/>
            <a:ext cx="5076564" cy="7560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</a:t>
            </a:r>
          </a:p>
          <a:p>
            <a:pPr algn="ctr"/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(заступник голови учкому)</a:t>
            </a:r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789336" y="3529360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ОСВІТИ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862772" y="3434744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СПОРТУ ТА ТУРИЗМУ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2218916" y="3564136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ІНФОРМАЦІЇ ТА ЗОВНІШНІХ ЗВЯЗКІВ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5580112" y="3593728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ПРАЦІ ТА СОЦІАЛЬНОГО ЗАХИСТУ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7135192" y="3529360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КУЛЬТУРИ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4499992" y="836712"/>
            <a:ext cx="4846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4640896" y="1858525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4257676" y="2996952"/>
            <a:ext cx="484632" cy="4377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2843808" y="2996952"/>
            <a:ext cx="484632" cy="532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Стрелка вниз 18"/>
          <p:cNvSpPr/>
          <p:nvPr/>
        </p:nvSpPr>
        <p:spPr>
          <a:xfrm rot="4076415">
            <a:off x="1735966" y="2649376"/>
            <a:ext cx="484632" cy="1064960"/>
          </a:xfrm>
          <a:prstGeom prst="downArrow">
            <a:avLst>
              <a:gd name="adj1" fmla="val 3538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6037312" y="2996952"/>
            <a:ext cx="457200" cy="6094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 rot="18959632">
            <a:off x="7384089" y="2776825"/>
            <a:ext cx="242316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8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28092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ЗБОРИ «КРАЇНИ БАРВІНКОВОЇ»</a:t>
            </a:r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70944" y="1052736"/>
            <a:ext cx="482453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Голова адміністрації «Країни Барвінкової»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44930" y="2230016"/>
            <a:ext cx="5076564" cy="766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Радник </a:t>
            </a:r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789336" y="3529360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 НАВЧАННЯ</a:t>
            </a:r>
          </a:p>
          <a:p>
            <a:pPr algn="ctr"/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ТВОРЧОСТІ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862772" y="3434744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 СПОРТУ ТА ТУРИЗМУ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2361456" y="3564136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 КУЛЬТУРИ </a:t>
            </a:r>
          </a:p>
          <a:p>
            <a:pPr algn="ctr"/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 ВІДПОЧИНКУ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5580112" y="3593728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 ДИСЦИПЛІНИ </a:t>
            </a:r>
          </a:p>
          <a:p>
            <a:pPr algn="ctr"/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 ПОРЯДКУ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7164541" y="3531966"/>
            <a:ext cx="914400" cy="31683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   ПРЕСИ    ТА</a:t>
            </a:r>
          </a:p>
          <a:p>
            <a:pPr algn="ctr"/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4499992" y="836712"/>
            <a:ext cx="484632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4742308" y="1509936"/>
            <a:ext cx="484632" cy="190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4777172" y="2039144"/>
            <a:ext cx="484632" cy="190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4257676" y="2996952"/>
            <a:ext cx="484632" cy="4377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2843808" y="2996952"/>
            <a:ext cx="484632" cy="532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Стрелка вниз 18"/>
          <p:cNvSpPr/>
          <p:nvPr/>
        </p:nvSpPr>
        <p:spPr>
          <a:xfrm rot="4076415">
            <a:off x="1735966" y="2649376"/>
            <a:ext cx="484632" cy="1064960"/>
          </a:xfrm>
          <a:prstGeom prst="downArrow">
            <a:avLst>
              <a:gd name="adj1" fmla="val 3538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6037312" y="2996952"/>
            <a:ext cx="457200" cy="6094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 rot="18959632">
            <a:off x="7350076" y="269265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8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849536"/>
            <a:ext cx="889248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40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«</a:t>
            </a:r>
            <a:r>
              <a:rPr lang="uk-UA" sz="4000" b="1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Самоврядування </a:t>
            </a:r>
            <a:r>
              <a:rPr lang="uk-UA" sz="4000" i="1" dirty="0" smtClean="0">
                <a:effectLst/>
                <a:latin typeface="Times New Roman"/>
                <a:ea typeface="Times New Roman"/>
              </a:rPr>
              <a:t>розглядається як громадська цінність. </a:t>
            </a:r>
            <a:endParaRPr lang="uk-UA" sz="4000" i="1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uk-UA" sz="4400" b="1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Самоврядування– </a:t>
            </a:r>
          </a:p>
          <a:p>
            <a:pPr algn="ctr">
              <a:spcAft>
                <a:spcPts val="0"/>
              </a:spcAft>
            </a:pPr>
            <a:r>
              <a:rPr lang="uk-UA" sz="4400" b="1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це </a:t>
            </a:r>
            <a:r>
              <a:rPr lang="uk-UA" sz="44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креативний </a:t>
            </a:r>
            <a:r>
              <a:rPr lang="uk-UA" sz="4400" b="1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спосіб  </a:t>
            </a:r>
            <a:r>
              <a:rPr lang="uk-UA" sz="4400" b="1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життя</a:t>
            </a:r>
            <a:r>
              <a:rPr lang="uk-UA" sz="4400" b="1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нестандартна форма вираження </a:t>
            </a:r>
            <a:r>
              <a:rPr lang="uk-UA" sz="4400" b="1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думок і </a:t>
            </a:r>
            <a:r>
              <a:rPr lang="uk-UA" sz="4400" b="1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самодостатня реалізація поведінки</a:t>
            </a:r>
            <a:r>
              <a:rPr lang="uk-UA" sz="4400" b="1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uk-UA" sz="4400" b="1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як найвищий </a:t>
            </a:r>
            <a:r>
              <a:rPr lang="uk-UA" sz="4400" b="1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етап самосвідомості  </a:t>
            </a:r>
            <a:r>
              <a:rPr lang="uk-UA" sz="4400" b="1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особистості».</a:t>
            </a:r>
            <a:endParaRPr lang="ru-RU" sz="44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2099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82550"/>
            <a:ext cx="9144001" cy="702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09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ChangeArrowheads="1"/>
          </p:cNvSpPr>
          <p:nvPr/>
        </p:nvSpPr>
        <p:spPr bwMode="auto">
          <a:xfrm>
            <a:off x="3200400" y="612775"/>
            <a:ext cx="26289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Рада школи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8"/>
          <p:cNvSpPr>
            <a:spLocks noChangeArrowheads="1"/>
          </p:cNvSpPr>
          <p:nvPr/>
        </p:nvSpPr>
        <p:spPr bwMode="auto">
          <a:xfrm>
            <a:off x="228600" y="1301750"/>
            <a:ext cx="26289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Педагогічна рада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7"/>
          <p:cNvSpPr>
            <a:spLocks noChangeArrowheads="1"/>
          </p:cNvSpPr>
          <p:nvPr/>
        </p:nvSpPr>
        <p:spPr bwMode="auto">
          <a:xfrm>
            <a:off x="6210300" y="1174750"/>
            <a:ext cx="26289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МО класних керівників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3302000" y="1870075"/>
            <a:ext cx="26289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Шкільне самоврядування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5"/>
          <p:cNvSpPr>
            <a:spLocks noChangeArrowheads="1"/>
          </p:cNvSpPr>
          <p:nvPr/>
        </p:nvSpPr>
        <p:spPr bwMode="auto">
          <a:xfrm>
            <a:off x="6115050" y="2871788"/>
            <a:ext cx="26289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Шкільна демократична республіка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685800" y="3127375"/>
            <a:ext cx="28575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Клуб “Турбота”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6070600" y="4171950"/>
            <a:ext cx="26289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Актив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(5 – 11 класи)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1828800" y="5524500"/>
            <a:ext cx="14859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Освіти</a:t>
            </a:r>
            <a:endParaRPr kumimoji="0" lang="uk-UA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3448050" y="5641975"/>
            <a:ext cx="14859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Культури і су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порт</a:t>
            </a: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20"/>
          <p:cNvSpPr>
            <a:spLocks noChangeArrowheads="1"/>
          </p:cNvSpPr>
          <p:nvPr/>
        </p:nvSpPr>
        <p:spPr bwMode="auto">
          <a:xfrm>
            <a:off x="5327650" y="5670550"/>
            <a:ext cx="14859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Дисципліни і порядку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7086600" y="5641975"/>
            <a:ext cx="14859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Краєзнавство</a:t>
            </a:r>
            <a:endParaRPr kumimoji="0" lang="uk-UA" altLang="ru-RU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1485900" y="4270375"/>
            <a:ext cx="10287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Турбота</a:t>
            </a:r>
            <a:endParaRPr kumimoji="0" lang="uk-UA" alt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 молодших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342900" y="4270375"/>
            <a:ext cx="9144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КТС</a:t>
            </a:r>
            <a:endParaRPr kumimoji="0" lang="uk-UA" altLang="ru-RU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743200" y="4270375"/>
            <a:ext cx="9144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Турбота про старших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4457700" y="1127125"/>
            <a:ext cx="175260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>
            <a:off x="4756150" y="1470025"/>
            <a:ext cx="1454150" cy="4000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Line 13"/>
          <p:cNvSpPr>
            <a:spLocks noChangeShapeType="1"/>
          </p:cNvSpPr>
          <p:nvPr/>
        </p:nvSpPr>
        <p:spPr bwMode="auto">
          <a:xfrm flipH="1" flipV="1">
            <a:off x="2857499" y="1550927"/>
            <a:ext cx="1757504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Line 12"/>
          <p:cNvSpPr>
            <a:spLocks noChangeShapeType="1"/>
          </p:cNvSpPr>
          <p:nvPr/>
        </p:nvSpPr>
        <p:spPr bwMode="auto">
          <a:xfrm flipV="1">
            <a:off x="2857499" y="1127125"/>
            <a:ext cx="1643203" cy="42380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Line 11"/>
          <p:cNvSpPr>
            <a:spLocks noChangeShapeType="1"/>
          </p:cNvSpPr>
          <p:nvPr/>
        </p:nvSpPr>
        <p:spPr bwMode="auto">
          <a:xfrm>
            <a:off x="5143500" y="2327275"/>
            <a:ext cx="308610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 flipH="1">
            <a:off x="2400300" y="2327275"/>
            <a:ext cx="2743200" cy="800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1943100" y="3584575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>
            <a:off x="1943100" y="3584575"/>
            <a:ext cx="13716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Line 7"/>
          <p:cNvSpPr>
            <a:spLocks noChangeShapeType="1"/>
          </p:cNvSpPr>
          <p:nvPr/>
        </p:nvSpPr>
        <p:spPr bwMode="auto">
          <a:xfrm flipH="1">
            <a:off x="800100" y="3584575"/>
            <a:ext cx="11430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>
            <a:off x="7442200" y="3443288"/>
            <a:ext cx="0" cy="800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Line 4"/>
          <p:cNvSpPr>
            <a:spLocks noChangeShapeType="1"/>
          </p:cNvSpPr>
          <p:nvPr/>
        </p:nvSpPr>
        <p:spPr bwMode="auto">
          <a:xfrm flipH="1">
            <a:off x="1746250" y="5299075"/>
            <a:ext cx="5943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Line 3"/>
          <p:cNvSpPr>
            <a:spLocks noChangeShapeType="1"/>
          </p:cNvSpPr>
          <p:nvPr/>
        </p:nvSpPr>
        <p:spPr bwMode="auto">
          <a:xfrm>
            <a:off x="3200400" y="5299075"/>
            <a:ext cx="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Line 2"/>
          <p:cNvSpPr>
            <a:spLocks noChangeShapeType="1"/>
          </p:cNvSpPr>
          <p:nvPr/>
        </p:nvSpPr>
        <p:spPr bwMode="auto">
          <a:xfrm>
            <a:off x="5143500" y="5299075"/>
            <a:ext cx="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Line 1"/>
          <p:cNvSpPr>
            <a:spLocks noChangeShapeType="1"/>
          </p:cNvSpPr>
          <p:nvPr/>
        </p:nvSpPr>
        <p:spPr bwMode="auto">
          <a:xfrm>
            <a:off x="7086600" y="5299075"/>
            <a:ext cx="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400" b="1" i="1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Структура учнівського самоврядування Новопокровської загальноосвітньої школи I-II ступенів</a:t>
            </a:r>
            <a:endParaRPr kumimoji="0" lang="uk-UA" altLang="ru-RU" sz="1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4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19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1"/>
          <p:cNvSpPr>
            <a:spLocks noChangeArrowheads="1"/>
          </p:cNvSpPr>
          <p:nvPr/>
        </p:nvSpPr>
        <p:spPr bwMode="auto">
          <a:xfrm>
            <a:off x="3257550" y="2652713"/>
            <a:ext cx="2628900" cy="14859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Голова самоврядування школи</a:t>
            </a: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auto">
          <a:xfrm>
            <a:off x="3314700" y="511178"/>
            <a:ext cx="22860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Рада старост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28104" y="1052513"/>
            <a:ext cx="22860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Комітет з питань захисту прав дитини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6504508" y="1025526"/>
            <a:ext cx="22860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Комітет з питань навчання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6629400" y="2595563"/>
            <a:ext cx="22860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Комітет по роботі з молодшими школярами </a:t>
            </a: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6743700" y="4138613"/>
            <a:ext cx="22860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Комітет з питань праці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28104" y="2652713"/>
            <a:ext cx="22860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Комітет культури, відпочинку</a:t>
            </a: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43384" y="4024313"/>
            <a:ext cx="22860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Комітет з питань спорту, туризму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43384" y="5510213"/>
            <a:ext cx="22860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Шкільна газета</a:t>
            </a: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6743700" y="5395913"/>
            <a:ext cx="22860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Радіо - газета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200400" y="5167313"/>
            <a:ext cx="22860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Комітет інформації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5200650" y="4024313"/>
            <a:ext cx="1485900" cy="182879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>
            <a:off x="4343400" y="4138613"/>
            <a:ext cx="0" cy="1257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Line 7"/>
          <p:cNvSpPr>
            <a:spLocks noChangeShapeType="1"/>
          </p:cNvSpPr>
          <p:nvPr/>
        </p:nvSpPr>
        <p:spPr bwMode="auto">
          <a:xfrm flipV="1">
            <a:off x="4514850" y="1423989"/>
            <a:ext cx="38100" cy="1219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 flipV="1">
            <a:off x="5532958" y="1749426"/>
            <a:ext cx="1257300" cy="1371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 flipH="1" flipV="1">
            <a:off x="2373834" y="1819276"/>
            <a:ext cx="1118046" cy="12334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Line 4"/>
          <p:cNvSpPr>
            <a:spLocks noChangeShapeType="1"/>
          </p:cNvSpPr>
          <p:nvPr/>
        </p:nvSpPr>
        <p:spPr bwMode="auto">
          <a:xfrm flipV="1">
            <a:off x="5943600" y="3305176"/>
            <a:ext cx="800100" cy="2730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Line 3"/>
          <p:cNvSpPr>
            <a:spLocks noChangeShapeType="1"/>
          </p:cNvSpPr>
          <p:nvPr/>
        </p:nvSpPr>
        <p:spPr bwMode="auto">
          <a:xfrm>
            <a:off x="5818708" y="4024313"/>
            <a:ext cx="68580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Line 2"/>
          <p:cNvSpPr>
            <a:spLocks noChangeShapeType="1"/>
          </p:cNvSpPr>
          <p:nvPr/>
        </p:nvSpPr>
        <p:spPr bwMode="auto">
          <a:xfrm flipH="1">
            <a:off x="2400300" y="3967163"/>
            <a:ext cx="109158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Line 1"/>
          <p:cNvSpPr>
            <a:spLocks noChangeShapeType="1"/>
          </p:cNvSpPr>
          <p:nvPr/>
        </p:nvSpPr>
        <p:spPr bwMode="auto">
          <a:xfrm flipH="1" flipV="1">
            <a:off x="2298700" y="3178176"/>
            <a:ext cx="91440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1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Модель </a:t>
            </a:r>
            <a:r>
              <a:rPr kumimoji="0" lang="uk-UA" altLang="ru-RU" sz="1400" b="1" i="1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самоврядування київської загальноосвітньої школи №21</a:t>
            </a:r>
            <a:endParaRPr kumimoji="0" lang="ru-RU" alt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07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2571750" y="1930400"/>
            <a:ext cx="40005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Парламент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251520" y="3771900"/>
            <a:ext cx="96009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Інформаційна  комісія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1907704" y="3771900"/>
            <a:ext cx="1103548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Правова  комісія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543300" y="3771900"/>
            <a:ext cx="12573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Навчальна комісія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486400" y="3771900"/>
            <a:ext cx="10287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Комісія з питань </a:t>
            </a:r>
            <a:r>
              <a:rPr kumimoji="0" lang="uk-UA" alt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відпо</a:t>
            </a:r>
            <a:endParaRPr kumimoji="0" lang="uk-UA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чинку та культури</a:t>
            </a: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flipH="1">
            <a:off x="7429500" y="3771900"/>
            <a:ext cx="1030932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Комісія з питань туризму та спорту</a:t>
            </a: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4775200" y="2628900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800600" y="2628900"/>
            <a:ext cx="3659832" cy="1130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Line 4"/>
          <p:cNvSpPr>
            <a:spLocks noChangeShapeType="1"/>
          </p:cNvSpPr>
          <p:nvPr/>
        </p:nvSpPr>
        <p:spPr bwMode="auto">
          <a:xfrm>
            <a:off x="4775200" y="2628900"/>
            <a:ext cx="1524992" cy="1130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Line 3"/>
          <p:cNvSpPr>
            <a:spLocks noChangeShapeType="1"/>
          </p:cNvSpPr>
          <p:nvPr/>
        </p:nvSpPr>
        <p:spPr bwMode="auto">
          <a:xfrm flipH="1">
            <a:off x="2857500" y="2628900"/>
            <a:ext cx="194310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H="1">
            <a:off x="914400" y="2616200"/>
            <a:ext cx="388620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400" b="1" i="1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Структура учнівського самоврядування Сторопибабської основної школи Буського району</a:t>
            </a:r>
            <a:endParaRPr kumimoji="0" lang="uk-UA" altLang="ru-RU" sz="1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2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70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70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70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70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70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0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0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0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0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02300" algn="l"/>
              </a:tabLst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02300" algn="l"/>
              </a:tabLst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02300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32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2"/>
          <p:cNvSpPr>
            <a:spLocks noChangeArrowheads="1"/>
          </p:cNvSpPr>
          <p:nvPr/>
        </p:nvSpPr>
        <p:spPr bwMode="auto">
          <a:xfrm>
            <a:off x="3543300" y="503238"/>
            <a:ext cx="26289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Директор школи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71"/>
          <p:cNvSpPr>
            <a:spLocks noChangeArrowheads="1"/>
          </p:cNvSpPr>
          <p:nvPr/>
        </p:nvSpPr>
        <p:spPr bwMode="auto">
          <a:xfrm>
            <a:off x="6858000" y="503238"/>
            <a:ext cx="26289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Рада справи школи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70"/>
          <p:cNvSpPr>
            <a:spLocks noChangeArrowheads="1"/>
          </p:cNvSpPr>
          <p:nvPr/>
        </p:nvSpPr>
        <p:spPr bwMode="auto">
          <a:xfrm>
            <a:off x="7200900" y="2903538"/>
            <a:ext cx="2286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Штаб “Навчання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69"/>
          <p:cNvSpPr>
            <a:spLocks noChangeArrowheads="1"/>
          </p:cNvSpPr>
          <p:nvPr/>
        </p:nvSpPr>
        <p:spPr bwMode="auto">
          <a:xfrm>
            <a:off x="6858000" y="1531938"/>
            <a:ext cx="26289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Рада голів штабів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68"/>
          <p:cNvSpPr>
            <a:spLocks noChangeArrowheads="1"/>
          </p:cNvSpPr>
          <p:nvPr/>
        </p:nvSpPr>
        <p:spPr bwMode="auto">
          <a:xfrm>
            <a:off x="6858000" y="2332038"/>
            <a:ext cx="26289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 - куратор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7"/>
          <p:cNvSpPr>
            <a:spLocks noChangeArrowheads="1"/>
          </p:cNvSpPr>
          <p:nvPr/>
        </p:nvSpPr>
        <p:spPr bwMode="auto">
          <a:xfrm>
            <a:off x="3543300" y="1074738"/>
            <a:ext cx="26289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Голови рад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6"/>
          <p:cNvSpPr>
            <a:spLocks noChangeArrowheads="1"/>
          </p:cNvSpPr>
          <p:nvPr/>
        </p:nvSpPr>
        <p:spPr bwMode="auto">
          <a:xfrm>
            <a:off x="3543300" y="1531938"/>
            <a:ext cx="26289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Рада дитячої організації “Місто веселих майстрів”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65"/>
          <p:cNvSpPr>
            <a:spLocks noChangeArrowheads="1"/>
          </p:cNvSpPr>
          <p:nvPr/>
        </p:nvSpPr>
        <p:spPr bwMode="auto">
          <a:xfrm>
            <a:off x="3543300" y="2332038"/>
            <a:ext cx="26289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Педагог - організатор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64"/>
          <p:cNvSpPr>
            <a:spLocks noChangeArrowheads="1"/>
          </p:cNvSpPr>
          <p:nvPr/>
        </p:nvSpPr>
        <p:spPr bwMode="auto">
          <a:xfrm>
            <a:off x="342900" y="1531938"/>
            <a:ext cx="26289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Рада гуртожитку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63"/>
          <p:cNvSpPr>
            <a:spLocks noChangeArrowheads="1"/>
          </p:cNvSpPr>
          <p:nvPr/>
        </p:nvSpPr>
        <p:spPr bwMode="auto">
          <a:xfrm>
            <a:off x="342900" y="2332038"/>
            <a:ext cx="26289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Старший вихователь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62"/>
          <p:cNvSpPr>
            <a:spLocks noChangeArrowheads="1"/>
          </p:cNvSpPr>
          <p:nvPr/>
        </p:nvSpPr>
        <p:spPr bwMode="auto">
          <a:xfrm>
            <a:off x="7200900" y="4046538"/>
            <a:ext cx="2286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Штаб “Живи, книго!”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61"/>
          <p:cNvSpPr>
            <a:spLocks noChangeArrowheads="1"/>
          </p:cNvSpPr>
          <p:nvPr/>
        </p:nvSpPr>
        <p:spPr bwMode="auto">
          <a:xfrm>
            <a:off x="7200900" y="4503738"/>
            <a:ext cx="2286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Штаб “Господар”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60"/>
          <p:cNvSpPr>
            <a:spLocks noChangeArrowheads="1"/>
          </p:cNvSpPr>
          <p:nvPr/>
        </p:nvSpPr>
        <p:spPr bwMode="auto">
          <a:xfrm>
            <a:off x="7200900" y="4960938"/>
            <a:ext cx="2286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Штаб “Дзеркало”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59"/>
          <p:cNvSpPr>
            <a:spLocks noChangeArrowheads="1"/>
          </p:cNvSpPr>
          <p:nvPr/>
        </p:nvSpPr>
        <p:spPr bwMode="auto">
          <a:xfrm>
            <a:off x="7200900" y="5418138"/>
            <a:ext cx="2286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Штаб “Дозвілля”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58"/>
          <p:cNvSpPr>
            <a:spLocks noChangeArrowheads="1"/>
          </p:cNvSpPr>
          <p:nvPr/>
        </p:nvSpPr>
        <p:spPr bwMode="auto">
          <a:xfrm>
            <a:off x="7200900" y="5875338"/>
            <a:ext cx="22860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Штаб “Моя земля – земля моїх батьків”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57"/>
          <p:cNvSpPr>
            <a:spLocks noChangeArrowheads="1"/>
          </p:cNvSpPr>
          <p:nvPr/>
        </p:nvSpPr>
        <p:spPr bwMode="auto">
          <a:xfrm>
            <a:off x="7200900" y="6561138"/>
            <a:ext cx="2286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Голови класних комісій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56"/>
          <p:cNvSpPr>
            <a:spLocks noChangeArrowheads="1"/>
          </p:cNvSpPr>
          <p:nvPr/>
        </p:nvSpPr>
        <p:spPr bwMode="auto">
          <a:xfrm>
            <a:off x="3771900" y="2903538"/>
            <a:ext cx="24003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Об’єднання “Пам’ять”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55"/>
          <p:cNvSpPr>
            <a:spLocks noChangeArrowheads="1"/>
          </p:cNvSpPr>
          <p:nvPr/>
        </p:nvSpPr>
        <p:spPr bwMode="auto">
          <a:xfrm>
            <a:off x="3771900" y="3475038"/>
            <a:ext cx="24003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Об’єднання “Турбота”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54"/>
          <p:cNvSpPr>
            <a:spLocks noChangeArrowheads="1"/>
          </p:cNvSpPr>
          <p:nvPr/>
        </p:nvSpPr>
        <p:spPr bwMode="auto">
          <a:xfrm>
            <a:off x="3771900" y="4046538"/>
            <a:ext cx="24003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Об’єднання “Друзі малюків”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3771900" y="4618038"/>
            <a:ext cx="24003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Об’єднання “Витівник”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52"/>
          <p:cNvSpPr>
            <a:spLocks noChangeArrowheads="1"/>
          </p:cNvSpPr>
          <p:nvPr/>
        </p:nvSpPr>
        <p:spPr bwMode="auto">
          <a:xfrm>
            <a:off x="3771900" y="5646738"/>
            <a:ext cx="24003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Об’єднання “Юний редактор”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51"/>
          <p:cNvSpPr>
            <a:spLocks noChangeArrowheads="1"/>
          </p:cNvSpPr>
          <p:nvPr/>
        </p:nvSpPr>
        <p:spPr bwMode="auto">
          <a:xfrm>
            <a:off x="3771900" y="5075238"/>
            <a:ext cx="24003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Майстерня “Очумелые ручки”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50"/>
          <p:cNvSpPr>
            <a:spLocks noChangeArrowheads="1"/>
          </p:cNvSpPr>
          <p:nvPr/>
        </p:nvSpPr>
        <p:spPr bwMode="auto">
          <a:xfrm>
            <a:off x="3771900" y="6332538"/>
            <a:ext cx="24003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Танцювальний гурток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49"/>
          <p:cNvSpPr>
            <a:spLocks noChangeArrowheads="1"/>
          </p:cNvSpPr>
          <p:nvPr/>
        </p:nvSpPr>
        <p:spPr bwMode="auto">
          <a:xfrm>
            <a:off x="571500" y="3017838"/>
            <a:ext cx="24003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Штаб “Дзеркало”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48"/>
          <p:cNvSpPr>
            <a:spLocks noChangeArrowheads="1"/>
          </p:cNvSpPr>
          <p:nvPr/>
        </p:nvSpPr>
        <p:spPr bwMode="auto">
          <a:xfrm>
            <a:off x="571500" y="4046538"/>
            <a:ext cx="24003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Штаб “Дозвілля”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47"/>
          <p:cNvSpPr>
            <a:spLocks noChangeArrowheads="1"/>
          </p:cNvSpPr>
          <p:nvPr/>
        </p:nvSpPr>
        <p:spPr bwMode="auto">
          <a:xfrm>
            <a:off x="571500" y="5075238"/>
            <a:ext cx="24003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Штаб “Дисципліна”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46"/>
          <p:cNvSpPr>
            <a:spLocks noChangeArrowheads="1"/>
          </p:cNvSpPr>
          <p:nvPr/>
        </p:nvSpPr>
        <p:spPr bwMode="auto">
          <a:xfrm>
            <a:off x="571500" y="6218238"/>
            <a:ext cx="24003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Штаб “Малюк”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Line 45"/>
          <p:cNvSpPr>
            <a:spLocks noChangeShapeType="1"/>
          </p:cNvSpPr>
          <p:nvPr/>
        </p:nvSpPr>
        <p:spPr bwMode="auto">
          <a:xfrm>
            <a:off x="3771900" y="2674938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Line 44"/>
          <p:cNvSpPr>
            <a:spLocks noChangeShapeType="1"/>
          </p:cNvSpPr>
          <p:nvPr/>
        </p:nvSpPr>
        <p:spPr bwMode="auto">
          <a:xfrm>
            <a:off x="3657600" y="2103438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" name="Line 43"/>
          <p:cNvSpPr>
            <a:spLocks noChangeShapeType="1"/>
          </p:cNvSpPr>
          <p:nvPr/>
        </p:nvSpPr>
        <p:spPr bwMode="auto">
          <a:xfrm>
            <a:off x="3657600" y="2674938"/>
            <a:ext cx="0" cy="3771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" name="Line 42"/>
          <p:cNvSpPr>
            <a:spLocks noChangeShapeType="1"/>
          </p:cNvSpPr>
          <p:nvPr/>
        </p:nvSpPr>
        <p:spPr bwMode="auto">
          <a:xfrm>
            <a:off x="3657600" y="64468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Line 41"/>
          <p:cNvSpPr>
            <a:spLocks noChangeShapeType="1"/>
          </p:cNvSpPr>
          <p:nvPr/>
        </p:nvSpPr>
        <p:spPr bwMode="auto">
          <a:xfrm>
            <a:off x="3657600" y="57610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" name="Line 40"/>
          <p:cNvSpPr>
            <a:spLocks noChangeShapeType="1"/>
          </p:cNvSpPr>
          <p:nvPr/>
        </p:nvSpPr>
        <p:spPr bwMode="auto">
          <a:xfrm>
            <a:off x="3657600" y="53038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" name="Line 39"/>
          <p:cNvSpPr>
            <a:spLocks noChangeShapeType="1"/>
          </p:cNvSpPr>
          <p:nvPr/>
        </p:nvSpPr>
        <p:spPr bwMode="auto">
          <a:xfrm>
            <a:off x="3657600" y="48466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3657600" y="42751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7" name="Line 37"/>
          <p:cNvSpPr>
            <a:spLocks noChangeShapeType="1"/>
          </p:cNvSpPr>
          <p:nvPr/>
        </p:nvSpPr>
        <p:spPr bwMode="auto">
          <a:xfrm>
            <a:off x="3657600" y="37036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>
            <a:off x="3657600" y="31321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" name="Line 35"/>
          <p:cNvSpPr>
            <a:spLocks noChangeShapeType="1"/>
          </p:cNvSpPr>
          <p:nvPr/>
        </p:nvSpPr>
        <p:spPr bwMode="auto">
          <a:xfrm>
            <a:off x="457200" y="2103438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" name="Line 34"/>
          <p:cNvSpPr>
            <a:spLocks noChangeShapeType="1"/>
          </p:cNvSpPr>
          <p:nvPr/>
        </p:nvSpPr>
        <p:spPr bwMode="auto">
          <a:xfrm>
            <a:off x="457200" y="3360738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Line 33"/>
          <p:cNvSpPr>
            <a:spLocks noChangeShapeType="1"/>
          </p:cNvSpPr>
          <p:nvPr/>
        </p:nvSpPr>
        <p:spPr bwMode="auto">
          <a:xfrm>
            <a:off x="457200" y="3360738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Line 32"/>
          <p:cNvSpPr>
            <a:spLocks noChangeShapeType="1"/>
          </p:cNvSpPr>
          <p:nvPr/>
        </p:nvSpPr>
        <p:spPr bwMode="auto">
          <a:xfrm>
            <a:off x="6972300" y="2103438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" name="Line 31"/>
          <p:cNvSpPr>
            <a:spLocks noChangeShapeType="1"/>
          </p:cNvSpPr>
          <p:nvPr/>
        </p:nvSpPr>
        <p:spPr bwMode="auto">
          <a:xfrm>
            <a:off x="457200" y="2674938"/>
            <a:ext cx="0" cy="3771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4" name="Line 30"/>
          <p:cNvSpPr>
            <a:spLocks noChangeShapeType="1"/>
          </p:cNvSpPr>
          <p:nvPr/>
        </p:nvSpPr>
        <p:spPr bwMode="auto">
          <a:xfrm>
            <a:off x="457200" y="64468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" name="Line 29"/>
          <p:cNvSpPr>
            <a:spLocks noChangeShapeType="1"/>
          </p:cNvSpPr>
          <p:nvPr/>
        </p:nvSpPr>
        <p:spPr bwMode="auto">
          <a:xfrm>
            <a:off x="457200" y="53038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" name="Line 28"/>
          <p:cNvSpPr>
            <a:spLocks noChangeShapeType="1"/>
          </p:cNvSpPr>
          <p:nvPr/>
        </p:nvSpPr>
        <p:spPr bwMode="auto">
          <a:xfrm>
            <a:off x="457200" y="42751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>
            <a:off x="457200" y="33607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" name="Line 26"/>
          <p:cNvSpPr>
            <a:spLocks noChangeShapeType="1"/>
          </p:cNvSpPr>
          <p:nvPr/>
        </p:nvSpPr>
        <p:spPr bwMode="auto">
          <a:xfrm>
            <a:off x="6972300" y="2674938"/>
            <a:ext cx="0" cy="342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" name="Line 25"/>
          <p:cNvSpPr>
            <a:spLocks noChangeShapeType="1"/>
          </p:cNvSpPr>
          <p:nvPr/>
        </p:nvSpPr>
        <p:spPr bwMode="auto">
          <a:xfrm>
            <a:off x="6972300" y="3589338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Line 24"/>
          <p:cNvSpPr>
            <a:spLocks noChangeShapeType="1"/>
          </p:cNvSpPr>
          <p:nvPr/>
        </p:nvSpPr>
        <p:spPr bwMode="auto">
          <a:xfrm>
            <a:off x="6972300" y="3132138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" name="Line 23"/>
          <p:cNvSpPr>
            <a:spLocks noChangeShapeType="1"/>
          </p:cNvSpPr>
          <p:nvPr/>
        </p:nvSpPr>
        <p:spPr bwMode="auto">
          <a:xfrm>
            <a:off x="6972300" y="4275138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2" name="Line 22"/>
          <p:cNvSpPr>
            <a:spLocks noChangeShapeType="1"/>
          </p:cNvSpPr>
          <p:nvPr/>
        </p:nvSpPr>
        <p:spPr bwMode="auto">
          <a:xfrm>
            <a:off x="6972300" y="4732338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" name="Line 21"/>
          <p:cNvSpPr>
            <a:spLocks noChangeShapeType="1"/>
          </p:cNvSpPr>
          <p:nvPr/>
        </p:nvSpPr>
        <p:spPr bwMode="auto">
          <a:xfrm>
            <a:off x="6972300" y="5075238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4" name="Line 20"/>
          <p:cNvSpPr>
            <a:spLocks noChangeShapeType="1"/>
          </p:cNvSpPr>
          <p:nvPr/>
        </p:nvSpPr>
        <p:spPr bwMode="auto">
          <a:xfrm>
            <a:off x="6972300" y="5532438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5" name="Line 19"/>
          <p:cNvSpPr>
            <a:spLocks noChangeShapeType="1"/>
          </p:cNvSpPr>
          <p:nvPr/>
        </p:nvSpPr>
        <p:spPr bwMode="auto">
          <a:xfrm>
            <a:off x="6172200" y="731838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6" name="Line 18"/>
          <p:cNvSpPr>
            <a:spLocks noChangeShapeType="1"/>
          </p:cNvSpPr>
          <p:nvPr/>
        </p:nvSpPr>
        <p:spPr bwMode="auto">
          <a:xfrm>
            <a:off x="6172200" y="617538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" name="Line 17"/>
          <p:cNvSpPr>
            <a:spLocks noChangeShapeType="1"/>
          </p:cNvSpPr>
          <p:nvPr/>
        </p:nvSpPr>
        <p:spPr bwMode="auto">
          <a:xfrm>
            <a:off x="6172200" y="731838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8" name="Line 16"/>
          <p:cNvSpPr>
            <a:spLocks noChangeShapeType="1"/>
          </p:cNvSpPr>
          <p:nvPr/>
        </p:nvSpPr>
        <p:spPr bwMode="auto">
          <a:xfrm>
            <a:off x="8115300" y="846138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" name="Line 15"/>
          <p:cNvSpPr>
            <a:spLocks noChangeShapeType="1"/>
          </p:cNvSpPr>
          <p:nvPr/>
        </p:nvSpPr>
        <p:spPr bwMode="auto">
          <a:xfrm>
            <a:off x="6172200" y="1303338"/>
            <a:ext cx="1943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" name="Line 14"/>
          <p:cNvSpPr>
            <a:spLocks noChangeShapeType="1"/>
          </p:cNvSpPr>
          <p:nvPr/>
        </p:nvSpPr>
        <p:spPr bwMode="auto">
          <a:xfrm flipV="1">
            <a:off x="1714500" y="1303338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" name="Line 13"/>
          <p:cNvSpPr>
            <a:spLocks noChangeShapeType="1"/>
          </p:cNvSpPr>
          <p:nvPr/>
        </p:nvSpPr>
        <p:spPr bwMode="auto">
          <a:xfrm>
            <a:off x="1714500" y="1303338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2" name="Line 12"/>
          <p:cNvSpPr>
            <a:spLocks noChangeShapeType="1"/>
          </p:cNvSpPr>
          <p:nvPr/>
        </p:nvSpPr>
        <p:spPr bwMode="auto">
          <a:xfrm>
            <a:off x="9486900" y="31321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3" name="Line 11"/>
          <p:cNvSpPr>
            <a:spLocks noChangeShapeType="1"/>
          </p:cNvSpPr>
          <p:nvPr/>
        </p:nvSpPr>
        <p:spPr bwMode="auto">
          <a:xfrm>
            <a:off x="9601200" y="3132138"/>
            <a:ext cx="0" cy="3543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4" name="Line 10"/>
          <p:cNvSpPr>
            <a:spLocks noChangeShapeType="1"/>
          </p:cNvSpPr>
          <p:nvPr/>
        </p:nvSpPr>
        <p:spPr bwMode="auto">
          <a:xfrm>
            <a:off x="9486900" y="56467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5" name="Line 9"/>
          <p:cNvSpPr>
            <a:spLocks noChangeShapeType="1"/>
          </p:cNvSpPr>
          <p:nvPr/>
        </p:nvSpPr>
        <p:spPr bwMode="auto">
          <a:xfrm>
            <a:off x="9486900" y="61039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6" name="Line 8"/>
          <p:cNvSpPr>
            <a:spLocks noChangeShapeType="1"/>
          </p:cNvSpPr>
          <p:nvPr/>
        </p:nvSpPr>
        <p:spPr bwMode="auto">
          <a:xfrm>
            <a:off x="9486900" y="50752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7" name="Line 7"/>
          <p:cNvSpPr>
            <a:spLocks noChangeShapeType="1"/>
          </p:cNvSpPr>
          <p:nvPr/>
        </p:nvSpPr>
        <p:spPr bwMode="auto">
          <a:xfrm>
            <a:off x="9486900" y="42751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" name="Line 6"/>
          <p:cNvSpPr>
            <a:spLocks noChangeShapeType="1"/>
          </p:cNvSpPr>
          <p:nvPr/>
        </p:nvSpPr>
        <p:spPr bwMode="auto">
          <a:xfrm>
            <a:off x="9486900" y="35893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9" name="Line 5"/>
          <p:cNvSpPr>
            <a:spLocks noChangeShapeType="1"/>
          </p:cNvSpPr>
          <p:nvPr/>
        </p:nvSpPr>
        <p:spPr bwMode="auto">
          <a:xfrm>
            <a:off x="9486900" y="47323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" name="Line 4"/>
          <p:cNvSpPr>
            <a:spLocks noChangeShapeType="1"/>
          </p:cNvSpPr>
          <p:nvPr/>
        </p:nvSpPr>
        <p:spPr bwMode="auto">
          <a:xfrm flipV="1">
            <a:off x="4914900" y="1417638"/>
            <a:ext cx="0" cy="11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" name="Rectangle 3"/>
          <p:cNvSpPr>
            <a:spLocks noChangeArrowheads="1"/>
          </p:cNvSpPr>
          <p:nvPr/>
        </p:nvSpPr>
        <p:spPr bwMode="auto">
          <a:xfrm>
            <a:off x="7200900" y="3475038"/>
            <a:ext cx="2286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Штаб “Дисципліна”</a:t>
            </a: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Line 2"/>
          <p:cNvSpPr>
            <a:spLocks noChangeShapeType="1"/>
          </p:cNvSpPr>
          <p:nvPr/>
        </p:nvSpPr>
        <p:spPr bwMode="auto">
          <a:xfrm flipH="1">
            <a:off x="9486900" y="6675438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3" name="Line 1"/>
          <p:cNvSpPr>
            <a:spLocks noChangeShapeType="1"/>
          </p:cNvSpPr>
          <p:nvPr/>
        </p:nvSpPr>
        <p:spPr bwMode="auto">
          <a:xfrm>
            <a:off x="6972300" y="6103938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07916" rIns="522123" bIns="10791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СТРУКТУРА СИСТЕМИ ШКІЛЬНОГО САМОВРЯДУВАННЯ </a:t>
            </a:r>
            <a:endParaRPr kumimoji="0" lang="ru-RU" alt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загальноосвітньої школи – інтернату І-ІІ ступенів №1</a:t>
            </a:r>
            <a:endParaRPr kumimoji="0" lang="ru-RU" alt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ectangle 10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uk-UA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6456" cy="665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85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8352928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214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TM02455596[[fn=Весна]]</Template>
  <TotalTime>315</TotalTime>
  <Words>386</Words>
  <Application>Microsoft Office PowerPoint</Application>
  <PresentationFormat>Экран (4:3)</PresentationFormat>
  <Paragraphs>112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Spring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Image&amp;Matros ®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Image&amp;Matros ®</dc:creator>
  <cp:lastModifiedBy>user</cp:lastModifiedBy>
  <cp:revision>19</cp:revision>
  <dcterms:created xsi:type="dcterms:W3CDTF">2019-01-19T12:57:07Z</dcterms:created>
  <dcterms:modified xsi:type="dcterms:W3CDTF">2023-03-26T00:05:00Z</dcterms:modified>
</cp:coreProperties>
</file>