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45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0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94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5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1455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118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9501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76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2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66207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55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57D4F26-58BD-41CC-9F87-62A486F59F2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F8276A9-2E18-4D7C-A8A3-CAB2BF48E94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0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3958" y="295019"/>
            <a:ext cx="10058398" cy="547115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43000">
                <a:schemeClr val="tx2">
                  <a:lumMod val="25000"/>
                  <a:lumOff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3000000" scaled="0"/>
          </a:gradFill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rgbClr val="002060"/>
                </a:solidFill>
              </a:rPr>
              <a:t>Методика підготовки учнів до ЗНО з математики 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/>
              <a:t>Головна мета та основне завдання </a:t>
            </a:r>
            <a:r>
              <a:rPr lang="uk-UA" b="1" i="1" dirty="0" err="1" smtClean="0"/>
              <a:t>ок</a:t>
            </a:r>
            <a:r>
              <a:rPr lang="uk-UA" b="1" i="1" dirty="0" smtClean="0"/>
              <a:t>  5-11 класів </a:t>
            </a:r>
            <a:endParaRPr lang="ru-RU" b="1" i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3611879"/>
          </a:xfrm>
        </p:spPr>
        <p:txBody>
          <a:bodyPr/>
          <a:lstStyle/>
          <a:p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Головна мета-систематизувати та узагальнити знання учнів з математики;</a:t>
            </a:r>
          </a:p>
          <a:p>
            <a:r>
              <a:rPr lang="uk-UA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икласти матеріал на доступному рівні;</a:t>
            </a:r>
          </a:p>
          <a:p>
            <a:r>
              <a:rPr lang="uk-UA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тимулювати процес </a:t>
            </a:r>
            <a:r>
              <a:rPr lang="uk-UA" sz="32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запам</a:t>
            </a:r>
            <a:r>
              <a:rPr lang="en-US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uk-UA" sz="32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ятовування</a:t>
            </a: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Основне завдання –розвиток математичної компетентності учнів </a:t>
            </a:r>
            <a:r>
              <a:rPr lang="uk-UA" b="1" i="1" dirty="0" smtClean="0"/>
              <a:t>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480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Компетенції учнів та метод </a:t>
            </a:r>
            <a:r>
              <a:rPr lang="uk-UA" dirty="0" err="1" smtClean="0"/>
              <a:t>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60519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00B0F0"/>
                </a:solidFill>
              </a:rPr>
              <a:t>Особистісно зорієнтований підхід</a:t>
            </a:r>
            <a:r>
              <a:rPr lang="uk-UA" sz="3200" b="1" i="1" dirty="0" smtClean="0"/>
              <a:t> </a:t>
            </a:r>
          </a:p>
          <a:p>
            <a:pPr marL="0" indent="0">
              <a:buNone/>
            </a:pPr>
            <a:r>
              <a:rPr lang="uk-UA" b="1" i="1" dirty="0" smtClean="0"/>
              <a:t> 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кожен ОК – це плід спільної роботи вчителя та учня або самого учня </a:t>
            </a:r>
          </a:p>
          <a:p>
            <a:r>
              <a:rPr lang="uk-UA" sz="3200" b="1" i="1" dirty="0" smtClean="0">
                <a:solidFill>
                  <a:srgbClr val="FF0000"/>
                </a:solidFill>
              </a:rPr>
              <a:t>Рекомендації : 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 узагальненням теми учні самостійно створюють свій </a:t>
            </a:r>
            <a:r>
              <a:rPr lang="uk-UA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ОК,що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приводить до кращого засвоєння теми.</a:t>
            </a:r>
            <a:endParaRPr lang="uk-UA" sz="2400" b="1" i="1" dirty="0" smtClean="0"/>
          </a:p>
          <a:p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Компетенції учнів та метод </a:t>
            </a:r>
            <a:r>
              <a:rPr lang="uk-UA" dirty="0" err="1" smtClean="0"/>
              <a:t>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983483"/>
          </a:xfrm>
        </p:spPr>
        <p:txBody>
          <a:bodyPr>
            <a:noAutofit/>
          </a:bodyPr>
          <a:lstStyle/>
          <a:p>
            <a:r>
              <a:rPr lang="uk-UA" sz="2400" b="1" i="1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Компетентнісний</a:t>
            </a:r>
            <a:r>
              <a:rPr lang="uk-UA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підхід отримання навичок роботи з різними джерелами </a:t>
            </a:r>
            <a:r>
              <a:rPr lang="uk-UA" sz="2400" b="1" i="1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інформації,аналізу</a:t>
            </a:r>
            <a:r>
              <a:rPr lang="uk-UA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, критичного мислення та вибору головного при складанні ОК.</a:t>
            </a:r>
          </a:p>
          <a:p>
            <a:r>
              <a:rPr lang="uk-UA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Рекомендації : під  час практичних завдань , </a:t>
            </a:r>
            <a:r>
              <a:rPr lang="uk-UA" sz="2400" b="1" i="1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с.р</a:t>
            </a:r>
            <a:r>
              <a:rPr lang="uk-UA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.   навчального  </a:t>
            </a:r>
            <a:r>
              <a:rPr lang="uk-UA" sz="2400" b="1" i="1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характеру,д.з</a:t>
            </a:r>
            <a:r>
              <a:rPr lang="uk-UA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.   привчайте користуватися ОК – це веде до розвитку математичної компетентності.</a:t>
            </a:r>
          </a:p>
          <a:p>
            <a:r>
              <a:rPr lang="ru-RU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Діяльнісний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підхід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методу ОК </a:t>
            </a:r>
            <a:r>
              <a:rPr lang="ru-RU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привчає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учня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до </a:t>
            </a:r>
            <a:r>
              <a:rPr lang="ru-RU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системної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самоосвітньої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діяльності</a:t>
            </a:r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uk-UA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Рекомендації : для створення ОК використовуйте різні індивідуальні та групові форми  </a:t>
            </a:r>
            <a:r>
              <a:rPr lang="uk-UA" sz="2400" b="1" i="1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навчання,проводьте</a:t>
            </a:r>
            <a:r>
              <a:rPr lang="uk-UA" sz="2400" b="1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конкурси на кращі ОК.</a:t>
            </a:r>
            <a:endParaRPr lang="ru-RU" sz="2400" b="1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177669"/>
            <a:ext cx="10178322" cy="1492132"/>
          </a:xfrm>
        </p:spPr>
        <p:txBody>
          <a:bodyPr/>
          <a:lstStyle/>
          <a:p>
            <a:pPr algn="ctr"/>
            <a:r>
              <a:rPr lang="uk-UA" dirty="0" smtClean="0"/>
              <a:t>Створення </a:t>
            </a:r>
            <a:r>
              <a:rPr lang="uk-UA" dirty="0" err="1" smtClean="0"/>
              <a:t>ок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282031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Складання  опорного конспекту є одним з важливих прийомів навчання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 </a:t>
            </a:r>
            <a:r>
              <a:rPr lang="en-US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 </a:t>
            </a: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Презентація </a:t>
            </a:r>
            <a:r>
              <a:rPr lang="en-US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 </a:t>
            </a: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необхідних </a:t>
            </a:r>
            <a:r>
              <a:rPr lang="uk-UA" sz="32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знань,умінь</a:t>
            </a: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навичок учнів з теми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Основна вимога до ОК – </a:t>
            </a:r>
            <a:r>
              <a:rPr lang="uk-UA" sz="32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графічність</a:t>
            </a:r>
            <a:r>
              <a:rPr lang="uk-UA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789" y="4798729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7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850" y="0"/>
            <a:ext cx="10178322" cy="76402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Структурність </a:t>
            </a:r>
            <a:r>
              <a:rPr lang="uk-UA" dirty="0" err="1" smtClean="0"/>
              <a:t>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1153" y="641445"/>
            <a:ext cx="10886048" cy="6216555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“ </a:t>
            </a:r>
            <a:r>
              <a:rPr lang="uk-UA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Дійсні </a:t>
            </a:r>
            <a:r>
              <a:rPr lang="uk-UA" sz="2400" b="1" i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числа,їх</a:t>
            </a:r>
            <a:r>
              <a:rPr lang="uk-UA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порівняння та дії над ними </a:t>
            </a:r>
            <a:r>
              <a:rPr lang="en-US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</a:t>
            </a:r>
            <a:endParaRPr lang="uk-UA" sz="2400" b="1" i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uk-UA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Властивості дій з дійсними числами   </a:t>
            </a:r>
          </a:p>
          <a:p>
            <a:r>
              <a:rPr lang="uk-UA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Додавання (+) </a:t>
            </a:r>
          </a:p>
          <a:p>
            <a:pPr marL="0" indent="0" algn="ctr">
              <a:buNone/>
            </a:pPr>
            <a:r>
              <a:rPr lang="uk-UA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Знаки </a:t>
            </a:r>
          </a:p>
          <a:p>
            <a:pPr marL="0" indent="0" algn="ctr">
              <a:buNone/>
            </a:pPr>
            <a:endParaRPr lang="uk-UA" sz="2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0" indent="0" algn="ctr">
              <a:buNone/>
            </a:pPr>
            <a:endParaRPr lang="uk-UA" sz="2400" b="1" i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0" indent="0">
              <a:buNone/>
            </a:pPr>
            <a:endParaRPr lang="uk-UA" sz="2400" b="1" i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uk-UA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Множення та ділення (· ; : )</a:t>
            </a:r>
          </a:p>
          <a:p>
            <a:pPr marL="0" indent="0" algn="ctr">
              <a:buNone/>
            </a:pPr>
            <a:r>
              <a:rPr lang="ru-RU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Знаки </a:t>
            </a:r>
            <a:endParaRPr lang="ru-RU" sz="2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0" indent="0" algn="ctr">
              <a:buNone/>
            </a:pPr>
            <a:endParaRPr lang="ru-RU" sz="2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673755" y="2486029"/>
            <a:ext cx="1132764" cy="491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619766" y="2486029"/>
            <a:ext cx="1269243" cy="491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73982" y="2795350"/>
            <a:ext cx="4914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uk-UA" sz="2000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Однакові</a:t>
            </a:r>
          </a:p>
          <a:p>
            <a:pPr algn="ctr"/>
            <a:r>
              <a:rPr lang="uk-UA" sz="2000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(додаємо модулі )</a:t>
            </a:r>
          </a:p>
          <a:p>
            <a:pPr algn="ctr"/>
            <a:r>
              <a:rPr lang="uk-UA" sz="2000" b="1" i="1" dirty="0" smtClean="0"/>
              <a:t> </a:t>
            </a:r>
            <a:r>
              <a:rPr lang="uk-UA" sz="2000" b="1" i="1" dirty="0" smtClean="0">
                <a:solidFill>
                  <a:srgbClr val="C00000"/>
                </a:solidFill>
              </a:rPr>
              <a:t>Наприклад :</a:t>
            </a:r>
            <a:r>
              <a:rPr lang="uk-UA" sz="2000" b="1" i="1" dirty="0" smtClean="0"/>
              <a:t> -12 + ( - 17 ) = - ( 12 + 17 )= - 29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9704" y="2752123"/>
            <a:ext cx="4397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Різні</a:t>
            </a:r>
            <a:endParaRPr lang="uk-UA" sz="2000" b="1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uk-UA" sz="2000" b="1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(віднімаємо і ставимо знак більшого </a:t>
            </a:r>
            <a:r>
              <a:rPr lang="uk-UA" sz="2000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модуля) </a:t>
            </a:r>
          </a:p>
          <a:p>
            <a:pPr algn="ctr"/>
            <a:r>
              <a:rPr lang="uk-UA" sz="2000" b="1" i="1" dirty="0">
                <a:solidFill>
                  <a:srgbClr val="C00000"/>
                </a:solidFill>
              </a:rPr>
              <a:t>Наприклад </a:t>
            </a:r>
            <a:r>
              <a:rPr lang="uk-UA" sz="2000" b="1" i="1" dirty="0" smtClean="0">
                <a:solidFill>
                  <a:srgbClr val="C00000"/>
                </a:solidFill>
              </a:rPr>
              <a:t>: </a:t>
            </a:r>
            <a:r>
              <a:rPr lang="uk-UA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- 17 + 29 = 29 – 17  = 12</a:t>
            </a:r>
          </a:p>
          <a:p>
            <a:pPr algn="ctr"/>
            <a:r>
              <a:rPr lang="uk-UA" b="1" i="1" dirty="0" smtClean="0"/>
              <a:t> </a:t>
            </a:r>
            <a:endParaRPr lang="ru-RU" b="1" i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723226" y="4915137"/>
            <a:ext cx="516911" cy="285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199796" y="4891770"/>
            <a:ext cx="573207" cy="2338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26365" y="5008670"/>
            <a:ext cx="447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Одинакові</a:t>
            </a:r>
          </a:p>
          <a:p>
            <a:r>
              <a:rPr lang="uk-UA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rgbClr val="C00000"/>
                </a:solidFill>
              </a:rPr>
              <a:t>Наприклад : - </a:t>
            </a:r>
            <a:r>
              <a:rPr lang="uk-UA" b="1" i="1" dirty="0">
                <a:solidFill>
                  <a:srgbClr val="C00000"/>
                </a:solidFill>
              </a:rPr>
              <a:t>23 </a:t>
            </a:r>
            <a:r>
              <a:rPr lang="uk-UA" b="1" i="1" dirty="0" smtClean="0">
                <a:solidFill>
                  <a:srgbClr val="C00000"/>
                </a:solidFill>
              </a:rPr>
              <a:t>· ( - 2 ) = 46 ,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</a:rPr>
              <a:t>- 48 : ( - 4 ) = 12 .</a:t>
            </a:r>
            <a:endParaRPr lang="ru-RU" b="1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7718" y="5076732"/>
            <a:ext cx="422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Різні</a:t>
            </a:r>
          </a:p>
          <a:p>
            <a:r>
              <a:rPr lang="uk-UA" b="1" i="1" dirty="0" smtClean="0">
                <a:solidFill>
                  <a:srgbClr val="C00000"/>
                </a:solidFill>
              </a:rPr>
              <a:t>Наприклад : - 48 : 4 = - 12 ,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</a:rPr>
              <a:t>8 · ( - 3 ) = -24 . </a:t>
            </a:r>
          </a:p>
          <a:p>
            <a:pPr algn="ctr"/>
            <a:endParaRPr lang="ru-RU" b="1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51543" y="5849742"/>
            <a:ext cx="342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70C0"/>
                </a:solidFill>
              </a:rPr>
              <a:t>Знайти добуток або частку модулів </a:t>
            </a:r>
            <a:r>
              <a:rPr lang="uk-UA" b="1" i="1" dirty="0">
                <a:solidFill>
                  <a:srgbClr val="0070C0"/>
                </a:solidFill>
              </a:rPr>
              <a:t>ц</a:t>
            </a:r>
            <a:r>
              <a:rPr lang="uk-UA" b="1" i="1" dirty="0" smtClean="0">
                <a:solidFill>
                  <a:srgbClr val="0070C0"/>
                </a:solidFill>
              </a:rPr>
              <a:t>их чисел 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496" y="0"/>
            <a:ext cx="10178322" cy="1492132"/>
          </a:xfrm>
        </p:spPr>
        <p:txBody>
          <a:bodyPr/>
          <a:lstStyle/>
          <a:p>
            <a:pPr algn="ctr"/>
            <a:r>
              <a:rPr lang="uk-UA" dirty="0" smtClean="0"/>
              <a:t>Простота графічних форм </a:t>
            </a:r>
            <a:r>
              <a:rPr lang="uk-UA" dirty="0" err="1" smtClean="0"/>
              <a:t>ок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1380" y="1255594"/>
            <a:ext cx="9457898" cy="5288507"/>
          </a:xfrm>
          <a:prstGeom prst="rect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76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Лаконізм </a:t>
            </a:r>
            <a:r>
              <a:rPr lang="uk-UA" dirty="0" err="1" smtClean="0"/>
              <a:t>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97289" y="1357952"/>
            <a:ext cx="7902053" cy="4797187"/>
          </a:xfrm>
          <a:prstGeom prst="rect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47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Рельєфність </a:t>
            </a:r>
            <a:r>
              <a:rPr lang="uk-UA" dirty="0" err="1" smtClean="0"/>
              <a:t>ок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20077" r="41898" b="25227"/>
          <a:stretch/>
        </p:blipFill>
        <p:spPr>
          <a:xfrm>
            <a:off x="2526289" y="2006221"/>
            <a:ext cx="7629100" cy="4121624"/>
          </a:xfrm>
          <a:prstGeom prst="rect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5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8974" y="0"/>
            <a:ext cx="10178322" cy="1492132"/>
          </a:xfrm>
        </p:spPr>
        <p:txBody>
          <a:bodyPr/>
          <a:lstStyle/>
          <a:p>
            <a:pPr algn="ctr"/>
            <a:r>
              <a:rPr lang="uk-UA" dirty="0" smtClean="0"/>
              <a:t>Використання уніфікованої символіки </a:t>
            </a:r>
            <a:r>
              <a:rPr lang="uk-UA" dirty="0" err="1" smtClean="0"/>
              <a:t>ок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10687" y="1992573"/>
            <a:ext cx="8338782" cy="4571999"/>
          </a:xfrm>
          <a:prstGeom prst="rect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71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7" y="0"/>
            <a:ext cx="10178322" cy="1492132"/>
          </a:xfrm>
        </p:spPr>
        <p:txBody>
          <a:bodyPr/>
          <a:lstStyle/>
          <a:p>
            <a:pPr algn="ctr"/>
            <a:r>
              <a:rPr lang="uk-UA" dirty="0" smtClean="0"/>
              <a:t> </a:t>
            </a:r>
            <a:r>
              <a:rPr lang="uk-UA" dirty="0" err="1" smtClean="0"/>
              <a:t>наочность</a:t>
            </a:r>
            <a:r>
              <a:rPr lang="uk-UA" dirty="0" smtClean="0"/>
              <a:t>  </a:t>
            </a:r>
            <a:r>
              <a:rPr lang="uk-UA" dirty="0" err="1" smtClean="0"/>
              <a:t>ок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21" y="1357952"/>
            <a:ext cx="8543498" cy="4810836"/>
          </a:xfrm>
          <a:ln w="76200">
            <a:solidFill>
              <a:schemeClr val="tx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88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71" y="177421"/>
            <a:ext cx="10515600" cy="126924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     </a:t>
            </a:r>
            <a:r>
              <a:rPr lang="uk-UA" b="1" i="1" dirty="0" smtClean="0"/>
              <a:t>Як якісно підготувати учня до ЗНО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>                                                    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7233"/>
              </p:ext>
            </p:extLst>
          </p:nvPr>
        </p:nvGraphicFramePr>
        <p:xfrm>
          <a:off x="1161514" y="2060811"/>
          <a:ext cx="10358650" cy="429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9325"/>
                <a:gridCol w="5179325"/>
              </a:tblGrid>
              <a:tr h="1073055">
                <a:tc>
                  <a:txBody>
                    <a:bodyPr/>
                    <a:lstStyle/>
                    <a:p>
                      <a:pPr algn="ctr"/>
                      <a:r>
                        <a:rPr lang="uk-UA" sz="3600" i="1" dirty="0" smtClean="0"/>
                        <a:t>Вчитель</a:t>
                      </a:r>
                      <a:endParaRPr lang="ru-RU" sz="3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i="1" dirty="0" smtClean="0"/>
                        <a:t>Учень</a:t>
                      </a:r>
                      <a:endParaRPr lang="ru-RU" sz="3200" i="1" dirty="0"/>
                    </a:p>
                  </a:txBody>
                  <a:tcPr/>
                </a:tc>
              </a:tr>
              <a:tr h="10730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b="1" i="1" dirty="0" smtClean="0"/>
                        <a:t>Опрацювати програму</a:t>
                      </a:r>
                      <a:r>
                        <a:rPr lang="uk-UA" b="1" i="1" baseline="0" dirty="0" smtClean="0"/>
                        <a:t> ЗНО з математики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uk-UA" b="1" i="1" baseline="0" dirty="0" smtClean="0"/>
                        <a:t>( 20 розділів ) 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b="1" i="1" dirty="0" smtClean="0"/>
                        <a:t>Готуватись до ЗНО</a:t>
                      </a:r>
                      <a:r>
                        <a:rPr lang="uk-UA" b="1" i="1" baseline="0" dirty="0" smtClean="0"/>
                        <a:t> під керівництвом вчителя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b="1" i="1" dirty="0"/>
                    </a:p>
                  </a:txBody>
                  <a:tcPr/>
                </a:tc>
              </a:tr>
              <a:tr h="10730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b="1" i="1" dirty="0" smtClean="0"/>
                        <a:t>Передати предметні</a:t>
                      </a:r>
                      <a:r>
                        <a:rPr lang="uk-UA" b="1" i="1" baseline="0" dirty="0" smtClean="0"/>
                        <a:t> знання та вміння якими повинен оволодіти учень для складання ЗНО 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b="1" i="1" dirty="0" smtClean="0"/>
                        <a:t>Займатись самоосвітньою діяльністю </a:t>
                      </a:r>
                      <a:endParaRPr lang="ru-RU" b="1" i="1" dirty="0"/>
                    </a:p>
                  </a:txBody>
                  <a:tcPr/>
                </a:tc>
              </a:tr>
              <a:tr h="107305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b="1" i="1" dirty="0" smtClean="0"/>
                        <a:t>Навчити </a:t>
                      </a:r>
                      <a:r>
                        <a:rPr lang="uk-UA" b="1" i="1" dirty="0" err="1" smtClean="0"/>
                        <a:t>розв</a:t>
                      </a:r>
                      <a:r>
                        <a:rPr lang="en-US" b="1" i="1" dirty="0" smtClean="0"/>
                        <a:t>’</a:t>
                      </a:r>
                      <a:r>
                        <a:rPr lang="uk-UA" b="1" i="1" baseline="0" dirty="0" smtClean="0"/>
                        <a:t> </a:t>
                      </a:r>
                      <a:r>
                        <a:rPr lang="uk-UA" b="1" i="1" baseline="0" dirty="0" err="1" smtClean="0"/>
                        <a:t>я</a:t>
                      </a:r>
                      <a:r>
                        <a:rPr lang="uk-UA" b="1" i="1" dirty="0" err="1" smtClean="0"/>
                        <a:t>зувати</a:t>
                      </a:r>
                      <a:r>
                        <a:rPr lang="uk-UA" b="1" i="1" dirty="0" smtClean="0"/>
                        <a:t> завдання  з розгорнутою відповіддю згідно критеріїв оцінювання ЗНО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b="1" i="1" dirty="0" smtClean="0"/>
                        <a:t>Систематично</a:t>
                      </a:r>
                      <a:r>
                        <a:rPr lang="uk-UA" b="1" i="1" baseline="0" dirty="0" smtClean="0"/>
                        <a:t>   повторювати  теоретичний матеріал , відпрацьовувати практичні знання та вміння </a:t>
                      </a:r>
                      <a:endParaRPr lang="ru-RU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0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7" y="177421"/>
            <a:ext cx="10089613" cy="146508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Міні-проект у вигляді картки для покрокового </a:t>
            </a:r>
            <a:r>
              <a:rPr lang="uk-UA" smtClean="0"/>
              <a:t>вирішення завдань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2516" y="2149521"/>
            <a:ext cx="7956645" cy="4305869"/>
          </a:xfrm>
          <a:prstGeom prst="rect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1840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7" y="0"/>
            <a:ext cx="10178322" cy="124194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smtClean="0"/>
              <a:t>ятка вчителю для успішного використання методу </a:t>
            </a:r>
            <a:r>
              <a:rPr lang="uk-UA" dirty="0" err="1" smtClean="0"/>
              <a:t>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7" y="1603612"/>
            <a:ext cx="10553635" cy="5254388"/>
          </a:xfrm>
        </p:spPr>
        <p:txBody>
          <a:bodyPr>
            <a:noAutofit/>
          </a:bodyPr>
          <a:lstStyle/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Заняття слід починати з повторення та перевірки ОК минулого уроку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 поясненням нового матеріалу доцільно провести роботу з підручником для первинного осмислення теми.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 час пояснення нового матеріалу створюється  ОК.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наступному </a:t>
            </a:r>
            <a:r>
              <a:rPr lang="uk-UA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уроці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йде його відтворення (учні заповнюють шаблони).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Після відтворення ОК </a:t>
            </a:r>
            <a:r>
              <a:rPr lang="uk-UA" sz="2400" b="1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доцільно перейти 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 завдань самостійної роботи для перевірки практичних вмінь учнів.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Включати в домашнє завдання ОК.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Давати завдання самостійно скласти ОК перед вивченням нової теми.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Всі опорні конспекти учні повинні зберігати в папках або зошитах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0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	</a:t>
            </a:r>
            <a:r>
              <a:rPr lang="ru-RU" dirty="0" err="1" smtClean="0"/>
              <a:t>засоби</a:t>
            </a:r>
            <a:r>
              <a:rPr lang="ru-RU" dirty="0" smtClean="0"/>
              <a:t>  </a:t>
            </a:r>
            <a:r>
              <a:rPr lang="ru-RU" dirty="0" err="1" smtClean="0"/>
              <a:t>підготовки</a:t>
            </a:r>
            <a:r>
              <a:rPr lang="ru-RU" dirty="0" smtClean="0"/>
              <a:t> </a:t>
            </a:r>
            <a:r>
              <a:rPr lang="ru-RU" dirty="0"/>
              <a:t>до ЗНО з математики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3" y="2169994"/>
            <a:ext cx="10474657" cy="46880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Школа </a:t>
            </a:r>
            <a:r>
              <a:rPr lang="ru-RU" sz="2400" b="1" i="1" dirty="0" err="1">
                <a:solidFill>
                  <a:srgbClr val="002060"/>
                </a:solidFill>
              </a:rPr>
              <a:t>сьогодні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стрімко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змінюється</a:t>
            </a:r>
            <a:r>
              <a:rPr lang="ru-RU" sz="2400" b="1" i="1" dirty="0">
                <a:solidFill>
                  <a:srgbClr val="002060"/>
                </a:solidFill>
              </a:rPr>
              <a:t>,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намагається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іти</a:t>
            </a:r>
            <a:r>
              <a:rPr lang="ru-RU" sz="2400" b="1" i="1" dirty="0">
                <a:solidFill>
                  <a:srgbClr val="002060"/>
                </a:solidFill>
              </a:rPr>
              <a:t> в ногу з часом. </a:t>
            </a:r>
            <a:r>
              <a:rPr lang="ru-RU" sz="2400" b="1" i="1" dirty="0" err="1">
                <a:solidFill>
                  <a:srgbClr val="002060"/>
                </a:solidFill>
              </a:rPr>
              <a:t>Важливо</a:t>
            </a:r>
            <a:r>
              <a:rPr lang="ru-RU" sz="2400" b="1" i="1" dirty="0">
                <a:solidFill>
                  <a:srgbClr val="002060"/>
                </a:solidFill>
              </a:rPr>
              <a:t> не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тільки</a:t>
            </a:r>
            <a:r>
              <a:rPr lang="ru-RU" sz="2400" b="1" i="1" dirty="0" smtClean="0">
                <a:solidFill>
                  <a:srgbClr val="002060"/>
                </a:solidFill>
              </a:rPr>
              <a:t>  </a:t>
            </a:r>
            <a:r>
              <a:rPr lang="ru-RU" sz="2400" b="1" i="1" dirty="0" err="1">
                <a:solidFill>
                  <a:srgbClr val="002060"/>
                </a:solidFill>
              </a:rPr>
              <a:t>дати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дитині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якомога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більший</a:t>
            </a:r>
            <a:r>
              <a:rPr lang="ru-RU" sz="2400" b="1" i="1" dirty="0">
                <a:solidFill>
                  <a:srgbClr val="002060"/>
                </a:solidFill>
              </a:rPr>
              <a:t> багаж </a:t>
            </a:r>
            <a:r>
              <a:rPr lang="ru-RU" sz="2400" b="1" i="1" dirty="0" err="1">
                <a:solidFill>
                  <a:srgbClr val="002060"/>
                </a:solidFill>
              </a:rPr>
              <a:t>знань</a:t>
            </a:r>
            <a:r>
              <a:rPr lang="ru-RU" sz="2400" b="1" i="1" dirty="0">
                <a:solidFill>
                  <a:srgbClr val="002060"/>
                </a:solidFill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</a:rPr>
              <a:t>скільки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забезпечити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її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загальнокультурний,особистісний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solidFill>
                  <a:srgbClr val="002060"/>
                </a:solidFill>
              </a:rPr>
              <a:t>і </a:t>
            </a:r>
            <a:r>
              <a:rPr lang="ru-RU" sz="2400" b="1" i="1" dirty="0" err="1">
                <a:solidFill>
                  <a:srgbClr val="002060"/>
                </a:solidFill>
              </a:rPr>
              <a:t>пізнавальний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розвиток</a:t>
            </a:r>
            <a:r>
              <a:rPr lang="ru-RU" sz="2400" b="1" i="1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Для </a:t>
            </a:r>
            <a:r>
              <a:rPr lang="ru-RU" sz="2400" b="1" i="1" dirty="0" err="1">
                <a:solidFill>
                  <a:srgbClr val="002060"/>
                </a:solidFill>
              </a:rPr>
              <a:t>досягнення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поставленої</a:t>
            </a:r>
            <a:r>
              <a:rPr lang="ru-RU" sz="2400" b="1" i="1" dirty="0">
                <a:solidFill>
                  <a:srgbClr val="002060"/>
                </a:solidFill>
              </a:rPr>
              <a:t> мети </a:t>
            </a:r>
            <a:r>
              <a:rPr lang="ru-RU" sz="2400" b="1" i="1" dirty="0" err="1">
                <a:solidFill>
                  <a:srgbClr val="002060"/>
                </a:solidFill>
              </a:rPr>
              <a:t>вчителеві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рекомендується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використовувати</a:t>
            </a:r>
            <a:r>
              <a:rPr lang="ru-RU" sz="2400" b="1" i="1" dirty="0">
                <a:solidFill>
                  <a:srgbClr val="002060"/>
                </a:solidFill>
              </a:rPr>
              <a:t> в </a:t>
            </a:r>
            <a:r>
              <a:rPr lang="ru-RU" sz="2400" b="1" i="1" dirty="0" err="1">
                <a:solidFill>
                  <a:srgbClr val="002060"/>
                </a:solidFill>
              </a:rPr>
              <a:t>своїх</a:t>
            </a:r>
            <a:r>
              <a:rPr lang="ru-RU" sz="2400" b="1" i="1" dirty="0">
                <a:solidFill>
                  <a:srgbClr val="002060"/>
                </a:solidFill>
              </a:rPr>
              <a:t> методиках </a:t>
            </a:r>
            <a:r>
              <a:rPr lang="ru-RU" sz="2400" b="1" i="1" dirty="0" err="1">
                <a:solidFill>
                  <a:srgbClr val="002060"/>
                </a:solidFill>
              </a:rPr>
              <a:t>такі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засоби</a:t>
            </a:r>
            <a:r>
              <a:rPr lang="ru-RU" sz="2400" b="1" i="1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•	</a:t>
            </a:r>
            <a:r>
              <a:rPr lang="ru-RU" sz="2400" b="1" i="1" dirty="0" err="1">
                <a:solidFill>
                  <a:srgbClr val="002060"/>
                </a:solidFill>
              </a:rPr>
              <a:t>Навчання</a:t>
            </a:r>
            <a:r>
              <a:rPr lang="ru-RU" sz="2400" b="1" i="1" dirty="0">
                <a:solidFill>
                  <a:srgbClr val="002060"/>
                </a:solidFill>
              </a:rPr>
              <a:t> в </a:t>
            </a:r>
            <a:r>
              <a:rPr lang="ru-RU" sz="2400" b="1" i="1" dirty="0" err="1">
                <a:solidFill>
                  <a:srgbClr val="002060"/>
                </a:solidFill>
              </a:rPr>
              <a:t>співробітництві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•	Метод </a:t>
            </a:r>
            <a:r>
              <a:rPr lang="ru-RU" sz="2400" b="1" i="1" dirty="0" err="1">
                <a:solidFill>
                  <a:srgbClr val="002060"/>
                </a:solidFill>
              </a:rPr>
              <a:t>проектів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•	</a:t>
            </a:r>
            <a:r>
              <a:rPr lang="ru-RU" sz="2400" b="1" i="1" dirty="0" err="1">
                <a:solidFill>
                  <a:srgbClr val="002060"/>
                </a:solidFill>
              </a:rPr>
              <a:t>Індивідуальні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консультації</a:t>
            </a:r>
            <a:endParaRPr lang="ru-RU" sz="24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•	Робота в </a:t>
            </a:r>
            <a:r>
              <a:rPr lang="ru-RU" sz="2400" b="1" i="1" dirty="0" err="1">
                <a:solidFill>
                  <a:srgbClr val="002060"/>
                </a:solidFill>
              </a:rPr>
              <a:t>малих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групах</a:t>
            </a:r>
            <a:r>
              <a:rPr lang="ru-RU" sz="2400" b="1" i="1" dirty="0">
                <a:solidFill>
                  <a:srgbClr val="002060"/>
                </a:solidFill>
              </a:rPr>
              <a:t> і парах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•	</a:t>
            </a:r>
            <a:r>
              <a:rPr lang="ru-RU" sz="2400" b="1" i="1" dirty="0" err="1">
                <a:solidFill>
                  <a:srgbClr val="002060"/>
                </a:solidFill>
              </a:rPr>
              <a:t>Використання</a:t>
            </a:r>
            <a:r>
              <a:rPr lang="ru-RU" sz="2400" b="1" i="1" dirty="0">
                <a:solidFill>
                  <a:srgbClr val="002060"/>
                </a:solidFill>
              </a:rPr>
              <a:t> ІКТ</a:t>
            </a:r>
          </a:p>
          <a:p>
            <a:pPr marL="0" indent="0">
              <a:buNone/>
            </a:pP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7063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0"/>
            <a:ext cx="10178322" cy="968743"/>
          </a:xfrm>
        </p:spPr>
        <p:txBody>
          <a:bodyPr/>
          <a:lstStyle/>
          <a:p>
            <a:pPr algn="ctr"/>
            <a:r>
              <a:rPr lang="ru-RU" dirty="0" err="1"/>
              <a:t>Навчання</a:t>
            </a:r>
            <a:r>
              <a:rPr lang="ru-RU" dirty="0"/>
              <a:t> в </a:t>
            </a:r>
            <a:r>
              <a:rPr lang="ru-RU" dirty="0" err="1"/>
              <a:t>співробітництві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08267"/>
            <a:ext cx="10178322" cy="2367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Клас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розбивається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невеликі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групи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ru-RU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кожна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команда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отримує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загальне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завдання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працює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над ним до тих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пір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поки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всі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члени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групи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повністю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зрозуміють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 не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виконають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дану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роботу.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3419475"/>
            <a:ext cx="4229100" cy="34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085" y="3614737"/>
            <a:ext cx="59055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53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1"/>
            <a:ext cx="10178322" cy="73439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Метод проектів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734394"/>
            <a:ext cx="10178322" cy="32234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Цей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метод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використовується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накопичення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теоретичних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даних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 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відпрацювання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навичок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вирішення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завдань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кожній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темі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Учні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створюють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себе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міні-проекти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вигляді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карток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покрокового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вирішення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завдання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Основні етапи організації роботи над проектом :  </a:t>
            </a: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Підготовчий (пояснення вчителем завдання , акцентуючи увагу учнів на основні </a:t>
            </a:r>
            <a:r>
              <a:rPr lang="uk-UA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формули,закони,визначення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… 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Основний (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робота в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групах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над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створенням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карток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всіх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завдань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uk-UA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Кінцевий (створення папки 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Моя підготовка до ЗНО 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 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це папка ,де містяться теоретичні відомості по кожній темі  )</a:t>
            </a:r>
          </a:p>
          <a:p>
            <a:pPr>
              <a:buFont typeface="Wingdings" panose="05000000000000000000" pitchFamily="2" charset="2"/>
              <a:buChar char="v"/>
            </a:pPr>
            <a:endParaRPr lang="uk-UA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175" y="4136627"/>
            <a:ext cx="4126742" cy="2619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6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Індивідуальні</a:t>
            </a:r>
            <a:r>
              <a:rPr lang="ru-RU" dirty="0"/>
              <a:t> </a:t>
            </a:r>
            <a:r>
              <a:rPr lang="ru-RU" dirty="0" err="1"/>
              <a:t>консультації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8723" y="1535375"/>
            <a:ext cx="10178322" cy="109864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навчання,у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процесі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якої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учень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отримує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відповіді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конкретні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запитання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або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пояснення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складних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самостійного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осмислення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проблем.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973" y="3173957"/>
            <a:ext cx="65151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99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Робота </a:t>
            </a:r>
            <a:r>
              <a:rPr lang="ru-RU" dirty="0"/>
              <a:t>в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групах</a:t>
            </a:r>
            <a:r>
              <a:rPr lang="ru-RU" dirty="0"/>
              <a:t> і парах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496" y="1589967"/>
            <a:ext cx="10178322" cy="1180530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Цей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прийом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є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частиною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навчання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співпраці,і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так само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використовується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формування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груп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за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рівнем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знань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метою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організації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диференціального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навчання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216" y="2968175"/>
            <a:ext cx="47625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Використання</a:t>
            </a:r>
            <a:r>
              <a:rPr lang="ru-RU" dirty="0"/>
              <a:t> ІКТ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161" y="2436127"/>
            <a:ext cx="6428096" cy="43193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i="1" dirty="0" smtClean="0"/>
              <a:t>•	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Дозволяє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оптимізувати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процес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навчання</a:t>
            </a: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	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Підвищує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мотивацію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учнів</a:t>
            </a: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Сприяє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підвищенню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якості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знань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•	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Дозволяє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учням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краще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зрозуміти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матеріал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               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Забезпечує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високий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темп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проведення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уроку </a:t>
            </a:r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257" y="1757150"/>
            <a:ext cx="4506035" cy="398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04900" y="28742"/>
            <a:ext cx="5753100" cy="2348698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 метою якісної підготовки до ЗНО я пропоную учням створити збірку 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порні  конспекти</a:t>
            </a:r>
            <a:r>
              <a:rPr lang="uk-UA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підготовки учнів до ЗНО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,в яких можна стисло та доступно подати основні теоретичні і практичні  поняття математики.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6705601" y="3291840"/>
            <a:ext cx="4800600" cy="632529"/>
          </a:xfrm>
        </p:spPr>
        <p:txBody>
          <a:bodyPr/>
          <a:lstStyle/>
          <a:p>
            <a:pPr algn="ctr"/>
            <a:r>
              <a:rPr lang="uk-UA" sz="2800" i="1" dirty="0" smtClean="0"/>
              <a:t>Структура збірки </a:t>
            </a:r>
            <a:endParaRPr lang="ru-RU" sz="2800" i="1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6111240" y="4206240"/>
            <a:ext cx="5760720" cy="26517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Опорні конспекти по курсу математики 5-11 клас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Зразки </a:t>
            </a:r>
            <a:r>
              <a:rPr lang="uk-UA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розв</a:t>
            </a:r>
            <a:r>
              <a:rPr lang="en-US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uk-UA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язування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вправ,які</a:t>
            </a:r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викликають труднощі в учнів </a:t>
            </a:r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1" y="28742"/>
            <a:ext cx="3886200" cy="298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65" y="3009969"/>
            <a:ext cx="3695224" cy="334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24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2" grpId="0" build="p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343</TotalTime>
  <Words>762</Words>
  <Application>Microsoft Office PowerPoint</Application>
  <PresentationFormat>Широкоэкранный</PresentationFormat>
  <Paragraphs>100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Corbel</vt:lpstr>
      <vt:lpstr>Gill Sans MT</vt:lpstr>
      <vt:lpstr>Impact</vt:lpstr>
      <vt:lpstr>Wingdings</vt:lpstr>
      <vt:lpstr>Badge</vt:lpstr>
      <vt:lpstr>Методика підготовки учнів до ЗНО з математики </vt:lpstr>
      <vt:lpstr>      Як якісно підготувати учня до ЗНО ?</vt:lpstr>
      <vt:lpstr> засоби  підготовки до ЗНО з математики</vt:lpstr>
      <vt:lpstr>Навчання в співробітництві</vt:lpstr>
      <vt:lpstr>Метод проектів</vt:lpstr>
      <vt:lpstr>Індивідуальні консультації</vt:lpstr>
      <vt:lpstr>Робота в малих групах і парах</vt:lpstr>
      <vt:lpstr>Використання ІКТ</vt:lpstr>
      <vt:lpstr>Презентация PowerPoint</vt:lpstr>
      <vt:lpstr>Головна мета та основне завдання ок  5-11 класів </vt:lpstr>
      <vt:lpstr>Компетенції учнів та метод ок</vt:lpstr>
      <vt:lpstr>Компетенції учнів та метод ок</vt:lpstr>
      <vt:lpstr>Створення ок </vt:lpstr>
      <vt:lpstr>Структурність ок</vt:lpstr>
      <vt:lpstr>Простота графічних форм ок </vt:lpstr>
      <vt:lpstr>Лаконізм ок</vt:lpstr>
      <vt:lpstr>Рельєфність ок</vt:lpstr>
      <vt:lpstr>Використання уніфікованої символіки ок </vt:lpstr>
      <vt:lpstr> наочность  ок </vt:lpstr>
      <vt:lpstr>Міні-проект у вигляді картки для покрокового вирішення завдань</vt:lpstr>
      <vt:lpstr>Пам’ятка вчителю для успішного використання методу ок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52</cp:revision>
  <dcterms:created xsi:type="dcterms:W3CDTF">2023-01-10T19:58:51Z</dcterms:created>
  <dcterms:modified xsi:type="dcterms:W3CDTF">2023-01-11T18:23:34Z</dcterms:modified>
</cp:coreProperties>
</file>