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60" r:id="rId3"/>
    <p:sldId id="258" r:id="rId4"/>
    <p:sldId id="259" r:id="rId5"/>
    <p:sldId id="262"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81" d="100"/>
          <a:sy n="81" d="100"/>
        </p:scale>
        <p:origin x="71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1A4E5-6E0B-4B43-958E-42E510EF7366}" type="datetimeFigureOut">
              <a:rPr lang="uk-UA" smtClean="0"/>
              <a:t>04.03.2023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0EEDC-5026-4A4B-A0D3-529A35F45A76}" type="slidenum">
              <a:rPr lang="uk-UA" smtClean="0"/>
              <a:t>‹№›</a:t>
            </a:fld>
            <a:endParaRPr lang="uk-UA"/>
          </a:p>
        </p:txBody>
      </p:sp>
    </p:spTree>
    <p:extLst>
      <p:ext uri="{BB962C8B-B14F-4D97-AF65-F5344CB8AC3E}">
        <p14:creationId xmlns:p14="http://schemas.microsoft.com/office/powerpoint/2010/main" val="102223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970EEDC-5026-4A4B-A0D3-529A35F45A76}" type="slidenum">
              <a:rPr lang="uk-UA" smtClean="0"/>
              <a:t>16</a:t>
            </a:fld>
            <a:endParaRPr lang="uk-UA"/>
          </a:p>
        </p:txBody>
      </p:sp>
    </p:spTree>
    <p:extLst>
      <p:ext uri="{BB962C8B-B14F-4D97-AF65-F5344CB8AC3E}">
        <p14:creationId xmlns:p14="http://schemas.microsoft.com/office/powerpoint/2010/main" val="303443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970EEDC-5026-4A4B-A0D3-529A35F45A76}" type="slidenum">
              <a:rPr lang="uk-UA" smtClean="0"/>
              <a:t>19</a:t>
            </a:fld>
            <a:endParaRPr lang="uk-UA"/>
          </a:p>
        </p:txBody>
      </p:sp>
    </p:spTree>
    <p:extLst>
      <p:ext uri="{BB962C8B-B14F-4D97-AF65-F5344CB8AC3E}">
        <p14:creationId xmlns:p14="http://schemas.microsoft.com/office/powerpoint/2010/main" val="36481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970EEDC-5026-4A4B-A0D3-529A35F45A76}" type="slidenum">
              <a:rPr lang="uk-UA" smtClean="0"/>
              <a:t>21</a:t>
            </a:fld>
            <a:endParaRPr lang="uk-UA"/>
          </a:p>
        </p:txBody>
      </p:sp>
    </p:spTree>
    <p:extLst>
      <p:ext uri="{BB962C8B-B14F-4D97-AF65-F5344CB8AC3E}">
        <p14:creationId xmlns:p14="http://schemas.microsoft.com/office/powerpoint/2010/main" val="10072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175785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297931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7871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225200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6934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861767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564028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187511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52507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322DDF-B69A-43A9-AC2E-7D6CFF474F3B}" type="datetimeFigureOut">
              <a:rPr lang="uk-UA" smtClean="0"/>
              <a:t>04.03.2023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229110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DC322DDF-B69A-43A9-AC2E-7D6CFF474F3B}" type="datetimeFigureOut">
              <a:rPr lang="uk-UA" smtClean="0"/>
              <a:t>04.03.2023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30591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C322DDF-B69A-43A9-AC2E-7D6CFF474F3B}" type="datetimeFigureOut">
              <a:rPr lang="uk-UA" smtClean="0"/>
              <a:t>04.03.2023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132225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C322DDF-B69A-43A9-AC2E-7D6CFF474F3B}" type="datetimeFigureOut">
              <a:rPr lang="uk-UA" smtClean="0"/>
              <a:t>04.03.2023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292094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2DDF-B69A-43A9-AC2E-7D6CFF474F3B}" type="datetimeFigureOut">
              <a:rPr lang="uk-UA" smtClean="0"/>
              <a:t>04.03.2023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34758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C322DDF-B69A-43A9-AC2E-7D6CFF474F3B}" type="datetimeFigureOut">
              <a:rPr lang="uk-UA" smtClean="0"/>
              <a:t>04.03.2023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40967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C322DDF-B69A-43A9-AC2E-7D6CFF474F3B}" type="datetimeFigureOut">
              <a:rPr lang="uk-UA" smtClean="0"/>
              <a:t>04.03.2023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9B88941-CBC7-4446-9149-3924A64323BA}" type="slidenum">
              <a:rPr lang="uk-UA" smtClean="0"/>
              <a:t>‹№›</a:t>
            </a:fld>
            <a:endParaRPr lang="uk-UA"/>
          </a:p>
        </p:txBody>
      </p:sp>
    </p:spTree>
    <p:extLst>
      <p:ext uri="{BB962C8B-B14F-4D97-AF65-F5344CB8AC3E}">
        <p14:creationId xmlns:p14="http://schemas.microsoft.com/office/powerpoint/2010/main" val="427570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322DDF-B69A-43A9-AC2E-7D6CFF474F3B}" type="datetimeFigureOut">
              <a:rPr lang="uk-UA" smtClean="0"/>
              <a:t>04.03.2023</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B88941-CBC7-4446-9149-3924A64323BA}" type="slidenum">
              <a:rPr lang="uk-UA" smtClean="0"/>
              <a:t>‹№›</a:t>
            </a:fld>
            <a:endParaRPr lang="uk-UA"/>
          </a:p>
        </p:txBody>
      </p:sp>
    </p:spTree>
    <p:extLst>
      <p:ext uri="{BB962C8B-B14F-4D97-AF65-F5344CB8AC3E}">
        <p14:creationId xmlns:p14="http://schemas.microsoft.com/office/powerpoint/2010/main" val="4490386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Навчально-Методична Лабораторія — Що таке &quot;критичне мислення&quot; і як його  розвинути?">
            <a:extLst>
              <a:ext uri="{FF2B5EF4-FFF2-40B4-BE49-F238E27FC236}">
                <a16:creationId xmlns:a16="http://schemas.microsoft.com/office/drawing/2014/main" id="{7DA1EFA0-2B8A-C964-8DF8-E1E5CA37C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61" y="817123"/>
            <a:ext cx="5337239" cy="575877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80563" y="1678665"/>
            <a:ext cx="3887839" cy="2372168"/>
          </a:xfrm>
        </p:spPr>
        <p:txBody>
          <a:bodyPr>
            <a:normAutofit/>
          </a:bodyPr>
          <a:lstStyle/>
          <a:p>
            <a:pPr>
              <a:lnSpc>
                <a:spcPct val="90000"/>
              </a:lnSpc>
            </a:pPr>
            <a:r>
              <a:rPr lang="uk-UA" sz="3800" dirty="0">
                <a:latin typeface="Times New Roman" panose="02020603050405020304" pitchFamily="18" charset="0"/>
                <a:cs typeface="Times New Roman" panose="02020603050405020304" pitchFamily="18" charset="0"/>
              </a:rPr>
              <a:t>Розвиток критичного мислення в початковій школі</a:t>
            </a:r>
          </a:p>
        </p:txBody>
      </p:sp>
    </p:spTree>
    <p:extLst>
      <p:ext uri="{BB962C8B-B14F-4D97-AF65-F5344CB8AC3E}">
        <p14:creationId xmlns:p14="http://schemas.microsoft.com/office/powerpoint/2010/main" val="356006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736" y="694814"/>
            <a:ext cx="11810143" cy="3170099"/>
          </a:xfrm>
          <a:prstGeom prst="rect">
            <a:avLst/>
          </a:prstGeom>
        </p:spPr>
        <p:txBody>
          <a:bodyPr wrap="square">
            <a:spAutoFit/>
          </a:bodyPr>
          <a:lstStyle/>
          <a:p>
            <a:pPr algn="just"/>
            <a:r>
              <a:rPr lang="uk-UA" sz="2000" b="1" dirty="0">
                <a:latin typeface="Times New Roman" panose="02020603050405020304" pitchFamily="18" charset="0"/>
                <a:cs typeface="Times New Roman" panose="02020603050405020304" pitchFamily="18" charset="0"/>
              </a:rPr>
              <a:t>Крок 1.</a:t>
            </a:r>
            <a:r>
              <a:rPr lang="uk-UA" sz="2000" dirty="0">
                <a:latin typeface="Times New Roman" panose="02020603050405020304" pitchFamily="18" charset="0"/>
                <a:cs typeface="Times New Roman" panose="02020603050405020304" pitchFamily="18" charset="0"/>
              </a:rPr>
              <a:t> Учитель (учень) пише тему – центральне слово (словосполучення чи фразу) посередині аркуша або на дошці.</a:t>
            </a:r>
          </a:p>
          <a:p>
            <a:pPr algn="just"/>
            <a:endParaRPr lang="uk-UA" sz="2000" b="1"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Крок 2.</a:t>
            </a:r>
            <a:r>
              <a:rPr lang="uk-UA" sz="2000" dirty="0">
                <a:latin typeface="Times New Roman" panose="02020603050405020304" pitchFamily="18" charset="0"/>
                <a:cs typeface="Times New Roman" panose="02020603050405020304" pitchFamily="18" charset="0"/>
              </a:rPr>
              <a:t> Учитель пропонує учням записати слова та фрази, які спадають на думку, коли вони чують це слово. Записати стільки думок, скільки дозволить час, або доти, доки вони не будуть вичерпані. Учитель просить учнів не обмірковувати, чому вам спало на думку те чи інше слово. Якщо слово прийшло у ваш мозок, значить для вас це якось пов’язано з темою.</a:t>
            </a:r>
          </a:p>
          <a:p>
            <a:pPr algn="just"/>
            <a:endParaRPr lang="uk-UA" sz="2000" b="1"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Крок 3.</a:t>
            </a:r>
            <a:r>
              <a:rPr lang="uk-UA" sz="2000" dirty="0">
                <a:latin typeface="Times New Roman" panose="02020603050405020304" pitchFamily="18" charset="0"/>
                <a:cs typeface="Times New Roman" panose="02020603050405020304" pitchFamily="18" charset="0"/>
              </a:rPr>
              <a:t> Коли всі думки записані, учитель пропонує учням встановити зв'язки між словами. Потім можна перейти до обговорення цієї теми, написання твору тощо.</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600" y="3903345"/>
            <a:ext cx="3684315" cy="249337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93" y="3988477"/>
            <a:ext cx="3273562" cy="231331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660" y="4027337"/>
            <a:ext cx="4132219" cy="2274456"/>
          </a:xfrm>
          <a:prstGeom prst="rect">
            <a:avLst/>
          </a:prstGeom>
        </p:spPr>
      </p:pic>
      <p:sp>
        <p:nvSpPr>
          <p:cNvPr id="6" name="Прямоугольник 5"/>
          <p:cNvSpPr/>
          <p:nvPr/>
        </p:nvSpPr>
        <p:spPr>
          <a:xfrm>
            <a:off x="1857646" y="171594"/>
            <a:ext cx="9008150" cy="523220"/>
          </a:xfrm>
          <a:prstGeom prst="rect">
            <a:avLst/>
          </a:prstGeom>
        </p:spPr>
        <p:txBody>
          <a:bodyPr wrap="square">
            <a:spAutoFit/>
          </a:bodyPr>
          <a:lstStyle/>
          <a:p>
            <a:r>
              <a:rPr lang="uk-UA" sz="2800" b="1" dirty="0">
                <a:latin typeface="Times New Roman" panose="02020603050405020304" pitchFamily="18" charset="0"/>
                <a:cs typeface="Times New Roman" panose="02020603050405020304" pitchFamily="18" charset="0"/>
              </a:rPr>
              <a:t>Асоціативній кущ - це</a:t>
            </a:r>
            <a:r>
              <a:rPr lang="uk-UA" sz="2800"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інтерактивна технологія</a:t>
            </a:r>
          </a:p>
        </p:txBody>
      </p:sp>
    </p:spTree>
    <p:extLst>
      <p:ext uri="{BB962C8B-B14F-4D97-AF65-F5344CB8AC3E}">
        <p14:creationId xmlns:p14="http://schemas.microsoft.com/office/powerpoint/2010/main" val="18064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8" y="1767023"/>
            <a:ext cx="6964218" cy="3046988"/>
          </a:xfrm>
          <a:prstGeom prst="rect">
            <a:avLst/>
          </a:prstGeom>
        </p:spPr>
        <p:txBody>
          <a:bodyPr wrap="square">
            <a:spAutoFit/>
          </a:bodyPr>
          <a:lstStyle/>
          <a:p>
            <a:r>
              <a:rPr lang="uk-UA" sz="2400" dirty="0">
                <a:latin typeface="Times New Roman" panose="02020603050405020304" pitchFamily="18" charset="0"/>
                <a:cs typeface="Times New Roman" panose="02020603050405020304" pitchFamily="18" charset="0"/>
              </a:rPr>
              <a:t>1. </a:t>
            </a:r>
            <a:r>
              <a:rPr lang="uk-UA" sz="2400" b="1" dirty="0">
                <a:latin typeface="Times New Roman" panose="02020603050405020304" pitchFamily="18" charset="0"/>
                <a:cs typeface="Times New Roman" panose="02020603050405020304" pitchFamily="18" charset="0"/>
              </a:rPr>
              <a:t>Перший рядок </a:t>
            </a:r>
            <a:r>
              <a:rPr lang="uk-UA" sz="2400" dirty="0">
                <a:latin typeface="Times New Roman" panose="02020603050405020304" pitchFamily="18" charset="0"/>
                <a:cs typeface="Times New Roman" panose="02020603050405020304" pitchFamily="18" charset="0"/>
              </a:rPr>
              <a:t>– тема (іменник).</a:t>
            </a:r>
          </a:p>
          <a:p>
            <a:r>
              <a:rPr lang="uk-UA" sz="2400" dirty="0">
                <a:latin typeface="Times New Roman" panose="02020603050405020304" pitchFamily="18" charset="0"/>
                <a:cs typeface="Times New Roman" panose="02020603050405020304" pitchFamily="18" charset="0"/>
              </a:rPr>
              <a:t>2. </a:t>
            </a:r>
            <a:r>
              <a:rPr lang="uk-UA" sz="2400" b="1" dirty="0">
                <a:latin typeface="Times New Roman" panose="02020603050405020304" pitchFamily="18" charset="0"/>
                <a:cs typeface="Times New Roman" panose="02020603050405020304" pitchFamily="18" charset="0"/>
              </a:rPr>
              <a:t>Другий</a:t>
            </a:r>
            <a:r>
              <a:rPr lang="uk-UA" sz="2400" dirty="0">
                <a:latin typeface="Times New Roman" panose="02020603050405020304" pitchFamily="18" charset="0"/>
                <a:cs typeface="Times New Roman" panose="02020603050405020304" pitchFamily="18" charset="0"/>
              </a:rPr>
              <a:t> – опис теми (два прикметники).</a:t>
            </a:r>
          </a:p>
          <a:p>
            <a:r>
              <a:rPr lang="uk-UA" sz="2400" dirty="0">
                <a:latin typeface="Times New Roman" panose="02020603050405020304" pitchFamily="18" charset="0"/>
                <a:cs typeface="Times New Roman" panose="02020603050405020304" pitchFamily="18" charset="0"/>
              </a:rPr>
              <a:t>3. </a:t>
            </a:r>
            <a:r>
              <a:rPr lang="uk-UA" sz="2400" b="1" dirty="0">
                <a:latin typeface="Times New Roman" panose="02020603050405020304" pitchFamily="18" charset="0"/>
                <a:cs typeface="Times New Roman" panose="02020603050405020304" pitchFamily="18" charset="0"/>
              </a:rPr>
              <a:t>Третій</a:t>
            </a:r>
            <a:r>
              <a:rPr lang="uk-UA" sz="2400" dirty="0">
                <a:latin typeface="Times New Roman" panose="02020603050405020304" pitchFamily="18" charset="0"/>
                <a:cs typeface="Times New Roman" panose="02020603050405020304" pitchFamily="18" charset="0"/>
              </a:rPr>
              <a:t> – називає дію, пов’язану з темою, складається з трьох дієслів.</a:t>
            </a:r>
          </a:p>
          <a:p>
            <a:r>
              <a:rPr lang="uk-UA" sz="2400" dirty="0">
                <a:latin typeface="Times New Roman" panose="02020603050405020304" pitchFamily="18" charset="0"/>
                <a:cs typeface="Times New Roman" panose="02020603050405020304" pitchFamily="18" charset="0"/>
              </a:rPr>
              <a:t>4. </a:t>
            </a:r>
            <a:r>
              <a:rPr lang="uk-UA" sz="2400" b="1" dirty="0">
                <a:latin typeface="Times New Roman" panose="02020603050405020304" pitchFamily="18" charset="0"/>
                <a:cs typeface="Times New Roman" panose="02020603050405020304" pitchFamily="18" charset="0"/>
              </a:rPr>
              <a:t>Четвертий рядок </a:t>
            </a:r>
            <a:r>
              <a:rPr lang="uk-UA" sz="2400" dirty="0">
                <a:latin typeface="Times New Roman" panose="02020603050405020304" pitchFamily="18" charset="0"/>
                <a:cs typeface="Times New Roman" panose="02020603050405020304" pitchFamily="18" charset="0"/>
              </a:rPr>
              <a:t>– фраза, переважно з 4-х слів, висловлює ставлення до теми, почуття.</a:t>
            </a:r>
          </a:p>
          <a:p>
            <a:r>
              <a:rPr lang="uk-UA" sz="2400" dirty="0">
                <a:latin typeface="Times New Roman" panose="02020603050405020304" pitchFamily="18" charset="0"/>
                <a:cs typeface="Times New Roman" panose="02020603050405020304" pitchFamily="18" charset="0"/>
              </a:rPr>
              <a:t>5. </a:t>
            </a:r>
            <a:r>
              <a:rPr lang="uk-UA" sz="2400" b="1" dirty="0">
                <a:latin typeface="Times New Roman" panose="02020603050405020304" pitchFamily="18" charset="0"/>
                <a:cs typeface="Times New Roman" panose="02020603050405020304" pitchFamily="18" charset="0"/>
              </a:rPr>
              <a:t>Останній рядок </a:t>
            </a:r>
            <a:r>
              <a:rPr lang="uk-UA" sz="2400" dirty="0">
                <a:latin typeface="Times New Roman" panose="02020603050405020304" pitchFamily="18" charset="0"/>
                <a:cs typeface="Times New Roman" panose="02020603050405020304" pitchFamily="18" charset="0"/>
              </a:rPr>
              <a:t>– одне слово – синонім до слова(теми), ніби висновок вірша.</a:t>
            </a:r>
          </a:p>
        </p:txBody>
      </p:sp>
      <p:sp>
        <p:nvSpPr>
          <p:cNvPr id="3" name="Прямоугольник 2"/>
          <p:cNvSpPr/>
          <p:nvPr/>
        </p:nvSpPr>
        <p:spPr>
          <a:xfrm>
            <a:off x="332508" y="224135"/>
            <a:ext cx="11342256" cy="1477328"/>
          </a:xfrm>
          <a:prstGeom prst="rect">
            <a:avLst/>
          </a:prstGeom>
        </p:spPr>
        <p:txBody>
          <a:bodyPr wrap="square">
            <a:spAutoFit/>
          </a:bodyPr>
          <a:lstStyle/>
          <a:p>
            <a:r>
              <a:rPr lang="uk-UA" sz="3000" b="1" dirty="0" err="1">
                <a:latin typeface="Times New Roman" panose="02020603050405020304" pitchFamily="18" charset="0"/>
                <a:cs typeface="Times New Roman" panose="02020603050405020304" pitchFamily="18" charset="0"/>
              </a:rPr>
              <a:t>Сенкан</a:t>
            </a:r>
            <a:r>
              <a:rPr lang="uk-UA" sz="3000" dirty="0">
                <a:latin typeface="Times New Roman" panose="02020603050405020304" pitchFamily="18" charset="0"/>
                <a:cs typeface="Times New Roman" panose="02020603050405020304" pitchFamily="18" charset="0"/>
              </a:rPr>
              <a:t> – це вірш, що складається з п’яти рядків.</a:t>
            </a:r>
          </a:p>
          <a:p>
            <a:r>
              <a:rPr lang="uk-UA" sz="3000" dirty="0">
                <a:latin typeface="Times New Roman" panose="02020603050405020304" pitchFamily="18" charset="0"/>
                <a:cs typeface="Times New Roman" panose="02020603050405020304" pitchFamily="18" charset="0"/>
              </a:rPr>
              <a:t>Слово «</a:t>
            </a:r>
            <a:r>
              <a:rPr lang="uk-UA" sz="3000" dirty="0" err="1">
                <a:latin typeface="Times New Roman" panose="02020603050405020304" pitchFamily="18" charset="0"/>
                <a:cs typeface="Times New Roman" panose="02020603050405020304" pitchFamily="18" charset="0"/>
              </a:rPr>
              <a:t>сенкан</a:t>
            </a:r>
            <a:r>
              <a:rPr lang="uk-UA" sz="3000" dirty="0">
                <a:latin typeface="Times New Roman" panose="02020603050405020304" pitchFamily="18" charset="0"/>
                <a:cs typeface="Times New Roman" panose="02020603050405020304" pitchFamily="18" charset="0"/>
              </a:rPr>
              <a:t>» походить від французького слова «п’ять» і означає вірш у п’ять рядків.</a:t>
            </a:r>
          </a:p>
        </p:txBody>
      </p:sp>
      <p:sp>
        <p:nvSpPr>
          <p:cNvPr id="4" name="Прямоугольник 3"/>
          <p:cNvSpPr/>
          <p:nvPr/>
        </p:nvSpPr>
        <p:spPr>
          <a:xfrm>
            <a:off x="332507" y="5027090"/>
            <a:ext cx="11582401" cy="1200329"/>
          </a:xfrm>
          <a:prstGeom prst="rect">
            <a:avLst/>
          </a:prstGeom>
        </p:spPr>
        <p:txBody>
          <a:bodyPr wrap="square">
            <a:spAutoFit/>
          </a:bodyPr>
          <a:lstStyle/>
          <a:p>
            <a:pPr algn="just"/>
            <a:r>
              <a:rPr lang="uk-UA" sz="2400" dirty="0" err="1">
                <a:latin typeface="Times New Roman" panose="02020603050405020304" pitchFamily="18" charset="0"/>
                <a:cs typeface="Times New Roman" panose="02020603050405020304" pitchFamily="18" charset="0"/>
              </a:rPr>
              <a:t>Сенкан</a:t>
            </a:r>
            <a:r>
              <a:rPr lang="uk-UA" sz="2400" dirty="0">
                <a:latin typeface="Times New Roman" panose="02020603050405020304" pitchFamily="18" charset="0"/>
                <a:cs typeface="Times New Roman" panose="02020603050405020304" pitchFamily="18" charset="0"/>
              </a:rPr>
              <a:t> допомагає узагальнити інформацію, формулювати щось складне декількома словами. Як правило, на його написання багато часу не потрібно, його пишуть кілька хвилин.</a:t>
            </a:r>
          </a:p>
        </p:txBody>
      </p:sp>
      <p:pic>
        <p:nvPicPr>
          <p:cNvPr id="5" name="Рисунок 4"/>
          <p:cNvPicPr>
            <a:picLocks noChangeAspect="1"/>
          </p:cNvPicPr>
          <p:nvPr/>
        </p:nvPicPr>
        <p:blipFill>
          <a:blip r:embed="rId2"/>
          <a:stretch>
            <a:fillRect/>
          </a:stretch>
        </p:blipFill>
        <p:spPr>
          <a:xfrm>
            <a:off x="7148224" y="1556461"/>
            <a:ext cx="4619625" cy="3257550"/>
          </a:xfrm>
          <a:prstGeom prst="rect">
            <a:avLst/>
          </a:prstGeom>
        </p:spPr>
      </p:pic>
    </p:spTree>
    <p:extLst>
      <p:ext uri="{BB962C8B-B14F-4D97-AF65-F5344CB8AC3E}">
        <p14:creationId xmlns:p14="http://schemas.microsoft.com/office/powerpoint/2010/main" val="33070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883" t="3012" r="50328" b="4122"/>
          <a:stretch/>
        </p:blipFill>
        <p:spPr>
          <a:xfrm>
            <a:off x="426557" y="246257"/>
            <a:ext cx="3038762" cy="4378037"/>
          </a:xfrm>
          <a:prstGeom prst="rect">
            <a:avLst/>
          </a:prstGeom>
        </p:spPr>
      </p:pic>
      <p:sp>
        <p:nvSpPr>
          <p:cNvPr id="4" name="Прямоугольник 3"/>
          <p:cNvSpPr/>
          <p:nvPr/>
        </p:nvSpPr>
        <p:spPr>
          <a:xfrm>
            <a:off x="443347" y="4613275"/>
            <a:ext cx="4475016" cy="1631216"/>
          </a:xfrm>
          <a:prstGeom prst="rect">
            <a:avLst/>
          </a:prstGeom>
        </p:spPr>
        <p:txBody>
          <a:bodyPr wrap="square">
            <a:spAutoFit/>
          </a:bodyPr>
          <a:lstStyle/>
          <a:p>
            <a:r>
              <a:rPr lang="uk-UA" sz="2000" b="1" dirty="0">
                <a:latin typeface="Times New Roman" panose="02020603050405020304" pitchFamily="18" charset="0"/>
                <a:cs typeface="Times New Roman" panose="02020603050405020304" pitchFamily="18" charset="0"/>
              </a:rPr>
              <a:t>Україна</a:t>
            </a:r>
          </a:p>
          <a:p>
            <a:r>
              <a:rPr lang="uk-UA" sz="2000" dirty="0">
                <a:latin typeface="Times New Roman" panose="02020603050405020304" pitchFamily="18" charset="0"/>
                <a:cs typeface="Times New Roman" panose="02020603050405020304" pitchFamily="18" charset="0"/>
              </a:rPr>
              <a:t>Рідна, незалежна.</a:t>
            </a:r>
          </a:p>
          <a:p>
            <a:r>
              <a:rPr lang="uk-UA" sz="2000" dirty="0">
                <a:latin typeface="Times New Roman" panose="02020603050405020304" pitchFamily="18" charset="0"/>
                <a:cs typeface="Times New Roman" panose="02020603050405020304" pitchFamily="18" charset="0"/>
              </a:rPr>
              <a:t>Розквітаєш, зростаєш, милуєш.</a:t>
            </a:r>
          </a:p>
          <a:p>
            <a:r>
              <a:rPr lang="uk-UA" sz="2000" dirty="0">
                <a:latin typeface="Times New Roman" panose="02020603050405020304" pitchFamily="18" charset="0"/>
                <a:cs typeface="Times New Roman" panose="02020603050405020304" pitchFamily="18" charset="0"/>
              </a:rPr>
              <a:t>Ти моя рідна земля.</a:t>
            </a:r>
          </a:p>
          <a:p>
            <a:r>
              <a:rPr lang="uk-UA" sz="2000" dirty="0">
                <a:latin typeface="Times New Roman" panose="02020603050405020304" pitchFamily="18" charset="0"/>
                <a:cs typeface="Times New Roman" panose="02020603050405020304" pitchFamily="18" charset="0"/>
              </a:rPr>
              <a:t>Батьківщина.</a:t>
            </a:r>
          </a:p>
        </p:txBody>
      </p:sp>
      <p:pic>
        <p:nvPicPr>
          <p:cNvPr id="6" name="Рисунок 5"/>
          <p:cNvPicPr>
            <a:picLocks noChangeAspect="1"/>
          </p:cNvPicPr>
          <p:nvPr/>
        </p:nvPicPr>
        <p:blipFill rotWithShape="1">
          <a:blip r:embed="rId2"/>
          <a:srcRect l="51818" t="3232" r="1111" b="5320"/>
          <a:stretch/>
        </p:blipFill>
        <p:spPr>
          <a:xfrm>
            <a:off x="4277500" y="197664"/>
            <a:ext cx="3038011" cy="4426630"/>
          </a:xfrm>
          <a:prstGeom prst="rect">
            <a:avLst/>
          </a:prstGeom>
        </p:spPr>
      </p:pic>
      <p:sp>
        <p:nvSpPr>
          <p:cNvPr id="7" name="Прямоугольник 6"/>
          <p:cNvSpPr/>
          <p:nvPr/>
        </p:nvSpPr>
        <p:spPr>
          <a:xfrm>
            <a:off x="4388643" y="4693992"/>
            <a:ext cx="4561393" cy="163121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Мама</a:t>
            </a:r>
          </a:p>
          <a:p>
            <a:r>
              <a:rPr lang="ru-RU" sz="2000" dirty="0">
                <a:latin typeface="Times New Roman" panose="02020603050405020304" pitchFamily="18" charset="0"/>
                <a:cs typeface="Times New Roman" panose="02020603050405020304" pitchFamily="18" charset="0"/>
              </a:rPr>
              <a:t>Добра, красива.</a:t>
            </a:r>
          </a:p>
          <a:p>
            <a:r>
              <a:rPr lang="ru-RU" sz="2000" dirty="0">
                <a:latin typeface="Times New Roman" panose="02020603050405020304" pitchFamily="18" charset="0"/>
                <a:cs typeface="Times New Roman" panose="02020603050405020304" pitchFamily="18" charset="0"/>
              </a:rPr>
              <a:t>Любить, </a:t>
            </a:r>
            <a:r>
              <a:rPr lang="ru-RU" sz="2000" dirty="0" err="1">
                <a:latin typeface="Times New Roman" panose="02020603050405020304" pitchFamily="18" charset="0"/>
                <a:cs typeface="Times New Roman" panose="02020603050405020304" pitchFamily="18" charset="0"/>
              </a:rPr>
              <a:t>пестить</a:t>
            </a:r>
            <a:r>
              <a:rPr lang="ru-RU" sz="2000" dirty="0">
                <a:latin typeface="Times New Roman" panose="02020603050405020304" pitchFamily="18" charset="0"/>
                <a:cs typeface="Times New Roman" panose="02020603050405020304" pitchFamily="18" charset="0"/>
              </a:rPr>
              <a:t>, голубить.</a:t>
            </a:r>
          </a:p>
          <a:p>
            <a:r>
              <a:rPr lang="ru-RU" sz="2000" dirty="0">
                <a:latin typeface="Times New Roman" panose="02020603050405020304" pitchFamily="18" charset="0"/>
                <a:cs typeface="Times New Roman" panose="02020603050405020304" pitchFamily="18" charset="0"/>
              </a:rPr>
              <a:t>Моя </a:t>
            </a:r>
            <a:r>
              <a:rPr lang="ru-RU" sz="2000" dirty="0" err="1">
                <a:latin typeface="Times New Roman" panose="02020603050405020304" pitchFamily="18" charset="0"/>
                <a:cs typeface="Times New Roman" panose="02020603050405020304" pitchFamily="18" charset="0"/>
              </a:rPr>
              <a:t>найрідніша</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світі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людина</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Сонечко.</a:t>
            </a:r>
          </a:p>
        </p:txBody>
      </p:sp>
      <p:sp>
        <p:nvSpPr>
          <p:cNvPr id="8" name="Прямоугольник 7"/>
          <p:cNvSpPr/>
          <p:nvPr/>
        </p:nvSpPr>
        <p:spPr>
          <a:xfrm>
            <a:off x="8612379" y="4920945"/>
            <a:ext cx="3241964" cy="1631216"/>
          </a:xfrm>
          <a:prstGeom prst="rect">
            <a:avLst/>
          </a:prstGeom>
        </p:spPr>
        <p:txBody>
          <a:bodyPr wrap="square">
            <a:spAutoFit/>
          </a:bodyPr>
          <a:lstStyle/>
          <a:p>
            <a:r>
              <a:rPr lang="uk-UA" sz="2000" b="1" dirty="0">
                <a:latin typeface="Times New Roman" panose="02020603050405020304" pitchFamily="18" charset="0"/>
                <a:cs typeface="Times New Roman" panose="02020603050405020304" pitchFamily="18" charset="0"/>
              </a:rPr>
              <a:t>Мова</a:t>
            </a:r>
          </a:p>
          <a:p>
            <a:r>
              <a:rPr lang="uk-UA" sz="2000" dirty="0">
                <a:latin typeface="Times New Roman" panose="02020603050405020304" pitchFamily="18" charset="0"/>
                <a:cs typeface="Times New Roman" panose="02020603050405020304" pitchFamily="18" charset="0"/>
              </a:rPr>
              <a:t>Українська, веселкова.</a:t>
            </a:r>
          </a:p>
          <a:p>
            <a:r>
              <a:rPr lang="uk-UA" sz="2000" dirty="0">
                <a:latin typeface="Times New Roman" panose="02020603050405020304" pitchFamily="18" charset="0"/>
                <a:cs typeface="Times New Roman" panose="02020603050405020304" pitchFamily="18" charset="0"/>
              </a:rPr>
              <a:t>Єднає, дзвенить, лунає.</a:t>
            </a:r>
          </a:p>
          <a:p>
            <a:r>
              <a:rPr lang="uk-UA" sz="2000" dirty="0">
                <a:latin typeface="Times New Roman" panose="02020603050405020304" pitchFamily="18" charset="0"/>
                <a:cs typeface="Times New Roman" panose="02020603050405020304" pitchFamily="18" charset="0"/>
              </a:rPr>
              <a:t>Вона — наш великий скарб.</a:t>
            </a:r>
          </a:p>
          <a:p>
            <a:r>
              <a:rPr lang="uk-UA" sz="2000" dirty="0">
                <a:latin typeface="Times New Roman" panose="02020603050405020304" pitchFamily="18" charset="0"/>
                <a:cs typeface="Times New Roman" panose="02020603050405020304" pitchFamily="18" charset="0"/>
              </a:rPr>
              <a:t>Бесіда.</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2995" y="770694"/>
            <a:ext cx="2843691" cy="4150251"/>
          </a:xfrm>
          <a:prstGeom prst="rect">
            <a:avLst/>
          </a:prstGeom>
        </p:spPr>
      </p:pic>
      <p:sp>
        <p:nvSpPr>
          <p:cNvPr id="5" name="TextBox 4"/>
          <p:cNvSpPr txBox="1"/>
          <p:nvPr/>
        </p:nvSpPr>
        <p:spPr>
          <a:xfrm>
            <a:off x="9069559" y="331664"/>
            <a:ext cx="2050561" cy="369332"/>
          </a:xfrm>
          <a:prstGeom prst="rect">
            <a:avLst/>
          </a:prstGeom>
          <a:noFill/>
        </p:spPr>
        <p:txBody>
          <a:bodyPr wrap="none" rtlCol="0">
            <a:spAutoFit/>
          </a:bodyPr>
          <a:lstStyle/>
          <a:p>
            <a:r>
              <a:rPr lang="uk-UA" dirty="0"/>
              <a:t>ТВОРЧЕ ЗАВДАННЯ</a:t>
            </a:r>
          </a:p>
        </p:txBody>
      </p:sp>
    </p:spTree>
    <p:extLst>
      <p:ext uri="{BB962C8B-B14F-4D97-AF65-F5344CB8AC3E}">
        <p14:creationId xmlns:p14="http://schemas.microsoft.com/office/powerpoint/2010/main" val="40505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2435" y="362957"/>
            <a:ext cx="11813309" cy="1631216"/>
          </a:xfrm>
          <a:prstGeom prst="rect">
            <a:avLst/>
          </a:prstGeom>
        </p:spPr>
        <p:txBody>
          <a:bodyPr wrap="square">
            <a:spAutoFit/>
          </a:bodyPr>
          <a:lstStyle/>
          <a:p>
            <a:r>
              <a:rPr lang="uk-UA" sz="2000" b="1" dirty="0">
                <a:latin typeface="Times New Roman" panose="02020603050405020304" pitchFamily="18" charset="0"/>
                <a:cs typeface="Times New Roman" panose="02020603050405020304" pitchFamily="18" charset="0"/>
              </a:rPr>
              <a:t>	Есе </a:t>
            </a:r>
            <a:r>
              <a:rPr lang="uk-UA" sz="2000" dirty="0">
                <a:latin typeface="Times New Roman" panose="02020603050405020304" pitchFamily="18" charset="0"/>
                <a:cs typeface="Times New Roman" panose="02020603050405020304" pitchFamily="18" charset="0"/>
              </a:rPr>
              <a:t>(</a:t>
            </a:r>
            <a:r>
              <a:rPr lang="uk-UA" sz="2000" dirty="0" err="1">
                <a:latin typeface="Times New Roman" panose="02020603050405020304" pitchFamily="18" charset="0"/>
                <a:cs typeface="Times New Roman" panose="02020603050405020304" pitchFamily="18" charset="0"/>
              </a:rPr>
              <a:t>фр</a:t>
            </a:r>
            <a:r>
              <a:rPr lang="uk-UA"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essai</a:t>
            </a:r>
            <a:r>
              <a:rPr lang="en-US"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спроба, проба, нарис», від лат. </a:t>
            </a:r>
            <a:r>
              <a:rPr lang="en-US" sz="2000" dirty="0" err="1">
                <a:latin typeface="Times New Roman" panose="02020603050405020304" pitchFamily="18" charset="0"/>
                <a:cs typeface="Times New Roman" panose="02020603050405020304" pitchFamily="18" charset="0"/>
              </a:rPr>
              <a:t>exagium</a:t>
            </a:r>
            <a:r>
              <a:rPr lang="en-US"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зважування») — літературний  жанр прозового твору невеликого обсягу й вільної композиції.</a:t>
            </a:r>
          </a:p>
          <a:p>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Есе виражає індивідуальні враження й міркування автора з конкретного приводу або предмета й не претендує на вичерпне трактування.</a:t>
            </a:r>
          </a:p>
        </p:txBody>
      </p:sp>
      <p:sp>
        <p:nvSpPr>
          <p:cNvPr id="6" name="Прямоугольник 5"/>
          <p:cNvSpPr/>
          <p:nvPr/>
        </p:nvSpPr>
        <p:spPr>
          <a:xfrm>
            <a:off x="519081" y="2132720"/>
            <a:ext cx="4719782" cy="4524315"/>
          </a:xfrm>
          <a:prstGeom prst="rect">
            <a:avLst/>
          </a:prstGeom>
        </p:spPr>
        <p:txBody>
          <a:bodyPr wrap="square">
            <a:spAutoFit/>
          </a:bodyPr>
          <a:lstStyle/>
          <a:p>
            <a:pPr algn="ctr"/>
            <a:r>
              <a:rPr lang="uk-UA" b="1" dirty="0">
                <a:latin typeface="Times New Roman" panose="02020603050405020304" pitchFamily="18" charset="0"/>
                <a:cs typeface="Times New Roman" panose="02020603050405020304" pitchFamily="18" charset="0"/>
              </a:rPr>
              <a:t>Етапи написання есе</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1) постановка проблеми;</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 обдумування проблеми (ідеї, приклади, </a:t>
            </a:r>
          </a:p>
          <a:p>
            <a:r>
              <a:rPr lang="uk-UA" dirty="0">
                <a:latin typeface="Times New Roman" panose="02020603050405020304" pitchFamily="18" charset="0"/>
                <a:cs typeface="Times New Roman" panose="02020603050405020304" pitchFamily="18" charset="0"/>
              </a:rPr>
              <a:t>що їх ілюструють);</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3) планування есе (визначення структури);</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4) написання есе;</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5) перевірка та редагування роботи;</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6) підготовка презентації;</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7) презентація есе.</a:t>
            </a:r>
          </a:p>
        </p:txBody>
      </p:sp>
      <p:pic>
        <p:nvPicPr>
          <p:cNvPr id="7" name="Рисунок 6"/>
          <p:cNvPicPr>
            <a:picLocks noChangeAspect="1"/>
          </p:cNvPicPr>
          <p:nvPr/>
        </p:nvPicPr>
        <p:blipFill>
          <a:blip r:embed="rId2"/>
          <a:stretch>
            <a:fillRect/>
          </a:stretch>
        </p:blipFill>
        <p:spPr>
          <a:xfrm>
            <a:off x="4817643" y="1824413"/>
            <a:ext cx="4482719" cy="2350423"/>
          </a:xfrm>
          <a:prstGeom prst="rect">
            <a:avLst/>
          </a:prstGeom>
        </p:spPr>
      </p:pic>
      <p:pic>
        <p:nvPicPr>
          <p:cNvPr id="9" name="Рисунок 8"/>
          <p:cNvPicPr>
            <a:picLocks noChangeAspect="1"/>
          </p:cNvPicPr>
          <p:nvPr/>
        </p:nvPicPr>
        <p:blipFill>
          <a:blip r:embed="rId3"/>
          <a:stretch>
            <a:fillRect/>
          </a:stretch>
        </p:blipFill>
        <p:spPr>
          <a:xfrm>
            <a:off x="7313713" y="4138292"/>
            <a:ext cx="4303571" cy="2555287"/>
          </a:xfrm>
          <a:prstGeom prst="rect">
            <a:avLst/>
          </a:prstGeom>
        </p:spPr>
      </p:pic>
    </p:spTree>
    <p:extLst>
      <p:ext uri="{BB962C8B-B14F-4D97-AF65-F5344CB8AC3E}">
        <p14:creationId xmlns:p14="http://schemas.microsoft.com/office/powerpoint/2010/main" val="298862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97562" y="1316908"/>
            <a:ext cx="6382371" cy="3144256"/>
          </a:xfrm>
          <a:prstGeom prst="rect">
            <a:avLst/>
          </a:prstGeom>
        </p:spPr>
      </p:pic>
      <p:pic>
        <p:nvPicPr>
          <p:cNvPr id="4" name="Рисунок 3"/>
          <p:cNvPicPr>
            <a:picLocks noChangeAspect="1"/>
          </p:cNvPicPr>
          <p:nvPr/>
        </p:nvPicPr>
        <p:blipFill rotWithShape="1">
          <a:blip r:embed="rId3"/>
          <a:srcRect l="4143" r="4576"/>
          <a:stretch/>
        </p:blipFill>
        <p:spPr>
          <a:xfrm>
            <a:off x="7269019" y="384035"/>
            <a:ext cx="4498109" cy="5967190"/>
          </a:xfrm>
          <a:prstGeom prst="rect">
            <a:avLst/>
          </a:prstGeom>
        </p:spPr>
      </p:pic>
    </p:spTree>
    <p:extLst>
      <p:ext uri="{BB962C8B-B14F-4D97-AF65-F5344CB8AC3E}">
        <p14:creationId xmlns:p14="http://schemas.microsoft.com/office/powerpoint/2010/main" val="5793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75051" y="415033"/>
            <a:ext cx="8229600" cy="8041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38200" indent="-838200"/>
            <a:r>
              <a:rPr lang="uk-UA" altLang="uk-UA" sz="4000" b="1" i="1" dirty="0">
                <a:solidFill>
                  <a:srgbClr val="002060"/>
                </a:solidFill>
              </a:rPr>
              <a:t>«Письмо в малюнках»</a:t>
            </a:r>
            <a:endParaRPr lang="ru-RU" altLang="uk-UA" sz="4000" b="1" i="1" dirty="0">
              <a:solidFill>
                <a:srgbClr val="002060"/>
              </a:solidFill>
            </a:endParaRPr>
          </a:p>
        </p:txBody>
      </p:sp>
      <p:sp>
        <p:nvSpPr>
          <p:cNvPr id="4" name="Прямоугольник 3"/>
          <p:cNvSpPr/>
          <p:nvPr/>
        </p:nvSpPr>
        <p:spPr>
          <a:xfrm>
            <a:off x="1840433" y="1080655"/>
            <a:ext cx="8993822" cy="1323439"/>
          </a:xfrm>
          <a:prstGeom prst="rect">
            <a:avLst/>
          </a:prstGeom>
        </p:spPr>
        <p:txBody>
          <a:bodyPr wrap="square">
            <a:spAutoFit/>
          </a:bodyPr>
          <a:lstStyle/>
          <a:p>
            <a:r>
              <a:rPr lang="uk-UA" sz="2000" b="1" dirty="0">
                <a:latin typeface="Times New Roman" panose="02020603050405020304" pitchFamily="18" charset="0"/>
                <a:cs typeface="Times New Roman" panose="02020603050405020304" pitchFamily="18" charset="0"/>
              </a:rPr>
              <a:t>Алгоритм роботи:</a:t>
            </a:r>
          </a:p>
          <a:p>
            <a:endParaRPr lang="uk-UA"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Намагайся намалювати те, що хотів сказати при роботі над матеріалом.</a:t>
            </a:r>
          </a:p>
          <a:p>
            <a:pPr marL="342900" indent="-342900">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Власні враження, відношення до подій перенести на аркуш паперу</a:t>
            </a:r>
          </a:p>
        </p:txBody>
      </p:sp>
      <p:pic>
        <p:nvPicPr>
          <p:cNvPr id="5" name="Рисунок 4"/>
          <p:cNvPicPr>
            <a:picLocks noChangeAspect="1"/>
          </p:cNvPicPr>
          <p:nvPr/>
        </p:nvPicPr>
        <p:blipFill>
          <a:blip r:embed="rId2"/>
          <a:stretch>
            <a:fillRect/>
          </a:stretch>
        </p:blipFill>
        <p:spPr>
          <a:xfrm>
            <a:off x="424556" y="2493705"/>
            <a:ext cx="1838353" cy="1581579"/>
          </a:xfrm>
          <a:prstGeom prst="rect">
            <a:avLst/>
          </a:prstGeom>
        </p:spPr>
      </p:pic>
      <p:pic>
        <p:nvPicPr>
          <p:cNvPr id="7" name="Рисунок 6"/>
          <p:cNvPicPr>
            <a:picLocks noChangeAspect="1"/>
          </p:cNvPicPr>
          <p:nvPr/>
        </p:nvPicPr>
        <p:blipFill rotWithShape="1">
          <a:blip r:embed="rId3"/>
          <a:srcRect b="4951"/>
          <a:stretch/>
        </p:blipFill>
        <p:spPr>
          <a:xfrm>
            <a:off x="2489420" y="4275065"/>
            <a:ext cx="3441138" cy="2273733"/>
          </a:xfrm>
          <a:prstGeom prst="rect">
            <a:avLst/>
          </a:prstGeom>
        </p:spPr>
      </p:pic>
      <p:pic>
        <p:nvPicPr>
          <p:cNvPr id="8" name="Рисунок 7"/>
          <p:cNvPicPr>
            <a:picLocks noChangeAspect="1"/>
          </p:cNvPicPr>
          <p:nvPr/>
        </p:nvPicPr>
        <p:blipFill>
          <a:blip r:embed="rId4"/>
          <a:stretch>
            <a:fillRect/>
          </a:stretch>
        </p:blipFill>
        <p:spPr>
          <a:xfrm>
            <a:off x="6116869" y="2494653"/>
            <a:ext cx="2980949" cy="2072258"/>
          </a:xfrm>
          <a:prstGeom prst="rect">
            <a:avLst/>
          </a:prstGeom>
        </p:spPr>
      </p:pic>
      <p:pic>
        <p:nvPicPr>
          <p:cNvPr id="9" name="Рисунок 8"/>
          <p:cNvPicPr>
            <a:picLocks noChangeAspect="1"/>
          </p:cNvPicPr>
          <p:nvPr/>
        </p:nvPicPr>
        <p:blipFill>
          <a:blip r:embed="rId5"/>
          <a:stretch>
            <a:fillRect/>
          </a:stretch>
        </p:blipFill>
        <p:spPr>
          <a:xfrm>
            <a:off x="9470441" y="3068633"/>
            <a:ext cx="2382412" cy="3271982"/>
          </a:xfrm>
          <a:prstGeom prst="rect">
            <a:avLst/>
          </a:prstGeom>
        </p:spPr>
      </p:pic>
      <p:sp>
        <p:nvSpPr>
          <p:cNvPr id="10" name="Прямоугольник 9"/>
          <p:cNvSpPr/>
          <p:nvPr/>
        </p:nvSpPr>
        <p:spPr>
          <a:xfrm>
            <a:off x="735488" y="3841078"/>
            <a:ext cx="1216487" cy="369332"/>
          </a:xfrm>
          <a:prstGeom prst="rect">
            <a:avLst/>
          </a:prstGeom>
        </p:spPr>
        <p:txBody>
          <a:bodyPr wrap="none">
            <a:spAutoFit/>
          </a:bodyPr>
          <a:lstStyle/>
          <a:p>
            <a:r>
              <a:rPr lang="uk-UA" dirty="0"/>
              <a:t>Серце моє</a:t>
            </a:r>
          </a:p>
        </p:txBody>
      </p:sp>
    </p:spTree>
    <p:extLst>
      <p:ext uri="{BB962C8B-B14F-4D97-AF65-F5344CB8AC3E}">
        <p14:creationId xmlns:p14="http://schemas.microsoft.com/office/powerpoint/2010/main" val="258832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000"/>
                                        <p:tgtEl>
                                          <p:spTgt spid="10">
                                            <p:txEl>
                                              <p:pRg st="0" end="0"/>
                                            </p:txEl>
                                          </p:spTgt>
                                        </p:tgtEl>
                                      </p:cBhvr>
                                    </p:animEffect>
                                    <p:anim calcmode="lin" valueType="num">
                                      <p:cBhvr>
                                        <p:cTn id="2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00175" y="214314"/>
            <a:ext cx="10274589" cy="1245032"/>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uk-UA" sz="2500" b="1" dirty="0">
                <a:solidFill>
                  <a:srgbClr val="C00000"/>
                </a:solidFill>
                <a:latin typeface="Times New Roman" pitchFamily="18" charset="0"/>
                <a:ea typeface="+mn-ea"/>
                <a:cs typeface="Times New Roman" pitchFamily="18" charset="0"/>
              </a:rPr>
              <a:t> «</a:t>
            </a:r>
            <a:r>
              <a:rPr lang="uk-UA" sz="2500" b="1" dirty="0" err="1">
                <a:solidFill>
                  <a:srgbClr val="C00000"/>
                </a:solidFill>
                <a:latin typeface="Times New Roman" pitchFamily="18" charset="0"/>
                <a:ea typeface="+mn-ea"/>
                <a:cs typeface="Times New Roman" pitchFamily="18" charset="0"/>
              </a:rPr>
              <a:t>Сторітелінг</a:t>
            </a:r>
            <a:r>
              <a:rPr lang="uk-UA" sz="2500" b="1" dirty="0">
                <a:solidFill>
                  <a:srgbClr val="C00000"/>
                </a:solidFill>
                <a:latin typeface="Times New Roman" pitchFamily="18" charset="0"/>
                <a:ea typeface="+mn-ea"/>
                <a:cs typeface="Times New Roman" pitchFamily="18" charset="0"/>
              </a:rPr>
              <a:t>»</a:t>
            </a:r>
            <a:r>
              <a:rPr lang="uk-UA" sz="2500" b="1" dirty="0">
                <a:solidFill>
                  <a:srgbClr val="002060"/>
                </a:solidFill>
                <a:latin typeface="Times New Roman" pitchFamily="18" charset="0"/>
                <a:ea typeface="+mn-ea"/>
                <a:cs typeface="Times New Roman" pitchFamily="18" charset="0"/>
              </a:rPr>
              <a:t> </a:t>
            </a:r>
            <a:r>
              <a:rPr lang="uk-UA" sz="2500" dirty="0">
                <a:solidFill>
                  <a:srgbClr val="002060"/>
                </a:solidFill>
                <a:latin typeface="Times New Roman" pitchFamily="18" charset="0"/>
                <a:ea typeface="+mn-ea"/>
                <a:cs typeface="Times New Roman" pitchFamily="18" charset="0"/>
              </a:rPr>
              <a:t>– технологія створення історії та передачі за її допомогою необхідної інформації з метою впливу на емоційну, мотиваційну, когнітивну сфери учня. </a:t>
            </a:r>
            <a:endParaRPr lang="ru-RU" sz="2500" dirty="0"/>
          </a:p>
        </p:txBody>
      </p:sp>
      <p:pic>
        <p:nvPicPr>
          <p:cNvPr id="3" name="Рисунок 2"/>
          <p:cNvPicPr>
            <a:picLocks noChangeAspect="1"/>
          </p:cNvPicPr>
          <p:nvPr/>
        </p:nvPicPr>
        <p:blipFill>
          <a:blip r:embed="rId3"/>
          <a:stretch>
            <a:fillRect/>
          </a:stretch>
        </p:blipFill>
        <p:spPr>
          <a:xfrm>
            <a:off x="4329314" y="1597661"/>
            <a:ext cx="3182388" cy="3182388"/>
          </a:xfrm>
          <a:prstGeom prst="rect">
            <a:avLst/>
          </a:prstGeom>
        </p:spPr>
      </p:pic>
      <p:pic>
        <p:nvPicPr>
          <p:cNvPr id="4" name="Рисунок 3"/>
          <p:cNvPicPr>
            <a:picLocks noChangeAspect="1"/>
          </p:cNvPicPr>
          <p:nvPr/>
        </p:nvPicPr>
        <p:blipFill>
          <a:blip r:embed="rId4"/>
          <a:stretch>
            <a:fillRect/>
          </a:stretch>
        </p:blipFill>
        <p:spPr>
          <a:xfrm>
            <a:off x="904390" y="1733943"/>
            <a:ext cx="2920237" cy="2115495"/>
          </a:xfrm>
          <a:prstGeom prst="rect">
            <a:avLst/>
          </a:prstGeom>
        </p:spPr>
      </p:pic>
      <p:pic>
        <p:nvPicPr>
          <p:cNvPr id="5" name="Рисунок 4"/>
          <p:cNvPicPr>
            <a:picLocks noChangeAspect="1"/>
          </p:cNvPicPr>
          <p:nvPr/>
        </p:nvPicPr>
        <p:blipFill>
          <a:blip r:embed="rId5"/>
          <a:stretch>
            <a:fillRect/>
          </a:stretch>
        </p:blipFill>
        <p:spPr>
          <a:xfrm>
            <a:off x="8016390" y="1863251"/>
            <a:ext cx="2920237" cy="2115495"/>
          </a:xfrm>
          <a:prstGeom prst="rect">
            <a:avLst/>
          </a:prstGeom>
        </p:spPr>
      </p:pic>
      <p:pic>
        <p:nvPicPr>
          <p:cNvPr id="6" name="Рисунок 5"/>
          <p:cNvPicPr>
            <a:picLocks noChangeAspect="1"/>
          </p:cNvPicPr>
          <p:nvPr/>
        </p:nvPicPr>
        <p:blipFill>
          <a:blip r:embed="rId6"/>
          <a:stretch>
            <a:fillRect/>
          </a:stretch>
        </p:blipFill>
        <p:spPr>
          <a:xfrm>
            <a:off x="3907754" y="5052519"/>
            <a:ext cx="4230991" cy="1646063"/>
          </a:xfrm>
          <a:prstGeom prst="rect">
            <a:avLst/>
          </a:prstGeom>
        </p:spPr>
      </p:pic>
      <p:pic>
        <p:nvPicPr>
          <p:cNvPr id="7" name="Рисунок 6"/>
          <p:cNvPicPr>
            <a:picLocks noChangeAspect="1"/>
          </p:cNvPicPr>
          <p:nvPr/>
        </p:nvPicPr>
        <p:blipFill>
          <a:blip r:embed="rId7"/>
          <a:stretch>
            <a:fillRect/>
          </a:stretch>
        </p:blipFill>
        <p:spPr>
          <a:xfrm>
            <a:off x="7870821" y="3914484"/>
            <a:ext cx="902286" cy="1072989"/>
          </a:xfrm>
          <a:prstGeom prst="rect">
            <a:avLst/>
          </a:prstGeom>
        </p:spPr>
      </p:pic>
      <p:pic>
        <p:nvPicPr>
          <p:cNvPr id="8" name="Рисунок 7"/>
          <p:cNvPicPr>
            <a:picLocks noChangeAspect="1"/>
          </p:cNvPicPr>
          <p:nvPr/>
        </p:nvPicPr>
        <p:blipFill>
          <a:blip r:embed="rId8"/>
          <a:stretch>
            <a:fillRect/>
          </a:stretch>
        </p:blipFill>
        <p:spPr>
          <a:xfrm>
            <a:off x="2805470" y="3951063"/>
            <a:ext cx="896190" cy="1036410"/>
          </a:xfrm>
          <a:prstGeom prst="rect">
            <a:avLst/>
          </a:prstGeom>
        </p:spPr>
      </p:pic>
    </p:spTree>
    <p:extLst>
      <p:ext uri="{BB962C8B-B14F-4D97-AF65-F5344CB8AC3E}">
        <p14:creationId xmlns:p14="http://schemas.microsoft.com/office/powerpoint/2010/main" val="7124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40100" y="270953"/>
            <a:ext cx="8552873" cy="6303810"/>
          </a:xfrm>
          <a:prstGeom prst="rect">
            <a:avLst/>
          </a:prstGeom>
        </p:spPr>
      </p:pic>
      <p:sp>
        <p:nvSpPr>
          <p:cNvPr id="4" name="TextBox 3"/>
          <p:cNvSpPr txBox="1"/>
          <p:nvPr/>
        </p:nvSpPr>
        <p:spPr>
          <a:xfrm>
            <a:off x="2340190" y="106620"/>
            <a:ext cx="7345362" cy="523220"/>
          </a:xfrm>
          <a:prstGeom prst="rect">
            <a:avLst/>
          </a:prstGeom>
          <a:noFill/>
        </p:spPr>
        <p:txBody>
          <a:bodyPr>
            <a:spAutoFit/>
          </a:bodyPr>
          <a:lstStyle/>
          <a:p>
            <a:pPr algn="ctr">
              <a:defRPr/>
            </a:pPr>
            <a:r>
              <a:rPr lang="uk-UA" sz="2800" b="1" dirty="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itchFamily="18" charset="0"/>
                <a:cs typeface="Times New Roman" pitchFamily="18" charset="0"/>
              </a:rPr>
              <a:t>В чому суть «</a:t>
            </a:r>
            <a:r>
              <a:rPr lang="uk-UA" sz="2800" b="1" dirty="0" err="1">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itchFamily="18" charset="0"/>
                <a:cs typeface="Times New Roman" pitchFamily="18" charset="0"/>
              </a:rPr>
              <a:t>сторітелінгу</a:t>
            </a:r>
            <a:r>
              <a:rPr lang="uk-UA" sz="2800" b="1" dirty="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itchFamily="18" charset="0"/>
                <a:cs typeface="Times New Roman" pitchFamily="18" charset="0"/>
              </a:rPr>
              <a:t>» ?</a:t>
            </a:r>
            <a:endParaRPr lang="ru-RU" sz="3600" b="1" dirty="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8942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789286" y="1384645"/>
            <a:ext cx="4797968" cy="4962574"/>
          </a:xfrm>
          <a:prstGeom prst="rect">
            <a:avLst/>
          </a:prstGeom>
        </p:spPr>
      </p:pic>
      <p:pic>
        <p:nvPicPr>
          <p:cNvPr id="2" name="Рисунок 1"/>
          <p:cNvPicPr>
            <a:picLocks noChangeAspect="1"/>
          </p:cNvPicPr>
          <p:nvPr/>
        </p:nvPicPr>
        <p:blipFill>
          <a:blip r:embed="rId3"/>
          <a:stretch>
            <a:fillRect/>
          </a:stretch>
        </p:blipFill>
        <p:spPr>
          <a:xfrm>
            <a:off x="2044396" y="1384645"/>
            <a:ext cx="7041490" cy="4840644"/>
          </a:xfrm>
          <a:prstGeom prst="rect">
            <a:avLst/>
          </a:prstGeom>
        </p:spPr>
      </p:pic>
      <p:sp>
        <p:nvSpPr>
          <p:cNvPr id="4" name="TextBox 3"/>
          <p:cNvSpPr txBox="1"/>
          <p:nvPr/>
        </p:nvSpPr>
        <p:spPr>
          <a:xfrm>
            <a:off x="1895186" y="89382"/>
            <a:ext cx="6286500" cy="646112"/>
          </a:xfrm>
          <a:prstGeom prst="rect">
            <a:avLst/>
          </a:prstGeom>
          <a:noFill/>
        </p:spPr>
        <p:txBody>
          <a:bodyPr>
            <a:spAutoFit/>
          </a:bodyPr>
          <a:lstStyle/>
          <a:p>
            <a:pPr algn="just">
              <a:defRPr/>
            </a:pPr>
            <a:r>
              <a:rPr lang="uk-UA"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Складові частини історії:</a:t>
            </a:r>
            <a:endPar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2749292" y="3388161"/>
            <a:ext cx="1538626" cy="584775"/>
          </a:xfrm>
          <a:prstGeom prst="rect">
            <a:avLst/>
          </a:prstGeom>
        </p:spPr>
        <p:txBody>
          <a:bodyPr wrap="none">
            <a:spAutoFit/>
          </a:bodyPr>
          <a:lstStyle/>
          <a:p>
            <a:r>
              <a:rPr lang="uk-UA"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Історія</a:t>
            </a:r>
          </a:p>
        </p:txBody>
      </p:sp>
      <p:pic>
        <p:nvPicPr>
          <p:cNvPr id="6" name="Рисунок 5"/>
          <p:cNvPicPr>
            <a:picLocks noChangeAspect="1"/>
          </p:cNvPicPr>
          <p:nvPr/>
        </p:nvPicPr>
        <p:blipFill>
          <a:blip r:embed="rId4"/>
          <a:stretch>
            <a:fillRect/>
          </a:stretch>
        </p:blipFill>
        <p:spPr>
          <a:xfrm>
            <a:off x="9587254" y="295563"/>
            <a:ext cx="2281732" cy="1396544"/>
          </a:xfrm>
          <a:prstGeom prst="rect">
            <a:avLst/>
          </a:prstGeom>
        </p:spPr>
      </p:pic>
    </p:spTree>
    <p:extLst>
      <p:ext uri="{BB962C8B-B14F-4D97-AF65-F5344CB8AC3E}">
        <p14:creationId xmlns:p14="http://schemas.microsoft.com/office/powerpoint/2010/main" val="382942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stretch>
            <a:fillRect/>
          </a:stretch>
        </p:blipFill>
        <p:spPr>
          <a:xfrm>
            <a:off x="1999266" y="901931"/>
            <a:ext cx="3212870" cy="2877561"/>
          </a:xfrm>
          <a:prstGeom prst="rect">
            <a:avLst/>
          </a:prstGeom>
        </p:spPr>
      </p:pic>
      <p:pic>
        <p:nvPicPr>
          <p:cNvPr id="15" name="Рисунок 14"/>
          <p:cNvPicPr>
            <a:picLocks noChangeAspect="1"/>
          </p:cNvPicPr>
          <p:nvPr/>
        </p:nvPicPr>
        <p:blipFill>
          <a:blip r:embed="rId4"/>
          <a:stretch>
            <a:fillRect/>
          </a:stretch>
        </p:blipFill>
        <p:spPr>
          <a:xfrm>
            <a:off x="5344653" y="917173"/>
            <a:ext cx="3212870" cy="2847079"/>
          </a:xfrm>
          <a:prstGeom prst="rect">
            <a:avLst/>
          </a:prstGeom>
        </p:spPr>
      </p:pic>
      <p:pic>
        <p:nvPicPr>
          <p:cNvPr id="16" name="Рисунок 15"/>
          <p:cNvPicPr>
            <a:picLocks noChangeAspect="1"/>
          </p:cNvPicPr>
          <p:nvPr/>
        </p:nvPicPr>
        <p:blipFill>
          <a:blip r:embed="rId5"/>
          <a:stretch>
            <a:fillRect/>
          </a:stretch>
        </p:blipFill>
        <p:spPr>
          <a:xfrm>
            <a:off x="8690040" y="917173"/>
            <a:ext cx="1469263" cy="2847079"/>
          </a:xfrm>
          <a:prstGeom prst="rect">
            <a:avLst/>
          </a:prstGeom>
        </p:spPr>
      </p:pic>
      <p:pic>
        <p:nvPicPr>
          <p:cNvPr id="17" name="Рисунок 16"/>
          <p:cNvPicPr>
            <a:picLocks noChangeAspect="1"/>
          </p:cNvPicPr>
          <p:nvPr/>
        </p:nvPicPr>
        <p:blipFill rotWithShape="1">
          <a:blip r:embed="rId6"/>
          <a:srcRect l="34441" t="670" r="19757" b="26108"/>
          <a:stretch/>
        </p:blipFill>
        <p:spPr>
          <a:xfrm>
            <a:off x="4203656" y="14882"/>
            <a:ext cx="2881746" cy="1010238"/>
          </a:xfrm>
          <a:prstGeom prst="rect">
            <a:avLst/>
          </a:prstGeom>
        </p:spPr>
      </p:pic>
      <p:pic>
        <p:nvPicPr>
          <p:cNvPr id="18" name="Рисунок 17"/>
          <p:cNvPicPr>
            <a:picLocks noChangeAspect="1"/>
          </p:cNvPicPr>
          <p:nvPr/>
        </p:nvPicPr>
        <p:blipFill>
          <a:blip r:embed="rId7"/>
          <a:stretch>
            <a:fillRect/>
          </a:stretch>
        </p:blipFill>
        <p:spPr>
          <a:xfrm>
            <a:off x="1999266" y="4005238"/>
            <a:ext cx="1658256" cy="2560542"/>
          </a:xfrm>
          <a:prstGeom prst="rect">
            <a:avLst/>
          </a:prstGeom>
        </p:spPr>
      </p:pic>
      <p:pic>
        <p:nvPicPr>
          <p:cNvPr id="19" name="Рисунок 18"/>
          <p:cNvPicPr>
            <a:picLocks noChangeAspect="1"/>
          </p:cNvPicPr>
          <p:nvPr/>
        </p:nvPicPr>
        <p:blipFill>
          <a:blip r:embed="rId8"/>
          <a:stretch>
            <a:fillRect/>
          </a:stretch>
        </p:blipFill>
        <p:spPr>
          <a:xfrm>
            <a:off x="3704687" y="4005238"/>
            <a:ext cx="1639966" cy="2292295"/>
          </a:xfrm>
          <a:prstGeom prst="rect">
            <a:avLst/>
          </a:prstGeom>
        </p:spPr>
      </p:pic>
      <p:pic>
        <p:nvPicPr>
          <p:cNvPr id="20" name="Рисунок 19"/>
          <p:cNvPicPr>
            <a:picLocks noChangeAspect="1"/>
          </p:cNvPicPr>
          <p:nvPr/>
        </p:nvPicPr>
        <p:blipFill>
          <a:blip r:embed="rId9"/>
          <a:stretch>
            <a:fillRect/>
          </a:stretch>
        </p:blipFill>
        <p:spPr>
          <a:xfrm>
            <a:off x="5391818" y="4005238"/>
            <a:ext cx="1591194" cy="2560542"/>
          </a:xfrm>
          <a:prstGeom prst="rect">
            <a:avLst/>
          </a:prstGeom>
        </p:spPr>
      </p:pic>
      <p:pic>
        <p:nvPicPr>
          <p:cNvPr id="21" name="Рисунок 20"/>
          <p:cNvPicPr>
            <a:picLocks noChangeAspect="1"/>
          </p:cNvPicPr>
          <p:nvPr/>
        </p:nvPicPr>
        <p:blipFill>
          <a:blip r:embed="rId10"/>
          <a:stretch>
            <a:fillRect/>
          </a:stretch>
        </p:blipFill>
        <p:spPr>
          <a:xfrm>
            <a:off x="6951088" y="4005238"/>
            <a:ext cx="1786283" cy="2566638"/>
          </a:xfrm>
          <a:prstGeom prst="rect">
            <a:avLst/>
          </a:prstGeom>
        </p:spPr>
      </p:pic>
      <p:pic>
        <p:nvPicPr>
          <p:cNvPr id="22" name="Рисунок 21"/>
          <p:cNvPicPr>
            <a:picLocks noChangeAspect="1"/>
          </p:cNvPicPr>
          <p:nvPr/>
        </p:nvPicPr>
        <p:blipFill>
          <a:blip r:embed="rId11"/>
          <a:stretch>
            <a:fillRect/>
          </a:stretch>
        </p:blipFill>
        <p:spPr>
          <a:xfrm>
            <a:off x="8740951" y="4005238"/>
            <a:ext cx="1585097" cy="2560542"/>
          </a:xfrm>
          <a:prstGeom prst="rect">
            <a:avLst/>
          </a:prstGeom>
        </p:spPr>
      </p:pic>
      <p:pic>
        <p:nvPicPr>
          <p:cNvPr id="23" name="Рисунок 22"/>
          <p:cNvPicPr>
            <a:picLocks noChangeAspect="1"/>
          </p:cNvPicPr>
          <p:nvPr/>
        </p:nvPicPr>
        <p:blipFill>
          <a:blip r:embed="rId12"/>
          <a:stretch>
            <a:fillRect/>
          </a:stretch>
        </p:blipFill>
        <p:spPr>
          <a:xfrm>
            <a:off x="1992857" y="1119617"/>
            <a:ext cx="1597290" cy="999831"/>
          </a:xfrm>
          <a:prstGeom prst="rect">
            <a:avLst/>
          </a:prstGeom>
        </p:spPr>
      </p:pic>
      <p:pic>
        <p:nvPicPr>
          <p:cNvPr id="24" name="Рисунок 23"/>
          <p:cNvPicPr>
            <a:picLocks noChangeAspect="1"/>
          </p:cNvPicPr>
          <p:nvPr/>
        </p:nvPicPr>
        <p:blipFill>
          <a:blip r:embed="rId13"/>
          <a:stretch>
            <a:fillRect/>
          </a:stretch>
        </p:blipFill>
        <p:spPr>
          <a:xfrm>
            <a:off x="3753960" y="1025120"/>
            <a:ext cx="1292464" cy="1188823"/>
          </a:xfrm>
          <a:prstGeom prst="rect">
            <a:avLst/>
          </a:prstGeom>
        </p:spPr>
      </p:pic>
      <p:pic>
        <p:nvPicPr>
          <p:cNvPr id="25" name="Рисунок 24"/>
          <p:cNvPicPr>
            <a:picLocks noChangeAspect="1"/>
          </p:cNvPicPr>
          <p:nvPr/>
        </p:nvPicPr>
        <p:blipFill>
          <a:blip r:embed="rId14"/>
          <a:stretch>
            <a:fillRect/>
          </a:stretch>
        </p:blipFill>
        <p:spPr>
          <a:xfrm>
            <a:off x="5529205" y="1025120"/>
            <a:ext cx="1188823" cy="1188823"/>
          </a:xfrm>
          <a:prstGeom prst="rect">
            <a:avLst/>
          </a:prstGeom>
        </p:spPr>
      </p:pic>
      <p:pic>
        <p:nvPicPr>
          <p:cNvPr id="26" name="Рисунок 25"/>
          <p:cNvPicPr>
            <a:picLocks noChangeAspect="1"/>
          </p:cNvPicPr>
          <p:nvPr/>
        </p:nvPicPr>
        <p:blipFill>
          <a:blip r:embed="rId15"/>
          <a:stretch>
            <a:fillRect/>
          </a:stretch>
        </p:blipFill>
        <p:spPr>
          <a:xfrm>
            <a:off x="6983012" y="1019023"/>
            <a:ext cx="1444877" cy="1194920"/>
          </a:xfrm>
          <a:prstGeom prst="rect">
            <a:avLst/>
          </a:prstGeom>
        </p:spPr>
      </p:pic>
      <p:pic>
        <p:nvPicPr>
          <p:cNvPr id="27" name="Рисунок 26"/>
          <p:cNvPicPr>
            <a:picLocks noChangeAspect="1"/>
          </p:cNvPicPr>
          <p:nvPr/>
        </p:nvPicPr>
        <p:blipFill>
          <a:blip r:embed="rId16"/>
          <a:stretch>
            <a:fillRect/>
          </a:stretch>
        </p:blipFill>
        <p:spPr>
          <a:xfrm>
            <a:off x="8778439" y="1051237"/>
            <a:ext cx="1292464" cy="1079086"/>
          </a:xfrm>
          <a:prstGeom prst="rect">
            <a:avLst/>
          </a:prstGeom>
        </p:spPr>
      </p:pic>
    </p:spTree>
    <p:extLst>
      <p:ext uri="{BB962C8B-B14F-4D97-AF65-F5344CB8AC3E}">
        <p14:creationId xmlns:p14="http://schemas.microsoft.com/office/powerpoint/2010/main" val="379509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6659" y="2191598"/>
            <a:ext cx="11343861" cy="4247317"/>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Час вимагає змін у всіх сферах життя людини. І освіта, а в першу чергу школа – одна з найпопулярніших сфер, якої ці зміни стосуються. І саме школі доручається важлива роль – формувати особистість здатну жити і працювати в реаліях сьогодення. Впевнена, призначення вчителя початкових класів у тому, щоб перетворити навчання на радісне для дитини заняття і при цьому сформувати такі життєві компетентності, які допоможуть учню ефективно діяти за межами навчальних ситуацій, розв'язувати в повсякденному житті реальні проблеми.</a:t>
            </a:r>
          </a:p>
        </p:txBody>
      </p:sp>
      <p:sp>
        <p:nvSpPr>
          <p:cNvPr id="4" name="Заголовок 1"/>
          <p:cNvSpPr txBox="1">
            <a:spLocks/>
          </p:cNvSpPr>
          <p:nvPr/>
        </p:nvSpPr>
        <p:spPr>
          <a:xfrm>
            <a:off x="4158343" y="755198"/>
            <a:ext cx="7798526"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3000" dirty="0">
                <a:latin typeface="Times New Roman" panose="02020603050405020304" pitchFamily="18" charset="0"/>
                <a:cs typeface="Times New Roman" panose="02020603050405020304" pitchFamily="18" charset="0"/>
              </a:rPr>
              <a:t>«Неписьменними ХХІ століття будуть не ті, </a:t>
            </a:r>
            <a:br>
              <a:rPr lang="uk-UA" sz="3000" dirty="0">
                <a:latin typeface="Times New Roman" panose="02020603050405020304" pitchFamily="18" charset="0"/>
                <a:cs typeface="Times New Roman" panose="02020603050405020304" pitchFamily="18" charset="0"/>
              </a:rPr>
            </a:br>
            <a:r>
              <a:rPr lang="uk-UA" sz="3000" dirty="0">
                <a:latin typeface="Times New Roman" panose="02020603050405020304" pitchFamily="18" charset="0"/>
                <a:cs typeface="Times New Roman" panose="02020603050405020304" pitchFamily="18" charset="0"/>
              </a:rPr>
              <a:t>хто не вміє читати й писати, </a:t>
            </a:r>
            <a:br>
              <a:rPr lang="uk-UA" sz="3000" dirty="0">
                <a:latin typeface="Times New Roman" panose="02020603050405020304" pitchFamily="18" charset="0"/>
                <a:cs typeface="Times New Roman" panose="02020603050405020304" pitchFamily="18" charset="0"/>
              </a:rPr>
            </a:br>
            <a:r>
              <a:rPr lang="uk-UA" sz="3000" dirty="0">
                <a:latin typeface="Times New Roman" panose="02020603050405020304" pitchFamily="18" charset="0"/>
                <a:cs typeface="Times New Roman" panose="02020603050405020304" pitchFamily="18" charset="0"/>
              </a:rPr>
              <a:t>а ті, хто не може вчитися і переучуватися»   </a:t>
            </a:r>
            <a:br>
              <a:rPr lang="uk-UA" sz="3000" dirty="0">
                <a:latin typeface="Times New Roman" panose="02020603050405020304" pitchFamily="18" charset="0"/>
                <a:cs typeface="Times New Roman" panose="02020603050405020304" pitchFamily="18" charset="0"/>
              </a:rPr>
            </a:br>
            <a:r>
              <a:rPr lang="uk-UA" sz="3000" dirty="0">
                <a:latin typeface="Times New Roman" panose="02020603050405020304" pitchFamily="18" charset="0"/>
                <a:cs typeface="Times New Roman" panose="02020603050405020304" pitchFamily="18" charset="0"/>
              </a:rPr>
              <a:t>                                                  </a:t>
            </a:r>
            <a:r>
              <a:rPr lang="uk-UA" sz="3000" b="1" dirty="0" err="1">
                <a:latin typeface="Times New Roman" panose="02020603050405020304" pitchFamily="18" charset="0"/>
                <a:cs typeface="Times New Roman" panose="02020603050405020304" pitchFamily="18" charset="0"/>
              </a:rPr>
              <a:t>Елвін</a:t>
            </a:r>
            <a:r>
              <a:rPr lang="uk-UA" sz="3000" b="1" dirty="0">
                <a:latin typeface="Times New Roman" panose="02020603050405020304" pitchFamily="18" charset="0"/>
                <a:cs typeface="Times New Roman" panose="02020603050405020304" pitchFamily="18" charset="0"/>
              </a:rPr>
              <a:t> </a:t>
            </a:r>
            <a:r>
              <a:rPr lang="uk-UA" sz="3000" b="1" dirty="0" err="1">
                <a:latin typeface="Times New Roman" panose="02020603050405020304" pitchFamily="18" charset="0"/>
                <a:cs typeface="Times New Roman" panose="02020603050405020304" pitchFamily="18" charset="0"/>
              </a:rPr>
              <a:t>Тоффлер</a:t>
            </a:r>
            <a:r>
              <a:rPr lang="uk-UA"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36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58790" y="1021146"/>
            <a:ext cx="9071634" cy="4871126"/>
          </a:xfrm>
          <a:prstGeom prst="rect">
            <a:avLst/>
          </a:prstGeom>
        </p:spPr>
      </p:pic>
      <p:pic>
        <p:nvPicPr>
          <p:cNvPr id="3" name="Рисунок 2"/>
          <p:cNvPicPr>
            <a:picLocks noChangeAspect="1"/>
          </p:cNvPicPr>
          <p:nvPr/>
        </p:nvPicPr>
        <p:blipFill>
          <a:blip r:embed="rId3"/>
          <a:stretch>
            <a:fillRect/>
          </a:stretch>
        </p:blipFill>
        <p:spPr>
          <a:xfrm>
            <a:off x="7426965" y="1322924"/>
            <a:ext cx="2030144" cy="4267570"/>
          </a:xfrm>
          <a:prstGeom prst="rect">
            <a:avLst/>
          </a:prstGeom>
        </p:spPr>
      </p:pic>
      <p:pic>
        <p:nvPicPr>
          <p:cNvPr id="4" name="Рисунок 3"/>
          <p:cNvPicPr>
            <a:picLocks noChangeAspect="1"/>
          </p:cNvPicPr>
          <p:nvPr/>
        </p:nvPicPr>
        <p:blipFill>
          <a:blip r:embed="rId4"/>
          <a:stretch>
            <a:fillRect/>
          </a:stretch>
        </p:blipFill>
        <p:spPr>
          <a:xfrm>
            <a:off x="7319085" y="1961033"/>
            <a:ext cx="2005758" cy="737680"/>
          </a:xfrm>
          <a:prstGeom prst="rect">
            <a:avLst/>
          </a:prstGeom>
        </p:spPr>
      </p:pic>
      <p:pic>
        <p:nvPicPr>
          <p:cNvPr id="5" name="Рисунок 4"/>
          <p:cNvPicPr>
            <a:picLocks noChangeAspect="1"/>
          </p:cNvPicPr>
          <p:nvPr/>
        </p:nvPicPr>
        <p:blipFill>
          <a:blip r:embed="rId5"/>
          <a:stretch>
            <a:fillRect/>
          </a:stretch>
        </p:blipFill>
        <p:spPr>
          <a:xfrm>
            <a:off x="7532464" y="4267076"/>
            <a:ext cx="1792379" cy="743776"/>
          </a:xfrm>
          <a:prstGeom prst="rect">
            <a:avLst/>
          </a:prstGeom>
        </p:spPr>
      </p:pic>
      <p:pic>
        <p:nvPicPr>
          <p:cNvPr id="6" name="Рисунок 5"/>
          <p:cNvPicPr>
            <a:picLocks noChangeAspect="1"/>
          </p:cNvPicPr>
          <p:nvPr/>
        </p:nvPicPr>
        <p:blipFill>
          <a:blip r:embed="rId6"/>
          <a:stretch>
            <a:fillRect/>
          </a:stretch>
        </p:blipFill>
        <p:spPr>
          <a:xfrm>
            <a:off x="1958790" y="1131905"/>
            <a:ext cx="1365622" cy="2395936"/>
          </a:xfrm>
          <a:prstGeom prst="rect">
            <a:avLst/>
          </a:prstGeom>
        </p:spPr>
      </p:pic>
      <p:pic>
        <p:nvPicPr>
          <p:cNvPr id="7" name="Рисунок 6"/>
          <p:cNvPicPr>
            <a:picLocks noChangeAspect="1"/>
          </p:cNvPicPr>
          <p:nvPr/>
        </p:nvPicPr>
        <p:blipFill>
          <a:blip r:embed="rId7"/>
          <a:stretch>
            <a:fillRect/>
          </a:stretch>
        </p:blipFill>
        <p:spPr>
          <a:xfrm>
            <a:off x="4420567" y="1409297"/>
            <a:ext cx="1115665" cy="1841152"/>
          </a:xfrm>
          <a:prstGeom prst="rect">
            <a:avLst/>
          </a:prstGeom>
        </p:spPr>
      </p:pic>
      <p:pic>
        <p:nvPicPr>
          <p:cNvPr id="8" name="Рисунок 7"/>
          <p:cNvPicPr>
            <a:picLocks noChangeAspect="1"/>
          </p:cNvPicPr>
          <p:nvPr/>
        </p:nvPicPr>
        <p:blipFill>
          <a:blip r:embed="rId8"/>
          <a:stretch>
            <a:fillRect/>
          </a:stretch>
        </p:blipFill>
        <p:spPr>
          <a:xfrm>
            <a:off x="8922443" y="2040288"/>
            <a:ext cx="1432684" cy="1487553"/>
          </a:xfrm>
          <a:prstGeom prst="rect">
            <a:avLst/>
          </a:prstGeom>
        </p:spPr>
      </p:pic>
      <p:pic>
        <p:nvPicPr>
          <p:cNvPr id="9" name="Рисунок 8"/>
          <p:cNvPicPr>
            <a:picLocks noChangeAspect="1"/>
          </p:cNvPicPr>
          <p:nvPr/>
        </p:nvPicPr>
        <p:blipFill>
          <a:blip r:embed="rId9"/>
          <a:stretch>
            <a:fillRect/>
          </a:stretch>
        </p:blipFill>
        <p:spPr>
          <a:xfrm>
            <a:off x="1812473" y="3889296"/>
            <a:ext cx="1511939" cy="1719221"/>
          </a:xfrm>
          <a:prstGeom prst="rect">
            <a:avLst/>
          </a:prstGeom>
        </p:spPr>
      </p:pic>
      <p:pic>
        <p:nvPicPr>
          <p:cNvPr id="10" name="Рисунок 9"/>
          <p:cNvPicPr>
            <a:picLocks noChangeAspect="1"/>
          </p:cNvPicPr>
          <p:nvPr/>
        </p:nvPicPr>
        <p:blipFill>
          <a:blip r:embed="rId10"/>
          <a:stretch>
            <a:fillRect/>
          </a:stretch>
        </p:blipFill>
        <p:spPr>
          <a:xfrm>
            <a:off x="4553186" y="2919743"/>
            <a:ext cx="1505843" cy="1719221"/>
          </a:xfrm>
          <a:prstGeom prst="rect">
            <a:avLst/>
          </a:prstGeom>
        </p:spPr>
      </p:pic>
      <p:pic>
        <p:nvPicPr>
          <p:cNvPr id="11" name="Рисунок 10"/>
          <p:cNvPicPr>
            <a:picLocks noChangeAspect="1"/>
          </p:cNvPicPr>
          <p:nvPr/>
        </p:nvPicPr>
        <p:blipFill>
          <a:blip r:embed="rId11"/>
          <a:stretch>
            <a:fillRect/>
          </a:stretch>
        </p:blipFill>
        <p:spPr>
          <a:xfrm>
            <a:off x="8783767" y="3829619"/>
            <a:ext cx="1377815" cy="1664352"/>
          </a:xfrm>
          <a:prstGeom prst="rect">
            <a:avLst/>
          </a:prstGeom>
        </p:spPr>
      </p:pic>
      <p:sp>
        <p:nvSpPr>
          <p:cNvPr id="12" name="TextBox 11"/>
          <p:cNvSpPr txBox="1"/>
          <p:nvPr/>
        </p:nvSpPr>
        <p:spPr>
          <a:xfrm>
            <a:off x="2641601" y="331884"/>
            <a:ext cx="6288088" cy="646112"/>
          </a:xfrm>
          <a:prstGeom prst="rect">
            <a:avLst/>
          </a:prstGeom>
          <a:noFill/>
        </p:spPr>
        <p:txBody>
          <a:bodyPr>
            <a:spAutoFit/>
          </a:bodyPr>
          <a:lstStyle/>
          <a:p>
            <a:pPr algn="ctr">
              <a:defRPr/>
            </a:pPr>
            <a:r>
              <a:rPr lang="uk-UA"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Герой історії:</a:t>
            </a:r>
            <a:endPar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03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142836" y="1503050"/>
            <a:ext cx="5637533" cy="5354950"/>
          </a:xfrm>
          <a:prstGeom prst="rect">
            <a:avLst/>
          </a:prstGeom>
        </p:spPr>
      </p:pic>
      <p:sp>
        <p:nvSpPr>
          <p:cNvPr id="3" name="TextBox 2"/>
          <p:cNvSpPr txBox="1"/>
          <p:nvPr/>
        </p:nvSpPr>
        <p:spPr>
          <a:xfrm>
            <a:off x="1682606" y="90776"/>
            <a:ext cx="7416800" cy="1200150"/>
          </a:xfrm>
          <a:prstGeom prst="rect">
            <a:avLst/>
          </a:prstGeom>
          <a:noFill/>
        </p:spPr>
        <p:txBody>
          <a:bodyPr>
            <a:spAutoFit/>
          </a:bodyPr>
          <a:lstStyle/>
          <a:p>
            <a:pPr algn="ctr">
              <a:defRPr/>
            </a:pPr>
            <a:r>
              <a:rPr lang="uk-UA"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Правила складання історії:</a:t>
            </a:r>
          </a:p>
          <a:p>
            <a:pPr algn="ctr">
              <a:defRPr/>
            </a:pPr>
            <a:endParaRPr lang="uk-UA" sz="1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uk-UA" sz="2800" b="1" dirty="0">
                <a:solidFill>
                  <a:srgbClr val="000099"/>
                </a:solidFill>
                <a:latin typeface="+mj-lt"/>
                <a:cs typeface="Times New Roman" pitchFamily="18" charset="0"/>
              </a:rPr>
              <a:t>        Правило 1 – «Все поступово</a:t>
            </a:r>
            <a:r>
              <a:rPr lang="uk-UA" sz="2400" b="1" dirty="0">
                <a:solidFill>
                  <a:srgbClr val="000099"/>
                </a:solidFill>
                <a:latin typeface="+mj-lt"/>
                <a:cs typeface="Times New Roman" pitchFamily="18" charset="0"/>
              </a:rPr>
              <a:t>»</a:t>
            </a:r>
            <a:endParaRPr lang="ru-RU" sz="2400" b="1" dirty="0">
              <a:solidFill>
                <a:srgbClr val="000099"/>
              </a:solidFill>
              <a:latin typeface="+mj-lt"/>
              <a:cs typeface="Times New Roman" pitchFamily="18" charset="0"/>
            </a:endParaRPr>
          </a:p>
        </p:txBody>
      </p:sp>
      <p:pic>
        <p:nvPicPr>
          <p:cNvPr id="4" name="Рисунок 3"/>
          <p:cNvPicPr>
            <a:picLocks noChangeAspect="1"/>
          </p:cNvPicPr>
          <p:nvPr/>
        </p:nvPicPr>
        <p:blipFill>
          <a:blip r:embed="rId4"/>
          <a:stretch>
            <a:fillRect/>
          </a:stretch>
        </p:blipFill>
        <p:spPr>
          <a:xfrm>
            <a:off x="8525161" y="2156890"/>
            <a:ext cx="2359356" cy="3883489"/>
          </a:xfrm>
          <a:prstGeom prst="rect">
            <a:avLst/>
          </a:prstGeom>
        </p:spPr>
      </p:pic>
      <p:sp>
        <p:nvSpPr>
          <p:cNvPr id="6" name="Стрелка вниз 5"/>
          <p:cNvSpPr/>
          <p:nvPr/>
        </p:nvSpPr>
        <p:spPr>
          <a:xfrm>
            <a:off x="3174365" y="2891950"/>
            <a:ext cx="489528" cy="452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174365" y="4807527"/>
            <a:ext cx="489528" cy="45258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p>
        </p:txBody>
      </p:sp>
      <p:sp>
        <p:nvSpPr>
          <p:cNvPr id="8" name="Стрелка вниз 7"/>
          <p:cNvSpPr/>
          <p:nvPr/>
        </p:nvSpPr>
        <p:spPr>
          <a:xfrm rot="16200000">
            <a:off x="4716838" y="5814088"/>
            <a:ext cx="489528" cy="45258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9" name="Стрелка вниз 8"/>
          <p:cNvSpPr/>
          <p:nvPr/>
        </p:nvSpPr>
        <p:spPr>
          <a:xfrm rot="10800000">
            <a:off x="6291551" y="4899890"/>
            <a:ext cx="489528" cy="452582"/>
          </a:xfrm>
          <a:prstGeom prst="downArrow">
            <a:avLst/>
          </a:prstGeom>
          <a:solidFill>
            <a:srgbClr val="00FFF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pic>
        <p:nvPicPr>
          <p:cNvPr id="10" name="Рисунок 9"/>
          <p:cNvPicPr>
            <a:picLocks noChangeAspect="1"/>
          </p:cNvPicPr>
          <p:nvPr/>
        </p:nvPicPr>
        <p:blipFill>
          <a:blip r:embed="rId5"/>
          <a:stretch>
            <a:fillRect/>
          </a:stretch>
        </p:blipFill>
        <p:spPr>
          <a:xfrm>
            <a:off x="6536315" y="1744089"/>
            <a:ext cx="932769" cy="1225402"/>
          </a:xfrm>
          <a:prstGeom prst="rect">
            <a:avLst/>
          </a:prstGeom>
        </p:spPr>
      </p:pic>
    </p:spTree>
    <p:extLst>
      <p:ext uri="{BB962C8B-B14F-4D97-AF65-F5344CB8AC3E}">
        <p14:creationId xmlns:p14="http://schemas.microsoft.com/office/powerpoint/2010/main" val="6551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0703" y="150900"/>
            <a:ext cx="5948498" cy="3669805"/>
          </a:xfrm>
          <a:prstGeom prst="rect">
            <a:avLst/>
          </a:prstGeom>
        </p:spPr>
      </p:pic>
      <p:pic>
        <p:nvPicPr>
          <p:cNvPr id="3" name="Рисунок 2"/>
          <p:cNvPicPr>
            <a:picLocks noChangeAspect="1"/>
          </p:cNvPicPr>
          <p:nvPr/>
        </p:nvPicPr>
        <p:blipFill>
          <a:blip r:embed="rId3"/>
          <a:stretch>
            <a:fillRect/>
          </a:stretch>
        </p:blipFill>
        <p:spPr>
          <a:xfrm>
            <a:off x="549786" y="3606223"/>
            <a:ext cx="5883841" cy="3350048"/>
          </a:xfrm>
          <a:prstGeom prst="rect">
            <a:avLst/>
          </a:prstGeom>
        </p:spPr>
      </p:pic>
      <p:pic>
        <p:nvPicPr>
          <p:cNvPr id="4" name="Рисунок 3"/>
          <p:cNvPicPr>
            <a:picLocks noChangeAspect="1"/>
          </p:cNvPicPr>
          <p:nvPr/>
        </p:nvPicPr>
        <p:blipFill>
          <a:blip r:embed="rId4"/>
          <a:stretch>
            <a:fillRect/>
          </a:stretch>
        </p:blipFill>
        <p:spPr>
          <a:xfrm>
            <a:off x="1133913" y="547502"/>
            <a:ext cx="798645" cy="664522"/>
          </a:xfrm>
          <a:prstGeom prst="rect">
            <a:avLst/>
          </a:prstGeom>
        </p:spPr>
      </p:pic>
      <p:pic>
        <p:nvPicPr>
          <p:cNvPr id="5" name="Рисунок 4"/>
          <p:cNvPicPr>
            <a:picLocks noChangeAspect="1"/>
          </p:cNvPicPr>
          <p:nvPr/>
        </p:nvPicPr>
        <p:blipFill>
          <a:blip r:embed="rId5"/>
          <a:stretch>
            <a:fillRect/>
          </a:stretch>
        </p:blipFill>
        <p:spPr>
          <a:xfrm>
            <a:off x="3011943" y="413378"/>
            <a:ext cx="792549" cy="932769"/>
          </a:xfrm>
          <a:prstGeom prst="rect">
            <a:avLst/>
          </a:prstGeom>
        </p:spPr>
      </p:pic>
      <p:pic>
        <p:nvPicPr>
          <p:cNvPr id="6" name="Рисунок 5"/>
          <p:cNvPicPr>
            <a:picLocks noChangeAspect="1"/>
          </p:cNvPicPr>
          <p:nvPr/>
        </p:nvPicPr>
        <p:blipFill>
          <a:blip r:embed="rId6"/>
          <a:stretch>
            <a:fillRect/>
          </a:stretch>
        </p:blipFill>
        <p:spPr>
          <a:xfrm>
            <a:off x="4794927" y="559695"/>
            <a:ext cx="865707" cy="652329"/>
          </a:xfrm>
          <a:prstGeom prst="rect">
            <a:avLst/>
          </a:prstGeom>
        </p:spPr>
      </p:pic>
      <p:pic>
        <p:nvPicPr>
          <p:cNvPr id="7" name="Рисунок 6"/>
          <p:cNvPicPr>
            <a:picLocks noChangeAspect="1"/>
          </p:cNvPicPr>
          <p:nvPr/>
        </p:nvPicPr>
        <p:blipFill>
          <a:blip r:embed="rId7"/>
          <a:stretch>
            <a:fillRect/>
          </a:stretch>
        </p:blipFill>
        <p:spPr>
          <a:xfrm>
            <a:off x="1205031" y="4021115"/>
            <a:ext cx="859611" cy="646232"/>
          </a:xfrm>
          <a:prstGeom prst="rect">
            <a:avLst/>
          </a:prstGeom>
        </p:spPr>
      </p:pic>
      <p:pic>
        <p:nvPicPr>
          <p:cNvPr id="8" name="Рисунок 7"/>
          <p:cNvPicPr>
            <a:picLocks noChangeAspect="1"/>
          </p:cNvPicPr>
          <p:nvPr/>
        </p:nvPicPr>
        <p:blipFill>
          <a:blip r:embed="rId8"/>
          <a:stretch>
            <a:fillRect/>
          </a:stretch>
        </p:blipFill>
        <p:spPr>
          <a:xfrm>
            <a:off x="2905253" y="3795543"/>
            <a:ext cx="1005927" cy="1005927"/>
          </a:xfrm>
          <a:prstGeom prst="rect">
            <a:avLst/>
          </a:prstGeom>
        </p:spPr>
      </p:pic>
      <p:pic>
        <p:nvPicPr>
          <p:cNvPr id="9" name="Рисунок 8"/>
          <p:cNvPicPr>
            <a:picLocks noChangeAspect="1"/>
          </p:cNvPicPr>
          <p:nvPr/>
        </p:nvPicPr>
        <p:blipFill>
          <a:blip r:embed="rId9"/>
          <a:stretch>
            <a:fillRect/>
          </a:stretch>
        </p:blipFill>
        <p:spPr>
          <a:xfrm>
            <a:off x="4976607" y="3987971"/>
            <a:ext cx="871804" cy="646232"/>
          </a:xfrm>
          <a:prstGeom prst="rect">
            <a:avLst/>
          </a:prstGeom>
        </p:spPr>
      </p:pic>
      <p:sp>
        <p:nvSpPr>
          <p:cNvPr id="10" name="TextBox 9"/>
          <p:cNvSpPr txBox="1"/>
          <p:nvPr/>
        </p:nvSpPr>
        <p:spPr>
          <a:xfrm>
            <a:off x="5961314" y="44431"/>
            <a:ext cx="6230686" cy="1261884"/>
          </a:xfrm>
          <a:prstGeom prst="rect">
            <a:avLst/>
          </a:prstGeom>
          <a:noFill/>
        </p:spPr>
        <p:txBody>
          <a:bodyPr wrap="square">
            <a:spAutoFit/>
          </a:bodyPr>
          <a:lstStyle/>
          <a:p>
            <a:pPr algn="ctr">
              <a:defRPr/>
            </a:pPr>
            <a:r>
              <a:rPr lang="uk-UA"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Правила складання історії:</a:t>
            </a:r>
          </a:p>
          <a:p>
            <a:pPr algn="ctr">
              <a:defRPr/>
            </a:pPr>
            <a:r>
              <a:rPr lang="uk-UA" sz="2400" b="1" dirty="0">
                <a:solidFill>
                  <a:srgbClr val="000099"/>
                </a:solidFill>
                <a:latin typeface="+mj-lt"/>
                <a:cs typeface="Times New Roman" pitchFamily="18" charset="0"/>
              </a:rPr>
              <a:t>Правило 2 </a:t>
            </a:r>
          </a:p>
          <a:p>
            <a:pPr algn="ctr">
              <a:defRPr/>
            </a:pPr>
            <a:r>
              <a:rPr lang="uk-UA" sz="2400" b="1" dirty="0">
                <a:solidFill>
                  <a:srgbClr val="000099"/>
                </a:solidFill>
                <a:latin typeface="+mj-lt"/>
                <a:cs typeface="Times New Roman" pitchFamily="18" charset="0"/>
              </a:rPr>
              <a:t>«Використовуйте різні інгредієнти</a:t>
            </a:r>
            <a:r>
              <a:rPr lang="uk-UA" sz="2000" b="1" dirty="0">
                <a:solidFill>
                  <a:srgbClr val="000099"/>
                </a:solidFill>
                <a:latin typeface="+mj-lt"/>
                <a:cs typeface="Times New Roman" pitchFamily="18" charset="0"/>
              </a:rPr>
              <a:t>»</a:t>
            </a:r>
            <a:endParaRPr lang="ru-RU" sz="2000" b="1" dirty="0">
              <a:solidFill>
                <a:srgbClr val="000099"/>
              </a:solidFill>
              <a:latin typeface="+mj-lt"/>
              <a:cs typeface="Times New Roman" pitchFamily="18" charset="0"/>
            </a:endParaRPr>
          </a:p>
        </p:txBody>
      </p:sp>
      <p:sp>
        <p:nvSpPr>
          <p:cNvPr id="11" name="TextBox 10"/>
          <p:cNvSpPr txBox="1">
            <a:spLocks noChangeArrowheads="1"/>
          </p:cNvSpPr>
          <p:nvPr/>
        </p:nvSpPr>
        <p:spPr bwMode="auto">
          <a:xfrm>
            <a:off x="7317378" y="1272899"/>
            <a:ext cx="328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000" b="1" dirty="0">
                <a:solidFill>
                  <a:srgbClr val="7030A0"/>
                </a:solidFill>
              </a:rPr>
              <a:t>Рецепт «правильної» історії</a:t>
            </a:r>
            <a:endParaRPr lang="ru-RU" altLang="uk-UA" sz="2000" b="1" dirty="0">
              <a:solidFill>
                <a:srgbClr val="7030A0"/>
              </a:solidFill>
            </a:endParaRPr>
          </a:p>
        </p:txBody>
      </p:sp>
      <p:pic>
        <p:nvPicPr>
          <p:cNvPr id="12" name="Рисунок 11"/>
          <p:cNvPicPr>
            <a:picLocks noChangeAspect="1"/>
          </p:cNvPicPr>
          <p:nvPr/>
        </p:nvPicPr>
        <p:blipFill rotWithShape="1">
          <a:blip r:embed="rId10"/>
          <a:srcRect l="6191"/>
          <a:stretch/>
        </p:blipFill>
        <p:spPr>
          <a:xfrm>
            <a:off x="7499054" y="1785447"/>
            <a:ext cx="3699738" cy="4763165"/>
          </a:xfrm>
          <a:prstGeom prst="rect">
            <a:avLst/>
          </a:prstGeom>
        </p:spPr>
      </p:pic>
    </p:spTree>
    <p:extLst>
      <p:ext uri="{BB962C8B-B14F-4D97-AF65-F5344CB8AC3E}">
        <p14:creationId xmlns:p14="http://schemas.microsoft.com/office/powerpoint/2010/main" val="313006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647869" y="3127518"/>
            <a:ext cx="9908751" cy="1569660"/>
          </a:xfrm>
          <a:prstGeom prst="rect">
            <a:avLst/>
          </a:prstGeom>
        </p:spPr>
        <p:txBody>
          <a:bodyPr wrap="square">
            <a:spAutoFit/>
          </a:bodyPr>
          <a:lstStyle/>
          <a:p>
            <a:pPr>
              <a:buNone/>
            </a:pPr>
            <a:r>
              <a:rPr lang="uk-UA" sz="3200" dirty="0">
                <a:solidFill>
                  <a:srgbClr val="0070C0"/>
                </a:solidFill>
                <a:latin typeface="Arial Black" panose="020B0A04020102020204" pitchFamily="34" charset="0"/>
              </a:rPr>
              <a:t>«Не навчайте дітей так, як навчали вас – вони народилися в інші часи».               </a:t>
            </a:r>
          </a:p>
          <a:p>
            <a:pPr>
              <a:buNone/>
            </a:pPr>
            <a:r>
              <a:rPr lang="uk-UA" sz="3200" i="1" dirty="0">
                <a:solidFill>
                  <a:srgbClr val="0070C0"/>
                </a:solidFill>
                <a:latin typeface="Arial Black" panose="020B0A04020102020204" pitchFamily="34" charset="0"/>
              </a:rPr>
              <a:t>                                              Конфуцій</a:t>
            </a:r>
            <a:r>
              <a:rPr lang="uk-UA" sz="3200" dirty="0">
                <a:solidFill>
                  <a:srgbClr val="0070C0"/>
                </a:solidFill>
                <a:latin typeface="Arial Black" panose="020B0A04020102020204" pitchFamily="34" charset="0"/>
              </a:rPr>
              <a:t> </a:t>
            </a:r>
          </a:p>
        </p:txBody>
      </p:sp>
      <p:sp>
        <p:nvSpPr>
          <p:cNvPr id="3" name="Прямокутник 2"/>
          <p:cNvSpPr/>
          <p:nvPr/>
        </p:nvSpPr>
        <p:spPr>
          <a:xfrm>
            <a:off x="1647869" y="204813"/>
            <a:ext cx="9083964" cy="3170099"/>
          </a:xfrm>
          <a:prstGeom prst="rect">
            <a:avLst/>
          </a:prstGeom>
        </p:spPr>
        <p:txBody>
          <a:bodyPr wrap="square">
            <a:spAutoFit/>
          </a:bodyPr>
          <a:lstStyle/>
          <a:p>
            <a:pPr algn="just">
              <a:buNone/>
            </a:pPr>
            <a:endParaRPr lang="uk-UA" sz="4000" i="1" dirty="0">
              <a:solidFill>
                <a:srgbClr val="0070C0"/>
              </a:solidFill>
              <a:latin typeface="+mj-lt"/>
            </a:endParaRPr>
          </a:p>
          <a:p>
            <a:pPr algn="just">
              <a:buNone/>
            </a:pPr>
            <a:r>
              <a:rPr lang="uk-UA" sz="4000" i="1" dirty="0">
                <a:solidFill>
                  <a:srgbClr val="0070C0"/>
                </a:solidFill>
                <a:latin typeface="+mj-lt"/>
              </a:rPr>
              <a:t>Якщо ви хочете навчити дітей мислити по-іншому, вам доведеться навчитися вчити їх по-іншому. </a:t>
            </a:r>
          </a:p>
          <a:p>
            <a:pPr algn="just">
              <a:buNone/>
            </a:pPr>
            <a:r>
              <a:rPr lang="uk-UA" sz="4000" dirty="0">
                <a:solidFill>
                  <a:srgbClr val="0070C0"/>
                </a:solidFill>
                <a:latin typeface="+mj-lt"/>
              </a:rPr>
              <a:t> </a:t>
            </a:r>
          </a:p>
        </p:txBody>
      </p:sp>
      <p:pic>
        <p:nvPicPr>
          <p:cNvPr id="5" name="Рисунок 4"/>
          <p:cNvPicPr>
            <a:picLocks noChangeAspect="1"/>
          </p:cNvPicPr>
          <p:nvPr/>
        </p:nvPicPr>
        <p:blipFill>
          <a:blip r:embed="rId2"/>
          <a:stretch>
            <a:fillRect/>
          </a:stretch>
        </p:blipFill>
        <p:spPr>
          <a:xfrm>
            <a:off x="9746940" y="5136204"/>
            <a:ext cx="1809680" cy="1505766"/>
          </a:xfrm>
          <a:prstGeom prst="rect">
            <a:avLst/>
          </a:prstGeom>
        </p:spPr>
      </p:pic>
    </p:spTree>
    <p:extLst>
      <p:ext uri="{BB962C8B-B14F-4D97-AF65-F5344CB8AC3E}">
        <p14:creationId xmlns:p14="http://schemas.microsoft.com/office/powerpoint/2010/main" val="41871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176" y="242827"/>
            <a:ext cx="11260183" cy="2299855"/>
          </a:xfrm>
        </p:spPr>
        <p:txBody>
          <a:bodyPr wrap="square">
            <a:normAutofit/>
          </a:bodyPr>
          <a:lstStyle/>
          <a:p>
            <a:pPr algn="just"/>
            <a:r>
              <a:rPr lang="ru-RU" sz="30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Однією</a:t>
            </a:r>
            <a:r>
              <a:rPr lang="ru-RU" sz="3300" dirty="0">
                <a:latin typeface="Times New Roman" panose="02020603050405020304" pitchFamily="18" charset="0"/>
                <a:cs typeface="Times New Roman" panose="02020603050405020304" pitchFamily="18" charset="0"/>
              </a:rPr>
              <a:t> з </a:t>
            </a:r>
            <a:r>
              <a:rPr lang="uk-UA" sz="3300" dirty="0">
                <a:latin typeface="Times New Roman" panose="02020603050405020304" pitchFamily="18" charset="0"/>
                <a:cs typeface="Times New Roman" panose="02020603050405020304" pitchFamily="18" charset="0"/>
              </a:rPr>
              <a:t>технологій</a:t>
            </a:r>
            <a:r>
              <a:rPr lang="ru-RU"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що</a:t>
            </a:r>
            <a:r>
              <a:rPr lang="ru-RU"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допомагає учню не тільки засвоїти певний обсяг знань, а й сприяє його розвитку особистісних якостей, є технологія формування та розвитку критичного мислення.</a:t>
            </a:r>
          </a:p>
        </p:txBody>
      </p:sp>
      <p:pic>
        <p:nvPicPr>
          <p:cNvPr id="3" name="Рисунок 2"/>
          <p:cNvPicPr>
            <a:picLocks noChangeAspect="1"/>
          </p:cNvPicPr>
          <p:nvPr/>
        </p:nvPicPr>
        <p:blipFill>
          <a:blip r:embed="rId2"/>
          <a:stretch>
            <a:fillRect/>
          </a:stretch>
        </p:blipFill>
        <p:spPr>
          <a:xfrm>
            <a:off x="4832780" y="4286828"/>
            <a:ext cx="2831236" cy="1772225"/>
          </a:xfrm>
          <a:prstGeom prst="rect">
            <a:avLst/>
          </a:prstGeom>
        </p:spPr>
      </p:pic>
      <p:sp>
        <p:nvSpPr>
          <p:cNvPr id="6" name="Прямоугольник 5"/>
          <p:cNvSpPr/>
          <p:nvPr/>
        </p:nvSpPr>
        <p:spPr>
          <a:xfrm>
            <a:off x="1791853" y="2785510"/>
            <a:ext cx="9116291" cy="1015663"/>
          </a:xfrm>
          <a:prstGeom prst="rect">
            <a:avLst/>
          </a:prstGeom>
        </p:spPr>
        <p:txBody>
          <a:bodyPr wrap="square">
            <a:spAutoFit/>
          </a:bodyPr>
          <a:lstStyle/>
          <a:p>
            <a:r>
              <a:rPr lang="ru-RU" sz="3000" dirty="0" err="1">
                <a:latin typeface="Times New Roman" panose="02020603050405020304" pitchFamily="18" charset="0"/>
                <a:cs typeface="Times New Roman" panose="02020603050405020304" pitchFamily="18" charset="0"/>
              </a:rPr>
              <a:t>Критичне</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мислення</a:t>
            </a:r>
            <a:r>
              <a:rPr lang="ru-RU" sz="3000" dirty="0">
                <a:latin typeface="Times New Roman" panose="02020603050405020304" pitchFamily="18" charset="0"/>
                <a:cs typeface="Times New Roman" panose="02020603050405020304" pitchFamily="18" charset="0"/>
              </a:rPr>
              <a:t> і </a:t>
            </a:r>
            <a:r>
              <a:rPr lang="ru-RU" sz="3000" dirty="0" err="1">
                <a:latin typeface="Times New Roman" panose="02020603050405020304" pitchFamily="18" charset="0"/>
                <a:cs typeface="Times New Roman" panose="02020603050405020304" pitchFamily="18" charset="0"/>
              </a:rPr>
              <a:t>вміння</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вирішувати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проблеми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відноситься</a:t>
            </a:r>
            <a:r>
              <a:rPr lang="ru-RU" sz="3000" dirty="0">
                <a:latin typeface="Times New Roman" panose="02020603050405020304" pitchFamily="18" charset="0"/>
                <a:cs typeface="Times New Roman" panose="02020603050405020304" pitchFamily="18" charset="0"/>
              </a:rPr>
              <a:t> до </a:t>
            </a:r>
            <a:r>
              <a:rPr lang="ru-RU" sz="3000" dirty="0" err="1">
                <a:latin typeface="Times New Roman" panose="02020603050405020304" pitchFamily="18" charset="0"/>
                <a:cs typeface="Times New Roman" panose="02020603050405020304" pitchFamily="18" charset="0"/>
              </a:rPr>
              <a:t>навичок</a:t>
            </a:r>
            <a:r>
              <a:rPr lang="ru-RU" sz="3000" dirty="0">
                <a:latin typeface="Times New Roman" panose="02020603050405020304" pitchFamily="18" charset="0"/>
                <a:cs typeface="Times New Roman" panose="02020603050405020304" pitchFamily="18" charset="0"/>
              </a:rPr>
              <a:t> ХХІ </a:t>
            </a:r>
            <a:r>
              <a:rPr lang="ru-RU" sz="3000" dirty="0" err="1">
                <a:latin typeface="Times New Roman" panose="02020603050405020304" pitchFamily="18" charset="0"/>
                <a:cs typeface="Times New Roman" panose="02020603050405020304" pitchFamily="18" charset="0"/>
              </a:rPr>
              <a:t>століття</a:t>
            </a:r>
            <a:r>
              <a:rPr lang="ru-RU" sz="3000" dirty="0">
                <a:latin typeface="Times New Roman" panose="02020603050405020304" pitchFamily="18" charset="0"/>
                <a:cs typeface="Times New Roman" panose="02020603050405020304" pitchFamily="18" charset="0"/>
              </a:rPr>
              <a:t>.</a:t>
            </a:r>
            <a:endParaRPr lang="uk-UA"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1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92661" y="626658"/>
            <a:ext cx="11016162" cy="2169825"/>
          </a:xfrm>
          <a:prstGeom prst="rect">
            <a:avLst/>
          </a:prstGeom>
        </p:spPr>
        <p:txBody>
          <a:bodyPr wrap="square">
            <a:spAutoFit/>
          </a:bodyPr>
          <a:lstStyle/>
          <a:p>
            <a:pPr algn="just"/>
            <a:r>
              <a:rPr lang="ru-RU" sz="3000"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Навчити дітей 1 – 4 класів мислити критично означає,          на мою думку, правильно поставити запитання, направити увагу в правильне русло, вчити роботи висновки та знаходити рішення. Для того, щоб кожна дитина могла розвинути свої творчі можливості, необхідне розумне керівництво з боку вчителя.</a:t>
            </a:r>
          </a:p>
        </p:txBody>
      </p:sp>
      <p:pic>
        <p:nvPicPr>
          <p:cNvPr id="3" name="Рисунок 2"/>
          <p:cNvPicPr>
            <a:picLocks noChangeAspect="1"/>
          </p:cNvPicPr>
          <p:nvPr/>
        </p:nvPicPr>
        <p:blipFill>
          <a:blip r:embed="rId2"/>
          <a:stretch>
            <a:fillRect/>
          </a:stretch>
        </p:blipFill>
        <p:spPr>
          <a:xfrm>
            <a:off x="2008725" y="3387861"/>
            <a:ext cx="2729530" cy="2729530"/>
          </a:xfrm>
          <a:prstGeom prst="rect">
            <a:avLst/>
          </a:prstGeom>
        </p:spPr>
      </p:pic>
      <p:pic>
        <p:nvPicPr>
          <p:cNvPr id="5" name="Рисунок 4"/>
          <p:cNvPicPr>
            <a:picLocks noChangeAspect="1"/>
          </p:cNvPicPr>
          <p:nvPr/>
        </p:nvPicPr>
        <p:blipFill>
          <a:blip r:embed="rId3"/>
          <a:stretch>
            <a:fillRect/>
          </a:stretch>
        </p:blipFill>
        <p:spPr>
          <a:xfrm>
            <a:off x="6207436" y="3387861"/>
            <a:ext cx="4461164" cy="2730475"/>
          </a:xfrm>
          <a:prstGeom prst="rect">
            <a:avLst/>
          </a:prstGeom>
        </p:spPr>
      </p:pic>
    </p:spTree>
    <p:extLst>
      <p:ext uri="{BB962C8B-B14F-4D97-AF65-F5344CB8AC3E}">
        <p14:creationId xmlns:p14="http://schemas.microsoft.com/office/powerpoint/2010/main" val="363873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9535" y="286262"/>
            <a:ext cx="11517085" cy="2400657"/>
          </a:xfrm>
          <a:prstGeom prst="rect">
            <a:avLst/>
          </a:prstGeom>
        </p:spPr>
        <p:txBody>
          <a:bodyPr wrap="square">
            <a:spAutoFit/>
          </a:bodyPr>
          <a:lstStyle/>
          <a:p>
            <a:pPr algn="just"/>
            <a:r>
              <a:rPr lang="uk-UA" sz="3000" b="1" dirty="0">
                <a:latin typeface="Times New Roman" panose="02020603050405020304" pitchFamily="18" charset="0"/>
                <a:cs typeface="Times New Roman" panose="02020603050405020304" pitchFamily="18" charset="0"/>
              </a:rPr>
              <a:t>Моя мета </a:t>
            </a:r>
            <a:r>
              <a:rPr lang="uk-UA" sz="3000" dirty="0">
                <a:latin typeface="Times New Roman" panose="02020603050405020304" pitchFamily="18" charset="0"/>
                <a:cs typeface="Times New Roman" panose="02020603050405020304" pitchFamily="18" charset="0"/>
              </a:rPr>
              <a:t>— створити ситуацію успіху для розвитку особистості дитини, дати можливість кожному відчути радість досягнення, усвідомлення своїх здібностей, віру у власні сили; допомогти дитині зрости в умовах успіху, дати відчути радість від здолання труднощів, допомогти зрозуміти, що треба докласти зусиль.</a:t>
            </a:r>
          </a:p>
        </p:txBody>
      </p:sp>
      <p:sp>
        <p:nvSpPr>
          <p:cNvPr id="4" name="Прямоугольник 3"/>
          <p:cNvSpPr/>
          <p:nvPr/>
        </p:nvSpPr>
        <p:spPr>
          <a:xfrm>
            <a:off x="853438" y="2949082"/>
            <a:ext cx="10210802" cy="1015663"/>
          </a:xfrm>
          <a:prstGeom prst="rect">
            <a:avLst/>
          </a:prstGeom>
        </p:spPr>
        <p:txBody>
          <a:bodyPr wrap="square">
            <a:spAutoFit/>
          </a:bodyPr>
          <a:lstStyle/>
          <a:p>
            <a:r>
              <a:rPr lang="uk-UA" sz="3000" dirty="0">
                <a:latin typeface="Times New Roman" panose="02020603050405020304" pitchFamily="18" charset="0"/>
                <a:cs typeface="Times New Roman" panose="02020603050405020304" pitchFamily="18" charset="0"/>
              </a:rPr>
              <a:t>Роботу з виховання пізнавальних інтересів на уроках я будую у такій послідовності</a:t>
            </a:r>
            <a:r>
              <a:rPr lang="ru-RU" dirty="0"/>
              <a:t>:</a:t>
            </a:r>
            <a:endParaRPr lang="uk-UA" dirty="0"/>
          </a:p>
        </p:txBody>
      </p:sp>
      <p:pic>
        <p:nvPicPr>
          <p:cNvPr id="5" name="Рисунок 4"/>
          <p:cNvPicPr>
            <a:picLocks noChangeAspect="1"/>
          </p:cNvPicPr>
          <p:nvPr/>
        </p:nvPicPr>
        <p:blipFill>
          <a:blip r:embed="rId2"/>
          <a:stretch>
            <a:fillRect/>
          </a:stretch>
        </p:blipFill>
        <p:spPr>
          <a:xfrm>
            <a:off x="599535" y="4226908"/>
            <a:ext cx="11162743" cy="1621677"/>
          </a:xfrm>
          <a:prstGeom prst="rect">
            <a:avLst/>
          </a:prstGeom>
        </p:spPr>
      </p:pic>
    </p:spTree>
    <p:extLst>
      <p:ext uri="{BB962C8B-B14F-4D97-AF65-F5344CB8AC3E}">
        <p14:creationId xmlns:p14="http://schemas.microsoft.com/office/powerpoint/2010/main" val="41927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5578" y="103559"/>
            <a:ext cx="11469188" cy="2862322"/>
          </a:xfrm>
          <a:prstGeom prst="rect">
            <a:avLst/>
          </a:prstGeom>
        </p:spPr>
        <p:txBody>
          <a:bodyPr wrap="square">
            <a:spAutoFit/>
          </a:bodyPr>
          <a:lstStyle/>
          <a:p>
            <a:pPr algn="just"/>
            <a:r>
              <a:rPr lang="uk-UA" sz="3000" dirty="0">
                <a:latin typeface="Times New Roman" panose="02020603050405020304" pitchFamily="18" charset="0"/>
                <a:cs typeface="Times New Roman" panose="02020603050405020304" pitchFamily="18" charset="0"/>
              </a:rPr>
              <a:t>	Навчити учнів мислити критично з першого уроку фактично неможливо. Критичне мислення формується поступово, воно є результатом щоденної роботи вчителя й учня, з уроку в урок, з року в рік. Виділяю певні умови, створення яких здатне спонукати і стимулювати учнів до критичного мислення:</a:t>
            </a:r>
          </a:p>
          <a:p>
            <a:endParaRPr lang="uk-UA" sz="3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83577" y="2760843"/>
            <a:ext cx="6096000" cy="3323987"/>
          </a:xfrm>
          <a:prstGeom prst="rect">
            <a:avLst/>
          </a:prstGeom>
        </p:spPr>
        <p:txBody>
          <a:bodyPr>
            <a:spAutoFit/>
          </a:bodyPr>
          <a:lstStyle/>
          <a:p>
            <a:pPr marL="285750" indent="-28575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 час,</a:t>
            </a:r>
          </a:p>
          <a:p>
            <a:pPr marL="285750" indent="-28575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очікування ідей,</a:t>
            </a:r>
          </a:p>
          <a:p>
            <a:pPr marL="285750" indent="-28575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спілкування,</a:t>
            </a:r>
          </a:p>
          <a:p>
            <a:pPr marL="285750" indent="-28575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цінування думок інших,</a:t>
            </a:r>
          </a:p>
          <a:p>
            <a:pPr marL="285750" indent="-28575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віра в сили учнів,</a:t>
            </a:r>
          </a:p>
          <a:p>
            <a:pPr marL="285750" indent="-28575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активна позиція всіх учасників освітнього процесу.</a:t>
            </a:r>
          </a:p>
        </p:txBody>
      </p:sp>
      <p:pic>
        <p:nvPicPr>
          <p:cNvPr id="4" name="Рисунок 3"/>
          <p:cNvPicPr>
            <a:picLocks noChangeAspect="1"/>
          </p:cNvPicPr>
          <p:nvPr/>
        </p:nvPicPr>
        <p:blipFill>
          <a:blip r:embed="rId2"/>
          <a:stretch>
            <a:fillRect/>
          </a:stretch>
        </p:blipFill>
        <p:spPr>
          <a:xfrm>
            <a:off x="805674" y="2760843"/>
            <a:ext cx="2777903" cy="3558317"/>
          </a:xfrm>
          <a:prstGeom prst="rect">
            <a:avLst/>
          </a:prstGeom>
        </p:spPr>
      </p:pic>
    </p:spTree>
    <p:extLst>
      <p:ext uri="{BB962C8B-B14F-4D97-AF65-F5344CB8AC3E}">
        <p14:creationId xmlns:p14="http://schemas.microsoft.com/office/powerpoint/2010/main" val="1411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931" y="307538"/>
            <a:ext cx="11517086" cy="3785652"/>
          </a:xfrm>
          <a:prstGeom prst="rect">
            <a:avLst/>
          </a:prstGeom>
        </p:spPr>
        <p:txBody>
          <a:bodyPr wrap="square">
            <a:spAutoFit/>
          </a:bodyPr>
          <a:lstStyle/>
          <a:p>
            <a:pPr algn="just"/>
            <a:r>
              <a:rPr lang="uk-UA" sz="3000" b="1" dirty="0">
                <a:latin typeface="Times New Roman" panose="02020603050405020304" pitchFamily="18" charset="0"/>
                <a:cs typeface="Times New Roman" panose="02020603050405020304" pitchFamily="18" charset="0"/>
              </a:rPr>
              <a:t>	Критичне мислення </a:t>
            </a:r>
            <a:r>
              <a:rPr lang="uk-UA" sz="3000" dirty="0">
                <a:latin typeface="Times New Roman" panose="02020603050405020304" pitchFamily="18" charset="0"/>
                <a:cs typeface="Times New Roman" panose="02020603050405020304" pitchFamily="18" charset="0"/>
              </a:rPr>
              <a:t>— мислення самостійне. Учні повинні мати достатньо свободи, щоб мислити і самостійно вирішувати найскладніші питання. Мислити критично можна в будь-якому віці. Навіть у першокласників накопичено для цього достатньо життєвого досвіду та знань. Навіть малюки здатні думати критично і самостійно. Саме завдяки критичному мисленню традиційний процес пізнання знаходить індивідуальність і стає свідомим, безперервним та продуктивним.</a:t>
            </a:r>
          </a:p>
        </p:txBody>
      </p:sp>
      <p:sp>
        <p:nvSpPr>
          <p:cNvPr id="5" name="Прямоугольник 4"/>
          <p:cNvSpPr/>
          <p:nvPr/>
        </p:nvSpPr>
        <p:spPr>
          <a:xfrm>
            <a:off x="460204" y="4486281"/>
            <a:ext cx="11242766" cy="1938992"/>
          </a:xfrm>
          <a:prstGeom prst="rect">
            <a:avLst/>
          </a:prstGeom>
        </p:spPr>
        <p:txBody>
          <a:bodyPr wrap="square">
            <a:spAutoFit/>
          </a:bodyPr>
          <a:lstStyle/>
          <a:p>
            <a:pPr algn="just"/>
            <a:r>
              <a:rPr lang="ru-RU" sz="3000"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Досить ефективним для формування критичного мислення молодших школярів є методичні прийоми, які роблять навчальний процес більш творчим, вчать учнів мислити, виділяти головне, висловлювати й аргументувати власні думки.</a:t>
            </a:r>
          </a:p>
        </p:txBody>
      </p:sp>
    </p:spTree>
    <p:extLst>
      <p:ext uri="{BB962C8B-B14F-4D97-AF65-F5344CB8AC3E}">
        <p14:creationId xmlns:p14="http://schemas.microsoft.com/office/powerpoint/2010/main" val="9212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flipH="1">
            <a:off x="8488219" y="635914"/>
            <a:ext cx="2610921" cy="3344423"/>
          </a:xfrm>
          <a:prstGeom prst="rect">
            <a:avLst/>
          </a:prstGeom>
        </p:spPr>
      </p:pic>
      <p:sp>
        <p:nvSpPr>
          <p:cNvPr id="2" name="Прямоугольник 1"/>
          <p:cNvSpPr/>
          <p:nvPr/>
        </p:nvSpPr>
        <p:spPr>
          <a:xfrm>
            <a:off x="757778" y="635914"/>
            <a:ext cx="11599817" cy="5632311"/>
          </a:xfrm>
          <a:prstGeom prst="rect">
            <a:avLst/>
          </a:prstGeom>
        </p:spPr>
        <p:txBody>
          <a:bodyPr wrap="square">
            <a:spAutoFit/>
          </a:bodyPr>
          <a:lstStyle/>
          <a:p>
            <a:r>
              <a:rPr lang="uk-UA" sz="3000" b="1" dirty="0">
                <a:latin typeface="Times New Roman" panose="02020603050405020304" pitchFamily="18" charset="0"/>
                <a:cs typeface="Times New Roman" panose="02020603050405020304" pitchFamily="18" charset="0"/>
              </a:rPr>
              <a:t>Найчастіше на уроках використовую такі:</a:t>
            </a:r>
          </a:p>
          <a:p>
            <a:endParaRPr lang="uk-UA" sz="3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Асоціативній кущ</a:t>
            </a:r>
          </a:p>
          <a:p>
            <a:pPr marL="457200" indent="-457200">
              <a:buFont typeface="Wingdings" panose="05000000000000000000" pitchFamily="2" charset="2"/>
              <a:buChar char="Ø"/>
            </a:pPr>
            <a:r>
              <a:rPr lang="uk-UA" sz="3000" dirty="0" err="1">
                <a:latin typeface="Times New Roman" panose="02020603050405020304" pitchFamily="18" charset="0"/>
                <a:cs typeface="Times New Roman" panose="02020603050405020304" pitchFamily="18" charset="0"/>
              </a:rPr>
              <a:t>Сенкан</a:t>
            </a:r>
            <a:endParaRPr lang="uk-UA" sz="3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Есе</a:t>
            </a:r>
          </a:p>
          <a:p>
            <a:pPr marL="457200" indent="-45720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Дискусія</a:t>
            </a:r>
          </a:p>
          <a:p>
            <a:pPr marL="457200" indent="-45720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Кероване читання з передбаченням, робота з текстом, запитання, порушена послідовність</a:t>
            </a:r>
          </a:p>
          <a:p>
            <a:pPr marL="457200" indent="-45720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Написання казок, казка-навиворіт, конструювання загадок</a:t>
            </a:r>
          </a:p>
          <a:p>
            <a:pPr marL="457200" indent="-45720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Фантастичні гіпотези (що було б, якби...)</a:t>
            </a:r>
          </a:p>
          <a:p>
            <a:pPr marL="457200" indent="-457200">
              <a:buFont typeface="Wingdings" panose="05000000000000000000" pitchFamily="2" charset="2"/>
              <a:buChar char="Ø"/>
            </a:pPr>
            <a:r>
              <a:rPr lang="uk-UA" sz="3000" dirty="0">
                <a:latin typeface="Times New Roman" panose="02020603050405020304" pitchFamily="18" charset="0"/>
                <a:cs typeface="Times New Roman" panose="02020603050405020304" pitchFamily="18" charset="0"/>
              </a:rPr>
              <a:t>Письмо в малюнках</a:t>
            </a:r>
          </a:p>
          <a:p>
            <a:pPr marL="457200" indent="-457200">
              <a:buFont typeface="Wingdings" panose="05000000000000000000" pitchFamily="2" charset="2"/>
              <a:buChar char="Ø"/>
            </a:pPr>
            <a:r>
              <a:rPr lang="uk-UA" sz="3000" dirty="0" err="1">
                <a:latin typeface="Times New Roman" panose="02020603050405020304" pitchFamily="18" charset="0"/>
                <a:cs typeface="Times New Roman" panose="02020603050405020304" pitchFamily="18" charset="0"/>
              </a:rPr>
              <a:t>Сторітеллінг</a:t>
            </a:r>
            <a:endParaRPr lang="uk-UA"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79" y="307373"/>
            <a:ext cx="11852366" cy="3785652"/>
          </a:xfrm>
          <a:prstGeom prst="rect">
            <a:avLst/>
          </a:prstGeom>
        </p:spPr>
        <p:txBody>
          <a:bodyPr wrap="square">
            <a:spAutoFit/>
          </a:bodyPr>
          <a:lstStyle/>
          <a:p>
            <a:pPr algn="just"/>
            <a:r>
              <a:rPr lang="ru-RU" sz="3000"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В епоху ґаджетів і мислення картинками ми пасивно споживаємо не завжди потрібну інформацію. Що вже казати про дітей, котрі, наслідуючи дорослих, так само живуть в екрані. Чи можна привернути їх увагу, захопити, навчити мислити критично: аналізувати, обробляти і застосовувати нові знання задля чогось особливого? Думаю, так. Лише необхідно мати бажання робити це, вірити в своїх учнів та вчитися разом з ними. Для себе я вивела таку формулу розвитку необхідних в майбутньому навичок:</a:t>
            </a:r>
          </a:p>
        </p:txBody>
      </p:sp>
      <p:sp>
        <p:nvSpPr>
          <p:cNvPr id="3" name="Прямоугольник 2"/>
          <p:cNvSpPr/>
          <p:nvPr/>
        </p:nvSpPr>
        <p:spPr>
          <a:xfrm>
            <a:off x="631431" y="5297273"/>
            <a:ext cx="9159112" cy="646331"/>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через розвиток пізнавальної активності та творчої уяви, створення ситуацій успіху  для кожної дитини та застосування ігрових прийомів (ігор).</a:t>
            </a:r>
          </a:p>
        </p:txBody>
      </p:sp>
      <p:pic>
        <p:nvPicPr>
          <p:cNvPr id="4" name="Рисунок 3"/>
          <p:cNvPicPr>
            <a:picLocks noChangeAspect="1"/>
          </p:cNvPicPr>
          <p:nvPr/>
        </p:nvPicPr>
        <p:blipFill>
          <a:blip r:embed="rId2"/>
          <a:stretch>
            <a:fillRect/>
          </a:stretch>
        </p:blipFill>
        <p:spPr>
          <a:xfrm>
            <a:off x="9790543" y="4831688"/>
            <a:ext cx="1909626" cy="1753016"/>
          </a:xfrm>
          <a:prstGeom prst="rect">
            <a:avLst/>
          </a:prstGeom>
        </p:spPr>
      </p:pic>
      <p:sp>
        <p:nvSpPr>
          <p:cNvPr id="5" name="Прямоугольник 4"/>
          <p:cNvSpPr/>
          <p:nvPr/>
        </p:nvSpPr>
        <p:spPr>
          <a:xfrm>
            <a:off x="758063" y="4169969"/>
            <a:ext cx="11118172" cy="584775"/>
          </a:xfrm>
          <a:prstGeom prst="rect">
            <a:avLst/>
          </a:prstGeom>
        </p:spPr>
        <p:txBody>
          <a:bodyPr wrap="none">
            <a:spAutoFit/>
          </a:bodyPr>
          <a:lstStyle/>
          <a:p>
            <a:r>
              <a:rPr lang="uk-UA" sz="3200" b="1" dirty="0">
                <a:latin typeface="Times New Roman" panose="02020603050405020304" pitchFamily="18" charset="0"/>
                <a:cs typeface="Times New Roman" panose="02020603050405020304" pitchFamily="18" charset="0"/>
              </a:rPr>
              <a:t>критичне мислення + емоційний інтелект + м’які навички</a:t>
            </a:r>
          </a:p>
        </p:txBody>
      </p:sp>
    </p:spTree>
    <p:extLst>
      <p:ext uri="{BB962C8B-B14F-4D97-AF65-F5344CB8AC3E}">
        <p14:creationId xmlns:p14="http://schemas.microsoft.com/office/powerpoint/2010/main" val="22188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TM02900688[[fn=Грань]]</Template>
  <TotalTime>262</TotalTime>
  <Words>1173</Words>
  <Application>Microsoft Office PowerPoint</Application>
  <PresentationFormat>Широкий екран</PresentationFormat>
  <Paragraphs>106</Paragraphs>
  <Slides>23</Slides>
  <Notes>3</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23</vt:i4>
      </vt:variant>
    </vt:vector>
  </HeadingPairs>
  <TitlesOfParts>
    <vt:vector size="31" baseType="lpstr">
      <vt:lpstr>Arial</vt:lpstr>
      <vt:lpstr>Arial Black</vt:lpstr>
      <vt:lpstr>Calibri</vt:lpstr>
      <vt:lpstr>Times New Roman</vt:lpstr>
      <vt:lpstr>Trebuchet MS</vt:lpstr>
      <vt:lpstr>Wingdings</vt:lpstr>
      <vt:lpstr>Wingdings 3</vt:lpstr>
      <vt:lpstr>Грань</vt:lpstr>
      <vt:lpstr>Розвиток критичного мислення в початковій школі</vt:lpstr>
      <vt:lpstr>Презентація PowerPoint</vt:lpstr>
      <vt:lpstr> Однією з технологій, що допомагає учню не тільки засвоїти певний обсяг знань, а й сприяє його розвитку особистісних якостей, є технологія формування та розвитку критичного мислення.</vt:lpstr>
      <vt:lpstr> Навчити дітей 1 – 4 класів мислити критично означає,          на мою думку, правильно поставити запитання, направити увагу в правильне русло, вчити роботи висновки та знаходити рішення. Для того, щоб кожна дитина могла розвинути свої творчі можливості, необхідне розумне керівництво з боку вчителя.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Формування критичного мислення в початковій школі</dc:title>
  <dc:creator>Acer</dc:creator>
  <cp:lastModifiedBy>Наталья Котляревская</cp:lastModifiedBy>
  <cp:revision>27</cp:revision>
  <dcterms:created xsi:type="dcterms:W3CDTF">2022-10-24T16:45:14Z</dcterms:created>
  <dcterms:modified xsi:type="dcterms:W3CDTF">2023-03-04T13:04:54Z</dcterms:modified>
</cp:coreProperties>
</file>