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6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FDD2-01BB-42BB-A95C-0B405A643AE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AA36-E3AB-491F-87B6-A6D09CCBB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69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FDD2-01BB-42BB-A95C-0B405A643AE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AA36-E3AB-491F-87B6-A6D09CCBB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FDD2-01BB-42BB-A95C-0B405A643AE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AA36-E3AB-491F-87B6-A6D09CCBB59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0652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FDD2-01BB-42BB-A95C-0B405A643AE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AA36-E3AB-491F-87B6-A6D09CCBB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83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FDD2-01BB-42BB-A95C-0B405A643AE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AA36-E3AB-491F-87B6-A6D09CCBB59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51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FDD2-01BB-42BB-A95C-0B405A643AE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AA36-E3AB-491F-87B6-A6D09CCBB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81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FDD2-01BB-42BB-A95C-0B405A643AE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AA36-E3AB-491F-87B6-A6D09CCBB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123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FDD2-01BB-42BB-A95C-0B405A643AE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AA36-E3AB-491F-87B6-A6D09CCBB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15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FDD2-01BB-42BB-A95C-0B405A643AE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AA36-E3AB-491F-87B6-A6D09CCBB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74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FDD2-01BB-42BB-A95C-0B405A643AE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AA36-E3AB-491F-87B6-A6D09CCBB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7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FDD2-01BB-42BB-A95C-0B405A643AE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AA36-E3AB-491F-87B6-A6D09CCBB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9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FDD2-01BB-42BB-A95C-0B405A643AE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AA36-E3AB-491F-87B6-A6D09CCBB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3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FDD2-01BB-42BB-A95C-0B405A643AE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AA36-E3AB-491F-87B6-A6D09CCBB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FDD2-01BB-42BB-A95C-0B405A643AE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AA36-E3AB-491F-87B6-A6D09CCBB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18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FDD2-01BB-42BB-A95C-0B405A643AE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AA36-E3AB-491F-87B6-A6D09CCBB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1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AA36-E3AB-491F-87B6-A6D09CCBB59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FDD2-01BB-42BB-A95C-0B405A643AED}" type="datetimeFigureOut">
              <a:rPr lang="ru-RU" smtClean="0"/>
              <a:t>15.03.2023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47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1FDD2-01BB-42BB-A95C-0B405A643AE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C6AA36-E3AB-491F-87B6-A6D09CCBB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8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788" y="436766"/>
            <a:ext cx="9362701" cy="162960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Людина в </a:t>
            </a:r>
            <a:r>
              <a:rPr lang="uk-UA" sz="4800" noProof="1" smtClean="0"/>
              <a:t>інформаційному суспільстві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788" y="5602309"/>
            <a:ext cx="9037741" cy="814378"/>
          </a:xfrm>
        </p:spPr>
        <p:txBody>
          <a:bodyPr>
            <a:noAutofit/>
          </a:bodyPr>
          <a:lstStyle/>
          <a:p>
            <a:pPr algn="l"/>
            <a:r>
              <a:rPr lang="uk-UA" sz="2800" noProof="1" smtClean="0">
                <a:solidFill>
                  <a:srgbClr val="00B0F0"/>
                </a:solidFill>
              </a:rPr>
              <a:t>Підготувала: вихователь Житомирської спеціальної</a:t>
            </a:r>
          </a:p>
          <a:p>
            <a:pPr algn="l"/>
            <a:r>
              <a:rPr lang="uk-UA" sz="2800" noProof="1" smtClean="0">
                <a:solidFill>
                  <a:srgbClr val="00B0F0"/>
                </a:solidFill>
              </a:rPr>
              <a:t>школи №2 Омельченко Олена</a:t>
            </a:r>
            <a:endParaRPr lang="uk-UA" sz="2800" noProof="1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596" y="2243669"/>
            <a:ext cx="5043002" cy="3358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400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34" y="1648092"/>
            <a:ext cx="7962900" cy="451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93153" y="430195"/>
            <a:ext cx="71390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Дякую за увагу!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62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57" y="321972"/>
            <a:ext cx="3691943" cy="276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468968" y="321972"/>
            <a:ext cx="502276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Історичний період розвитку, у якому ми живемо, називають </a:t>
            </a:r>
            <a:r>
              <a:rPr lang="uk-UA" sz="3200" dirty="0" smtClean="0">
                <a:solidFill>
                  <a:srgbClr val="00B0F0"/>
                </a:solidFill>
              </a:rPr>
              <a:t>інформаційною епохою або ерою</a:t>
            </a:r>
            <a:r>
              <a:rPr lang="uk-UA" sz="3200" dirty="0"/>
              <a:t> </a:t>
            </a:r>
            <a:r>
              <a:rPr lang="uk-UA" sz="3200" dirty="0" smtClean="0">
                <a:solidFill>
                  <a:srgbClr val="00B0F0"/>
                </a:solidFill>
              </a:rPr>
              <a:t>комп’ютерів 💻</a:t>
            </a:r>
          </a:p>
          <a:p>
            <a:endParaRPr lang="uk-UA" sz="28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944" y="3181082"/>
            <a:ext cx="57954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</a:rPr>
              <a:t>Її </a:t>
            </a:r>
            <a:r>
              <a:rPr lang="uk-UA" sz="3200" dirty="0">
                <a:solidFill>
                  <a:schemeClr val="accent1">
                    <a:lumMod val="75000"/>
                  </a:schemeClr>
                </a:solidFill>
              </a:rPr>
              <a:t>основна 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</a:rPr>
              <a:t>ознака:</a:t>
            </a:r>
            <a:endParaRPr lang="uk-UA" sz="3200" dirty="0" smtClean="0">
              <a:solidFill>
                <a:prstClr val="black"/>
              </a:solidFill>
            </a:endParaRPr>
          </a:p>
          <a:p>
            <a:pPr lvl="0"/>
            <a:r>
              <a:rPr lang="uk-UA" sz="3200" dirty="0" smtClean="0">
                <a:solidFill>
                  <a:prstClr val="black"/>
                </a:solidFill>
              </a:rPr>
              <a:t>широкі </a:t>
            </a:r>
            <a:r>
              <a:rPr lang="uk-UA" sz="3200" dirty="0">
                <a:solidFill>
                  <a:prstClr val="black"/>
                </a:solidFill>
              </a:rPr>
              <a:t>можливості вільно передавати/отримувати інформацію і мати </a:t>
            </a:r>
            <a:r>
              <a:rPr lang="uk-UA" sz="3200" dirty="0" smtClean="0">
                <a:solidFill>
                  <a:prstClr val="black"/>
                </a:solidFill>
              </a:rPr>
              <a:t>миттєвий доступ до знань, що було проблематично або й зовсім неможливо у минулі роки.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266" y="3307405"/>
            <a:ext cx="3457575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879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8061" y="700557"/>
            <a:ext cx="4855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Попередня, індустріальна ера, в основному базувалася на виробництві.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61" y="700557"/>
            <a:ext cx="4222233" cy="2750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14161" y="3451538"/>
            <a:ext cx="58341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Сучасна ж, інформаційна ера, заснована на мікроелектронних інформаційних і комунікаційних технологіях та генній інженерії.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555" y="3631149"/>
            <a:ext cx="4481848" cy="2687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770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49" y="412124"/>
            <a:ext cx="9646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Новий етап розвитку цивілізації відрізняється тим, що його рушійною силою стало все те, що створюється 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</a:rPr>
              <a:t>знаннями людини.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94" y="1981784"/>
            <a:ext cx="7055879" cy="470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5323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922" y="927652"/>
            <a:ext cx="4455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Тому 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</a:rPr>
              <a:t>інформаційне суспільство </a:t>
            </a:r>
            <a:r>
              <a:rPr lang="uk-UA" sz="3200" dirty="0" smtClean="0"/>
              <a:t>– це суспільство, у якому більшість працюючих людей зайнято виробництвом, зберіганням, опрацюванням та розповсюдженням інформаційних даних. 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7324" b="8350"/>
          <a:stretch/>
        </p:blipFill>
        <p:spPr>
          <a:xfrm>
            <a:off x="4785743" y="927652"/>
            <a:ext cx="5632373" cy="501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895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47" y="167426"/>
            <a:ext cx="949172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Незважаючи на те, що з розвитком інформаційних технологій, людина отримала безліч переваг і значно полегшила своє життя, інформаційне суспільство має і 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небезпечні тенденції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А саме: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400" dirty="0" smtClean="0"/>
              <a:t>Усе більший вплив на суспільство засобів масової інформації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400" dirty="0" smtClean="0"/>
              <a:t>Інформаційні технології можуть зруйнувати приватне життя людей (соціальні мережі) та негативно вплинути на роботу організацій (</a:t>
            </a:r>
            <a:r>
              <a:rPr lang="uk-UA" sz="2400" noProof="1" smtClean="0"/>
              <a:t>хакерські</a:t>
            </a:r>
            <a:r>
              <a:rPr lang="uk-UA" sz="2400" dirty="0" smtClean="0"/>
              <a:t> атаки).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400" dirty="0" smtClean="0"/>
              <a:t>Інформація не завжди правдива, важко знайти достовірну.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400" dirty="0" smtClean="0"/>
              <a:t>Частині людей (особливо похилого віку) важко адаптуватися до інформаційного суспільства.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1379" b="7044"/>
          <a:stretch/>
        </p:blipFill>
        <p:spPr>
          <a:xfrm>
            <a:off x="4081530" y="4314421"/>
            <a:ext cx="4869287" cy="243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67" y="4404574"/>
            <a:ext cx="2867040" cy="213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2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487" y="721216"/>
            <a:ext cx="57954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На жаль, завдяки використанню новітніх технологій у нас з’явилися не лише нові можливості, а й виникли ризики </a:t>
            </a:r>
            <a:r>
              <a:rPr lang="uk-UA" sz="2800" dirty="0" smtClean="0"/>
              <a:t>інформаційних, а </a:t>
            </a:r>
            <a:r>
              <a:rPr lang="uk-UA" sz="2800" dirty="0" smtClean="0"/>
              <a:t>часто і фінансових втрат. </a:t>
            </a:r>
          </a:p>
          <a:p>
            <a:endParaRPr lang="uk-UA" sz="2800" dirty="0"/>
          </a:p>
          <a:p>
            <a:r>
              <a:rPr lang="uk-UA" sz="2800" dirty="0" smtClean="0"/>
              <a:t>У сучасному кіберпросторі існує величезна кількість шкідливого програмного забезпечення і ще більше інтернет-шахраїв, </a:t>
            </a:r>
            <a:r>
              <a:rPr lang="uk-UA" sz="2800" noProof="1" smtClean="0"/>
              <a:t>кіберзлочинців</a:t>
            </a:r>
            <a:r>
              <a:rPr lang="uk-UA" sz="2800" dirty="0" smtClean="0"/>
              <a:t>, хакерів.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491" y="4311270"/>
            <a:ext cx="4706156" cy="2353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7368"/>
          <a:stretch/>
        </p:blipFill>
        <p:spPr>
          <a:xfrm>
            <a:off x="6334118" y="528033"/>
            <a:ext cx="4152391" cy="4062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752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152" y="644720"/>
            <a:ext cx="6156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Як же зробити своє перебування в Інтернеті безпечним?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958" y="1725769"/>
            <a:ext cx="53704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400" dirty="0" smtClean="0"/>
              <a:t>Не відривайте електронні листи, файли, посилання, отримані від невідомих людей або джерел, яким ви не довіряєте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400" dirty="0" smtClean="0"/>
              <a:t>Ніколи не </a:t>
            </a:r>
            <a:r>
              <a:rPr lang="uk-UA" sz="2400" noProof="1" smtClean="0"/>
              <a:t>передавайте свої логіни та паролі від будь-чого стороннім особам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400" noProof="1" smtClean="0"/>
              <a:t>Будьте уважні та обережні у соціальних мережах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400" noProof="1" smtClean="0"/>
              <a:t>Намагайтеся користуватися лише лише </a:t>
            </a:r>
            <a:r>
              <a:rPr lang="uk-UA" sz="2400" dirty="0" smtClean="0"/>
              <a:t>ліцензійним програмним забезпеченням та веб-додатками.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502" y="2519698"/>
            <a:ext cx="3778876" cy="2708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575" y="5148866"/>
            <a:ext cx="2926599" cy="170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75" y="612149"/>
            <a:ext cx="3387122" cy="1907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651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702" y="309093"/>
            <a:ext cx="520306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 smtClean="0"/>
              <a:t>Захист персональної інформації громадян здійснюється на державному рівні. Основним законодавчим актом, що регулює правові відносини, пов’язані із захистом і обробкою персональних даних є </a:t>
            </a:r>
            <a:r>
              <a:rPr lang="uk-UA" sz="2600" dirty="0" smtClean="0">
                <a:solidFill>
                  <a:schemeClr val="accent1">
                    <a:lumMod val="75000"/>
                  </a:schemeClr>
                </a:solidFill>
              </a:rPr>
              <a:t>Закон України «Про захист персональних даних»</a:t>
            </a:r>
          </a:p>
          <a:p>
            <a:endParaRPr lang="uk-UA" sz="2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600" dirty="0" smtClean="0"/>
              <a:t>Проте варто пам’ятати, що </a:t>
            </a:r>
            <a:r>
              <a:rPr lang="uk-UA" sz="2600" dirty="0" smtClean="0">
                <a:solidFill>
                  <a:srgbClr val="FF0000"/>
                </a:solidFill>
              </a:rPr>
              <a:t>кожна людина несе власну відповідальність за своє життя і безпеку </a:t>
            </a:r>
            <a:r>
              <a:rPr lang="uk-UA" sz="2600" dirty="0" smtClean="0"/>
              <a:t>у тому числі й в інформаційному просторі.</a:t>
            </a:r>
            <a:endParaRPr lang="ru-RU" sz="26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767" y="3177386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767" y="453742"/>
            <a:ext cx="3438661" cy="257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8014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</TotalTime>
  <Words>368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Грань</vt:lpstr>
      <vt:lpstr> Людина в інформаційному суспільстві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Людина в інформаційному суспільстві</dc:title>
  <dc:creator>1111745</dc:creator>
  <cp:lastModifiedBy>1111745</cp:lastModifiedBy>
  <cp:revision>16</cp:revision>
  <dcterms:created xsi:type="dcterms:W3CDTF">2022-12-15T06:41:53Z</dcterms:created>
  <dcterms:modified xsi:type="dcterms:W3CDTF">2023-03-15T21:51:06Z</dcterms:modified>
</cp:coreProperties>
</file>