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7" r:id="rId4"/>
    <p:sldId id="258" r:id="rId5"/>
    <p:sldId id="260" r:id="rId6"/>
    <p:sldId id="261" r:id="rId7"/>
    <p:sldId id="263" r:id="rId8"/>
    <p:sldId id="262" r:id="rId9"/>
    <p:sldId id="266" r:id="rId10"/>
    <p:sldId id="264" r:id="rId11"/>
    <p:sldId id="268" r:id="rId12"/>
    <p:sldId id="269" r:id="rId13"/>
    <p:sldId id="275" r:id="rId14"/>
    <p:sldId id="276" r:id="rId15"/>
    <p:sldId id="277" r:id="rId16"/>
    <p:sldId id="278" r:id="rId17"/>
    <p:sldId id="280" r:id="rId18"/>
    <p:sldId id="270" r:id="rId19"/>
    <p:sldId id="271" r:id="rId20"/>
    <p:sldId id="272" r:id="rId21"/>
    <p:sldId id="273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3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00527-02BA-4065-87F3-0A87F637DB95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F585B-B3DE-4097-AE3F-95EA3CF5E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569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F585B-B3DE-4097-AE3F-95EA3CF5EC3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054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F585B-B3DE-4097-AE3F-95EA3CF5EC3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660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23F5-93BD-4495-8789-4027131FE389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6CAC-D846-4A2E-9031-3ABA57C783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777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23F5-93BD-4495-8789-4027131FE389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6CAC-D846-4A2E-9031-3ABA57C783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8738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23F5-93BD-4495-8789-4027131FE389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6CAC-D846-4A2E-9031-3ABA57C783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01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23F5-93BD-4495-8789-4027131FE389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6CAC-D846-4A2E-9031-3ABA57C783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36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23F5-93BD-4495-8789-4027131FE389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6CAC-D846-4A2E-9031-3ABA57C783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742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23F5-93BD-4495-8789-4027131FE389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6CAC-D846-4A2E-9031-3ABA57C783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204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23F5-93BD-4495-8789-4027131FE389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6CAC-D846-4A2E-9031-3ABA57C783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978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23F5-93BD-4495-8789-4027131FE389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6CAC-D846-4A2E-9031-3ABA57C783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749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23F5-93BD-4495-8789-4027131FE389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6CAC-D846-4A2E-9031-3ABA57C783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283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23F5-93BD-4495-8789-4027131FE389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6CAC-D846-4A2E-9031-3ABA57C783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295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23F5-93BD-4495-8789-4027131FE389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6CAC-D846-4A2E-9031-3ABA57C783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4059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23F5-93BD-4495-8789-4027131FE389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E6CAC-D846-4A2E-9031-3ABA57C783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914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144015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ФОТОЕЛЕКТРИЧНИЙ  ЕФЕКТ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4608" t="29965" r="81960" b="52335"/>
          <a:stretch>
            <a:fillRect/>
          </a:stretch>
        </p:blipFill>
        <p:spPr bwMode="auto">
          <a:xfrm>
            <a:off x="2411760" y="2780928"/>
            <a:ext cx="40324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298946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Червона межа фотоефекту</a:t>
            </a:r>
            <a:endParaRPr lang="ru-RU" sz="3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40768"/>
                <a:ext cx="8229600" cy="4785395"/>
              </a:xfrm>
            </p:spPr>
            <p:txBody>
              <a:bodyPr>
                <a:normAutofit/>
              </a:bodyPr>
              <a:lstStyle/>
              <a:p>
                <a:r>
                  <a:rPr lang="uk-UA" sz="2800" b="1" dirty="0" smtClean="0">
                    <a:solidFill>
                      <a:srgbClr val="C00000"/>
                    </a:solidFill>
                  </a:rPr>
                  <a:t>Червона межа фотоефекту </a:t>
                </a:r>
                <a:r>
                  <a:rPr lang="uk-UA" sz="2800" b="1" dirty="0" smtClean="0">
                    <a:solidFill>
                      <a:srgbClr val="0070C0"/>
                    </a:solidFill>
                  </a:rPr>
                  <a:t>— це мінімальна частота ( або максимальна довжина) хвилі падаючого світла, при якій починається фотоефект для даного металу.</a:t>
                </a:r>
              </a:p>
              <a:p>
                <a:r>
                  <a:rPr lang="uk-UA" sz="2800" b="1" dirty="0" smtClean="0">
                    <a:solidFill>
                      <a:srgbClr val="002060"/>
                    </a:solidFill>
                  </a:rPr>
                  <a:t>Червона межа фотоефекту визначається роботою виходу електрона з даного металу:</a:t>
                </a:r>
                <a:endParaRPr lang="uk-UA" sz="2800" b="1" dirty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r>
                  <a:rPr lang="uk-UA" sz="3600" b="1" dirty="0" smtClean="0">
                    <a:solidFill>
                      <a:srgbClr val="C00000"/>
                    </a:solidFill>
                  </a:rPr>
                  <a:t>                            ν</a:t>
                </a:r>
                <a:r>
                  <a:rPr lang="uk-UA" sz="3600" b="1" baseline="-25000" dirty="0" smtClean="0">
                    <a:solidFill>
                      <a:srgbClr val="C00000"/>
                    </a:solidFill>
                  </a:rPr>
                  <a:t>ч </a:t>
                </a:r>
                <a:r>
                  <a:rPr lang="uk-UA" sz="36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uk-UA" sz="36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36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uk-UA" sz="3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А</m:t>
                            </m:r>
                          </m:e>
                          <m:sub>
                            <m:r>
                              <a:rPr lang="uk-UA" sz="3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вих</m:t>
                            </m:r>
                          </m:sub>
                        </m:sSub>
                      </m:num>
                      <m:den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den>
                    </m:f>
                  </m:oMath>
                </a14:m>
                <a:r>
                  <a:rPr lang="uk-UA" sz="3600" b="1" i="1" dirty="0">
                    <a:solidFill>
                      <a:srgbClr val="C00000"/>
                    </a:solidFill>
                  </a:rPr>
                  <a:t>	</a:t>
                </a:r>
                <a:r>
                  <a:rPr lang="en-US" sz="3600" b="1" dirty="0">
                    <a:solidFill>
                      <a:srgbClr val="C00000"/>
                    </a:solidFill>
                  </a:rPr>
                  <a:t>     </a:t>
                </a:r>
                <a:endParaRPr lang="uk-UA" sz="3600" b="1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uk-UA" sz="3600" b="1" dirty="0">
                    <a:solidFill>
                      <a:srgbClr val="C00000"/>
                    </a:solidFill>
                  </a:rPr>
                  <a:t> </a:t>
                </a:r>
                <a:r>
                  <a:rPr lang="uk-UA" sz="3600" b="1" dirty="0" smtClean="0">
                    <a:solidFill>
                      <a:srgbClr val="C00000"/>
                    </a:solidFill>
                  </a:rPr>
                  <a:t>                       </a:t>
                </a:r>
                <a:r>
                  <a:rPr lang="en-US" sz="3600" b="1" dirty="0" smtClean="0">
                    <a:solidFill>
                      <a:srgbClr val="C00000"/>
                    </a:solidFill>
                  </a:rPr>
                  <a:t>     </a:t>
                </a:r>
                <a:r>
                  <a:rPr lang="en-US" sz="3600" b="1" dirty="0">
                    <a:solidFill>
                      <a:srgbClr val="C00000"/>
                    </a:solidFill>
                  </a:rPr>
                  <a:t>λ</a:t>
                </a:r>
                <a:r>
                  <a:rPr lang="uk-UA" sz="3600" b="1" baseline="-25000" dirty="0">
                    <a:solidFill>
                      <a:srgbClr val="C00000"/>
                    </a:solidFill>
                  </a:rPr>
                  <a:t>ч </a:t>
                </a:r>
                <a:r>
                  <a:rPr lang="uk-UA" sz="36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𝒉𝒄</m:t>
                        </m:r>
                      </m:num>
                      <m:den>
                        <m:sSub>
                          <m:sSubPr>
                            <m:ctrlPr>
                              <a:rPr lang="ru-RU" sz="36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uk-UA" sz="3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А</m:t>
                            </m:r>
                          </m:e>
                          <m:sub>
                            <m:r>
                              <a:rPr lang="uk-UA" sz="3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вих</m:t>
                            </m:r>
                          </m:sub>
                        </m:sSub>
                      </m:den>
                    </m:f>
                  </m:oMath>
                </a14:m>
                <a:endParaRPr lang="ru-RU" sz="3600" b="1" dirty="0">
                  <a:solidFill>
                    <a:srgbClr val="C00000"/>
                  </a:solidFill>
                </a:endParaRPr>
              </a:p>
              <a:p>
                <a:endParaRPr lang="ru-RU" sz="24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40768"/>
                <a:ext cx="8229600" cy="4785395"/>
              </a:xfrm>
              <a:blipFill rotWithShape="1">
                <a:blip r:embed="rId2" cstate="print"/>
                <a:stretch>
                  <a:fillRect l="-1259" t="-11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86855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Застосування зовнішнього фотоефекту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</a:rPr>
              <a:t>Вакуумн</a:t>
            </a:r>
            <a:r>
              <a:rPr lang="uk-UA" sz="2400" b="1" dirty="0" smtClean="0">
                <a:solidFill>
                  <a:srgbClr val="C00000"/>
                </a:solidFill>
              </a:rPr>
              <a:t>і ф</a:t>
            </a:r>
            <a:r>
              <a:rPr lang="ru-RU" sz="2400" b="1" dirty="0" err="1" smtClean="0">
                <a:solidFill>
                  <a:srgbClr val="C00000"/>
                </a:solidFill>
              </a:rPr>
              <a:t>отоелементи</a:t>
            </a:r>
            <a:r>
              <a:rPr lang="ru-RU" sz="2400" b="1" dirty="0" smtClean="0">
                <a:solidFill>
                  <a:srgbClr val="C00000"/>
                </a:solidFill>
              </a:rPr>
              <a:t> – </a:t>
            </a:r>
            <a:r>
              <a:rPr lang="ru-RU" sz="2400" b="1" dirty="0" err="1" smtClean="0">
                <a:solidFill>
                  <a:srgbClr val="002060"/>
                </a:solidFill>
              </a:rPr>
              <a:t>прилади</a:t>
            </a:r>
            <a:r>
              <a:rPr lang="ru-RU" sz="2400" b="1" dirty="0" smtClean="0">
                <a:solidFill>
                  <a:srgbClr val="002060"/>
                </a:solidFill>
              </a:rPr>
              <a:t>, у </a:t>
            </a:r>
            <a:r>
              <a:rPr lang="ru-RU" sz="2400" b="1" dirty="0" err="1" smtClean="0">
                <a:solidFill>
                  <a:srgbClr val="002060"/>
                </a:solidFill>
              </a:rPr>
              <a:t>яких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світлова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енергія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перетворюється</a:t>
            </a:r>
            <a:r>
              <a:rPr lang="ru-RU" sz="2400" b="1" dirty="0" smtClean="0">
                <a:solidFill>
                  <a:srgbClr val="002060"/>
                </a:solidFill>
              </a:rPr>
              <a:t> на </a:t>
            </a:r>
            <a:r>
              <a:rPr lang="ru-RU" sz="2400" b="1" dirty="0" err="1" smtClean="0">
                <a:solidFill>
                  <a:srgbClr val="002060"/>
                </a:solidFill>
              </a:rPr>
              <a:t>електричну</a:t>
            </a:r>
            <a:r>
              <a:rPr lang="ru-RU" sz="2400" b="1" dirty="0" smtClean="0">
                <a:solidFill>
                  <a:srgbClr val="002060"/>
                </a:solidFill>
              </a:rPr>
              <a:t> за </a:t>
            </a:r>
            <a:r>
              <a:rPr lang="ru-RU" sz="2400" b="1" dirty="0" err="1" smtClean="0">
                <a:solidFill>
                  <a:srgbClr val="002060"/>
                </a:solidFill>
              </a:rPr>
              <a:t>допомогою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зовнішнього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фотоефекту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endParaRPr lang="uk-UA" sz="24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uk-UA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uk-UA" sz="2400" b="1" dirty="0">
              <a:solidFill>
                <a:srgbClr val="002060"/>
              </a:solidFill>
            </a:endParaRPr>
          </a:p>
          <a:p>
            <a:endParaRPr lang="uk-UA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sz="2400" dirty="0" smtClean="0"/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Потік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фотоелектронів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які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світло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вириває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катода, </a:t>
            </a:r>
            <a:r>
              <a:rPr lang="ru-RU" sz="2400" b="1" dirty="0" err="1">
                <a:solidFill>
                  <a:srgbClr val="002060"/>
                </a:solidFill>
              </a:rPr>
              <a:t>під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дією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електричного</a:t>
            </a:r>
            <a:r>
              <a:rPr lang="ru-RU" sz="2400" b="1" dirty="0">
                <a:solidFill>
                  <a:srgbClr val="002060"/>
                </a:solidFill>
              </a:rPr>
              <a:t> поля </a:t>
            </a:r>
            <a:r>
              <a:rPr lang="ru-RU" sz="2400" b="1" dirty="0" err="1">
                <a:solidFill>
                  <a:srgbClr val="002060"/>
                </a:solidFill>
              </a:rPr>
              <a:t>утворює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фотострум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що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замикає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електричне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коло.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68138" t="12258" r="10932" b="68469"/>
          <a:stretch/>
        </p:blipFill>
        <p:spPr bwMode="auto">
          <a:xfrm>
            <a:off x="4427984" y="2143912"/>
            <a:ext cx="3600400" cy="2725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52584" t="26052" r="25453" b="42084"/>
          <a:stretch/>
        </p:blipFill>
        <p:spPr bwMode="auto">
          <a:xfrm>
            <a:off x="1259632" y="2491437"/>
            <a:ext cx="2376264" cy="23777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189088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</a:rPr>
              <a:t>Вакуумні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фотоелементи</a:t>
            </a:r>
            <a:r>
              <a:rPr lang="ru-RU" sz="2800" b="1" dirty="0" smtClean="0">
                <a:solidFill>
                  <a:srgbClr val="002060"/>
                </a:solidFill>
              </a:rPr>
              <a:t> — </a:t>
            </a:r>
            <a:r>
              <a:rPr lang="ru-RU" sz="2800" b="1" dirty="0" err="1" smtClean="0">
                <a:solidFill>
                  <a:srgbClr val="002060"/>
                </a:solidFill>
              </a:rPr>
              <a:t>безінерційні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прилади</a:t>
            </a:r>
            <a:r>
              <a:rPr lang="ru-RU" sz="2800" b="1" dirty="0">
                <a:solidFill>
                  <a:srgbClr val="002060"/>
                </a:solidFill>
              </a:rPr>
              <a:t> для </a:t>
            </a:r>
            <a:r>
              <a:rPr lang="ru-RU" sz="2800" b="1" dirty="0" err="1">
                <a:solidFill>
                  <a:srgbClr val="002060"/>
                </a:solidFill>
              </a:rPr>
              <a:t>одержання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фотострумів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Вони </a:t>
            </a:r>
            <a:r>
              <a:rPr lang="ru-RU" sz="2800" b="1" dirty="0" err="1">
                <a:solidFill>
                  <a:srgbClr val="002060"/>
                </a:solidFill>
              </a:rPr>
              <a:t>використовуються</a:t>
            </a:r>
            <a:r>
              <a:rPr lang="ru-RU" sz="2800" b="1" dirty="0">
                <a:solidFill>
                  <a:srgbClr val="002060"/>
                </a:solidFill>
              </a:rPr>
              <a:t> у звуковому </a:t>
            </a:r>
            <a:r>
              <a:rPr lang="ru-RU" sz="2800" b="1" dirty="0" err="1">
                <a:solidFill>
                  <a:srgbClr val="002060"/>
                </a:solidFill>
              </a:rPr>
              <a:t>кіно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різних</a:t>
            </a:r>
            <a:r>
              <a:rPr lang="ru-RU" sz="2800" b="1" dirty="0">
                <a:solidFill>
                  <a:srgbClr val="002060"/>
                </a:solidFill>
              </a:rPr>
              <a:t> системах автоматики та </a:t>
            </a:r>
            <a:r>
              <a:rPr lang="ru-RU" sz="2800" b="1" dirty="0" err="1">
                <a:solidFill>
                  <a:srgbClr val="002060"/>
                </a:solidFill>
              </a:rPr>
              <a:t>телемеханіки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телебаченні</a:t>
            </a:r>
            <a:r>
              <a:rPr lang="ru-RU" sz="2800" b="1" dirty="0">
                <a:solidFill>
                  <a:srgbClr val="002060"/>
                </a:solidFill>
              </a:rPr>
              <a:t>. 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/>
          <a:srcRect l="67173" t="12626" r="6214" b="68336"/>
          <a:stretch/>
        </p:blipFill>
        <p:spPr bwMode="auto">
          <a:xfrm>
            <a:off x="5796136" y="3729025"/>
            <a:ext cx="2952328" cy="1926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 cstate="print"/>
          <a:srcRect l="67173" t="12224" r="7978" b="65532"/>
          <a:stretch/>
        </p:blipFill>
        <p:spPr bwMode="auto">
          <a:xfrm>
            <a:off x="3779912" y="2492896"/>
            <a:ext cx="2016224" cy="165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print"/>
          <a:srcRect l="64768" t="18036" r="18559" b="66333"/>
          <a:stretch/>
        </p:blipFill>
        <p:spPr bwMode="auto">
          <a:xfrm>
            <a:off x="683568" y="3171037"/>
            <a:ext cx="3096344" cy="24842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32293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</a:rPr>
              <a:t>Внутрішній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</a:rPr>
              <a:t>фотоефект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Внутрішній фотоефект </a:t>
            </a:r>
            <a:r>
              <a:rPr lang="uk-UA" sz="2400" b="1" dirty="0" smtClean="0">
                <a:solidFill>
                  <a:srgbClr val="0070C0"/>
                </a:solidFill>
              </a:rPr>
              <a:t>– явище виривання електронів з атомів під дією світла. Електрони залишаються всередині речовини, але стають вільними.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Внутрішній фотоефект властивий напівпровідникам та діелектрикам.</a:t>
            </a:r>
          </a:p>
          <a:p>
            <a:r>
              <a:rPr lang="ru-RU" sz="2400" b="1" dirty="0" err="1" smtClean="0">
                <a:solidFill>
                  <a:srgbClr val="0070C0"/>
                </a:solidFill>
              </a:rPr>
              <a:t>Під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час </a:t>
            </a:r>
            <a:r>
              <a:rPr lang="ru-RU" sz="2400" b="1" dirty="0" err="1" smtClean="0">
                <a:solidFill>
                  <a:srgbClr val="0070C0"/>
                </a:solidFill>
              </a:rPr>
              <a:t>освітлення</a:t>
            </a:r>
            <a:r>
              <a:rPr lang="ru-RU" sz="2400" b="1" dirty="0" smtClean="0">
                <a:solidFill>
                  <a:srgbClr val="0070C0"/>
                </a:solidFill>
              </a:rPr>
              <a:t> в </a:t>
            </a:r>
            <a:r>
              <a:rPr lang="ru-RU" sz="2400" b="1" dirty="0">
                <a:solidFill>
                  <a:srgbClr val="0070C0"/>
                </a:solidFill>
              </a:rPr>
              <a:t>них </a:t>
            </a:r>
            <a:r>
              <a:rPr lang="ru-RU" sz="2400" b="1" dirty="0" err="1">
                <a:solidFill>
                  <a:srgbClr val="0070C0"/>
                </a:solidFill>
              </a:rPr>
              <a:t>збільшується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     </a:t>
            </a:r>
            <a:r>
              <a:rPr lang="ru-RU" sz="2400" b="1" dirty="0" err="1" smtClean="0">
                <a:solidFill>
                  <a:srgbClr val="0070C0"/>
                </a:solidFill>
              </a:rPr>
              <a:t>концентрація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вільних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носіїв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зарядів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і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    </a:t>
            </a:r>
            <a:r>
              <a:rPr lang="ru-RU" sz="2400" b="1" dirty="0" err="1" smtClean="0">
                <a:solidFill>
                  <a:srgbClr val="0070C0"/>
                </a:solidFill>
              </a:rPr>
              <a:t>підвищується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провідність</a:t>
            </a:r>
            <a:r>
              <a:rPr lang="ru-RU" sz="2400" b="1" dirty="0">
                <a:solidFill>
                  <a:srgbClr val="0070C0"/>
                </a:solidFill>
              </a:rPr>
              <a:t>.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r>
              <a:rPr lang="uk-UA" sz="2400" b="1" dirty="0" smtClean="0">
                <a:solidFill>
                  <a:srgbClr val="002060"/>
                </a:solidFill>
              </a:rPr>
              <a:t>Явище внутрішнього фотоефекту </a:t>
            </a:r>
          </a:p>
          <a:p>
            <a:pPr marL="0" indent="0">
              <a:buNone/>
            </a:pPr>
            <a:r>
              <a:rPr lang="uk-UA" sz="2400" b="1" dirty="0">
                <a:solidFill>
                  <a:srgbClr val="002060"/>
                </a:solidFill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</a:rPr>
              <a:t>   було досліджене А.</a:t>
            </a:r>
            <a:r>
              <a:rPr lang="uk-UA" sz="2400" b="1" dirty="0" err="1" smtClean="0">
                <a:solidFill>
                  <a:srgbClr val="002060"/>
                </a:solidFill>
              </a:rPr>
              <a:t>Йоффе</a:t>
            </a:r>
            <a:r>
              <a:rPr lang="uk-UA" sz="2400" b="1" dirty="0" smtClean="0">
                <a:solidFill>
                  <a:srgbClr val="002060"/>
                </a:solidFill>
              </a:rPr>
              <a:t> у 1908 р.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69096" t="9218" r="8139" b="51704"/>
          <a:stretch/>
        </p:blipFill>
        <p:spPr bwMode="auto">
          <a:xfrm>
            <a:off x="6300192" y="3212976"/>
            <a:ext cx="1872208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50855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Фотоелементи з внутрішнім фотоефектом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lnSpcReduction="10000"/>
          </a:bodyPr>
          <a:lstStyle/>
          <a:p>
            <a:r>
              <a:rPr lang="uk-UA" sz="2800" b="1" dirty="0" err="1" smtClean="0">
                <a:solidFill>
                  <a:srgbClr val="C00000"/>
                </a:solidFill>
              </a:rPr>
              <a:t>Фоторезистори</a:t>
            </a:r>
            <a:r>
              <a:rPr lang="uk-UA" sz="2800" b="1" dirty="0" smtClean="0">
                <a:solidFill>
                  <a:srgbClr val="C00000"/>
                </a:solidFill>
              </a:rPr>
              <a:t>( фотоопори) </a:t>
            </a:r>
            <a:r>
              <a:rPr lang="uk-UA" sz="2800" b="1" dirty="0" smtClean="0">
                <a:solidFill>
                  <a:srgbClr val="002060"/>
                </a:solidFill>
              </a:rPr>
              <a:t>– </a:t>
            </a:r>
            <a:r>
              <a:rPr lang="ru-RU" sz="2800" b="1" dirty="0" err="1" smtClean="0">
                <a:solidFill>
                  <a:srgbClr val="0070C0"/>
                </a:solidFill>
              </a:rPr>
              <a:t>це</a:t>
            </a:r>
            <a:r>
              <a:rPr lang="ru-RU" sz="2800" b="1" dirty="0" smtClean="0">
                <a:solidFill>
                  <a:srgbClr val="0070C0"/>
                </a:solidFill>
              </a:rPr>
              <a:t> н/п </a:t>
            </a:r>
            <a:r>
              <a:rPr lang="ru-RU" sz="2800" b="1" dirty="0" err="1">
                <a:solidFill>
                  <a:srgbClr val="0070C0"/>
                </a:solidFill>
              </a:rPr>
              <a:t>резистори</a:t>
            </a:r>
            <a:r>
              <a:rPr lang="ru-RU" sz="2800" b="1" dirty="0">
                <a:solidFill>
                  <a:srgbClr val="0070C0"/>
                </a:solidFill>
              </a:rPr>
              <a:t>, </a:t>
            </a:r>
            <a:r>
              <a:rPr lang="ru-RU" sz="2800" b="1" dirty="0" err="1">
                <a:solidFill>
                  <a:srgbClr val="0070C0"/>
                </a:solidFill>
              </a:rPr>
              <a:t>які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змінюють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свій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опір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під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впливом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світлового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потоку.</a:t>
            </a:r>
            <a:r>
              <a:rPr lang="ru-RU" sz="2800" b="1" dirty="0">
                <a:solidFill>
                  <a:srgbClr val="0070C0"/>
                </a:solidFill>
              </a:rPr>
              <a:t> 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2400" b="1" dirty="0" err="1" smtClean="0">
                <a:solidFill>
                  <a:srgbClr val="002060"/>
                </a:solidFill>
              </a:rPr>
              <a:t>застосовуються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для автоматичного </a:t>
            </a:r>
            <a:r>
              <a:rPr lang="ru-RU" sz="2400" b="1" dirty="0" err="1">
                <a:solidFill>
                  <a:srgbClr val="002060"/>
                </a:solidFill>
              </a:rPr>
              <a:t>управління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електричними</a:t>
            </a:r>
            <a:r>
              <a:rPr lang="ru-RU" sz="2400" b="1" dirty="0">
                <a:solidFill>
                  <a:srgbClr val="002060"/>
                </a:solidFill>
              </a:rPr>
              <a:t> колами за </a:t>
            </a:r>
            <a:r>
              <a:rPr lang="ru-RU" sz="2400" b="1" dirty="0" err="1">
                <a:solidFill>
                  <a:srgbClr val="002060"/>
                </a:solidFill>
              </a:rPr>
              <a:t>допомогою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світлових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сигналів</a:t>
            </a:r>
            <a:r>
              <a:rPr lang="ru-RU" sz="2400" b="1" dirty="0" smtClean="0">
                <a:solidFill>
                  <a:srgbClr val="002060"/>
                </a:solidFill>
              </a:rPr>
              <a:t>. На</a:t>
            </a:r>
            <a:r>
              <a:rPr lang="ru-RU" sz="2400" b="1" dirty="0">
                <a:solidFill>
                  <a:srgbClr val="002060"/>
                </a:solidFill>
              </a:rPr>
              <a:t> </a:t>
            </a:r>
            <a:r>
              <a:rPr lang="ru-RU" sz="2400" b="1" dirty="0" err="1">
                <a:solidFill>
                  <a:srgbClr val="002060"/>
                </a:solidFill>
              </a:rPr>
              <a:t>відміну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від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  </a:t>
            </a:r>
            <a:r>
              <a:rPr lang="ru-RU" sz="2400" b="1" dirty="0" err="1" smtClean="0">
                <a:solidFill>
                  <a:srgbClr val="002060"/>
                </a:solidFill>
              </a:rPr>
              <a:t>фотоелементів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їх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можна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</a:t>
            </a:r>
            <a:r>
              <a:rPr lang="ru-RU" sz="2400" b="1" dirty="0" err="1" smtClean="0">
                <a:solidFill>
                  <a:srgbClr val="002060"/>
                </a:solidFill>
              </a:rPr>
              <a:t>використовувати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в колах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</a:t>
            </a:r>
            <a:r>
              <a:rPr lang="ru-RU" sz="2400" b="1" dirty="0" err="1" smtClean="0">
                <a:solidFill>
                  <a:srgbClr val="002060"/>
                </a:solidFill>
              </a:rPr>
              <a:t>змінного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струму, </a:t>
            </a:r>
            <a:r>
              <a:rPr lang="ru-RU" sz="2400" b="1" dirty="0" err="1">
                <a:solidFill>
                  <a:srgbClr val="002060"/>
                </a:solidFill>
              </a:rPr>
              <a:t>оскільки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</a:t>
            </a:r>
            <a:r>
              <a:rPr lang="ru-RU" sz="2400" b="1" dirty="0" err="1" smtClean="0">
                <a:solidFill>
                  <a:srgbClr val="002060"/>
                </a:solidFill>
              </a:rPr>
              <a:t>їх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опір</a:t>
            </a:r>
            <a:r>
              <a:rPr lang="ru-RU" sz="2400" b="1" dirty="0">
                <a:solidFill>
                  <a:srgbClr val="002060"/>
                </a:solidFill>
              </a:rPr>
              <a:t> не </a:t>
            </a:r>
            <a:r>
              <a:rPr lang="ru-RU" sz="2400" b="1" dirty="0" err="1">
                <a:solidFill>
                  <a:srgbClr val="002060"/>
                </a:solidFill>
              </a:rPr>
              <a:t>залежить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від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  </a:t>
            </a:r>
            <a:r>
              <a:rPr lang="ru-RU" sz="2400" b="1" dirty="0" err="1" smtClean="0">
                <a:solidFill>
                  <a:srgbClr val="002060"/>
                </a:solidFill>
              </a:rPr>
              <a:t>напряму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600" b="1" dirty="0">
                <a:solidFill>
                  <a:srgbClr val="002060"/>
                </a:solidFill>
              </a:rPr>
              <a:t>струму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13306" t="31062" r="29300" b="20641"/>
          <a:stretch/>
        </p:blipFill>
        <p:spPr bwMode="auto">
          <a:xfrm>
            <a:off x="4572000" y="3284984"/>
            <a:ext cx="4176464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528356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err="1">
                <a:solidFill>
                  <a:srgbClr val="C00000"/>
                </a:solidFill>
              </a:rPr>
              <a:t>Фотоді</a:t>
            </a:r>
            <a:r>
              <a:rPr lang="uk-UA" sz="2800" b="1" dirty="0">
                <a:solidFill>
                  <a:srgbClr val="C00000"/>
                </a:solidFill>
              </a:rPr>
              <a:t>о</a:t>
            </a:r>
            <a:r>
              <a:rPr lang="ru-RU" sz="2800" b="1" dirty="0" err="1" smtClean="0">
                <a:solidFill>
                  <a:srgbClr val="C00000"/>
                </a:solidFill>
              </a:rPr>
              <a:t>д</a:t>
            </a:r>
            <a:r>
              <a:rPr lang="ru-RU" sz="2800" b="1" dirty="0" err="1">
                <a:solidFill>
                  <a:srgbClr val="C00000"/>
                </a:solidFill>
              </a:rPr>
              <a:t>и</a:t>
            </a:r>
            <a:r>
              <a:rPr lang="ru-RU" sz="2800" dirty="0" smtClean="0">
                <a:solidFill>
                  <a:srgbClr val="0070C0"/>
                </a:solidFill>
              </a:rPr>
              <a:t>— </a:t>
            </a:r>
            <a:r>
              <a:rPr lang="ru-RU" sz="2800" b="1" dirty="0" err="1">
                <a:solidFill>
                  <a:srgbClr val="0070C0"/>
                </a:solidFill>
              </a:rPr>
              <a:t>це</a:t>
            </a:r>
            <a:r>
              <a:rPr lang="ru-RU" sz="2800" b="1" dirty="0">
                <a:solidFill>
                  <a:srgbClr val="0070C0"/>
                </a:solidFill>
              </a:rPr>
              <a:t> </a:t>
            </a:r>
            <a:r>
              <a:rPr lang="ru-RU" sz="2800" b="1" dirty="0" err="1" smtClean="0">
                <a:solidFill>
                  <a:srgbClr val="0070C0"/>
                </a:solidFill>
              </a:rPr>
              <a:t>приймачі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випромінювання</a:t>
            </a:r>
            <a:r>
              <a:rPr lang="ru-RU" sz="2800" b="1" dirty="0" smtClean="0">
                <a:solidFill>
                  <a:srgbClr val="0070C0"/>
                </a:solidFill>
              </a:rPr>
              <a:t>, </a:t>
            </a:r>
            <a:r>
              <a:rPr lang="ru-RU" sz="2800" b="1" dirty="0" err="1" smtClean="0">
                <a:solidFill>
                  <a:srgbClr val="0070C0"/>
                </a:solidFill>
              </a:rPr>
              <a:t>які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перетворюють</a:t>
            </a:r>
            <a:r>
              <a:rPr lang="ru-RU" sz="2800" b="1" dirty="0" smtClean="0">
                <a:solidFill>
                  <a:srgbClr val="0070C0"/>
                </a:solidFill>
              </a:rPr>
              <a:t>  </a:t>
            </a:r>
            <a:r>
              <a:rPr lang="ru-RU" sz="2800" b="1" dirty="0" err="1">
                <a:solidFill>
                  <a:srgbClr val="0070C0"/>
                </a:solidFill>
              </a:rPr>
              <a:t>падаюче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 smtClean="0">
                <a:solidFill>
                  <a:srgbClr val="0070C0"/>
                </a:solidFill>
              </a:rPr>
              <a:t>їх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фоточутливу</a:t>
            </a:r>
            <a:r>
              <a:rPr lang="ru-RU" sz="2800" b="1" dirty="0">
                <a:solidFill>
                  <a:srgbClr val="0070C0"/>
                </a:solidFill>
              </a:rPr>
              <a:t> область </a:t>
            </a:r>
            <a:r>
              <a:rPr lang="ru-RU" sz="2800" b="1" dirty="0" err="1">
                <a:solidFill>
                  <a:srgbClr val="0070C0"/>
                </a:solidFill>
              </a:rPr>
              <a:t>світло</a:t>
            </a:r>
            <a:r>
              <a:rPr lang="ru-RU" sz="2800" b="1" dirty="0">
                <a:solidFill>
                  <a:srgbClr val="0070C0"/>
                </a:solidFill>
              </a:rPr>
              <a:t> в </a:t>
            </a:r>
            <a:r>
              <a:rPr lang="ru-RU" sz="2800" b="1" dirty="0" err="1" smtClean="0">
                <a:solidFill>
                  <a:srgbClr val="0070C0"/>
                </a:solidFill>
              </a:rPr>
              <a:t>електричний</a:t>
            </a:r>
            <a:r>
              <a:rPr lang="ru-RU" sz="2800" b="1" dirty="0" smtClean="0">
                <a:solidFill>
                  <a:srgbClr val="0070C0"/>
                </a:solidFill>
              </a:rPr>
              <a:t> струм за </a:t>
            </a:r>
            <a:r>
              <a:rPr lang="ru-RU" sz="2800" b="1" dirty="0" err="1">
                <a:solidFill>
                  <a:srgbClr val="0070C0"/>
                </a:solidFill>
              </a:rPr>
              <a:t>рахунок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процесів</a:t>
            </a:r>
            <a:r>
              <a:rPr lang="ru-RU" sz="2800" b="1" dirty="0">
                <a:solidFill>
                  <a:srgbClr val="0070C0"/>
                </a:solidFill>
              </a:rPr>
              <a:t> в </a:t>
            </a:r>
            <a:r>
              <a:rPr lang="ru-RU" sz="2800" b="1" i="1" dirty="0" smtClean="0">
                <a:solidFill>
                  <a:srgbClr val="0070C0"/>
                </a:solidFill>
              </a:rPr>
              <a:t>р-</a:t>
            </a:r>
            <a:r>
              <a:rPr lang="en-US" sz="2800" b="1" i="1" dirty="0" smtClean="0">
                <a:solidFill>
                  <a:srgbClr val="0070C0"/>
                </a:solidFill>
              </a:rPr>
              <a:t>n</a:t>
            </a:r>
            <a:r>
              <a:rPr lang="ru-RU" sz="2800" b="1" dirty="0" smtClean="0">
                <a:solidFill>
                  <a:srgbClr val="0070C0"/>
                </a:solidFill>
              </a:rPr>
              <a:t>-</a:t>
            </a:r>
            <a:r>
              <a:rPr lang="ru-RU" sz="2800" b="1" dirty="0" err="1" smtClean="0">
                <a:solidFill>
                  <a:srgbClr val="0070C0"/>
                </a:solidFill>
              </a:rPr>
              <a:t>переході</a:t>
            </a:r>
            <a:r>
              <a:rPr lang="ru-RU" sz="2800" b="1" dirty="0" smtClean="0">
                <a:solidFill>
                  <a:srgbClr val="0070C0"/>
                </a:solidFill>
              </a:rPr>
              <a:t>. 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2800" b="1" dirty="0" err="1" smtClean="0">
                <a:solidFill>
                  <a:srgbClr val="002060"/>
                </a:solidFill>
              </a:rPr>
              <a:t>використовуються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в </a:t>
            </a:r>
            <a:r>
              <a:rPr lang="ru-RU" sz="2800" b="1" dirty="0" err="1">
                <a:solidFill>
                  <a:srgbClr val="002060"/>
                </a:solidFill>
              </a:rPr>
              <a:t>побутових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електронних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пристроях</a:t>
            </a:r>
            <a:r>
              <a:rPr lang="ru-RU" sz="2800" b="1" dirty="0" smtClean="0">
                <a:solidFill>
                  <a:srgbClr val="002060"/>
                </a:solidFill>
              </a:rPr>
              <a:t>, детектор</a:t>
            </a:r>
            <a:r>
              <a:rPr lang="uk-UA" sz="2800" b="1" dirty="0" smtClean="0">
                <a:solidFill>
                  <a:srgbClr val="002060"/>
                </a:solidFill>
              </a:rPr>
              <a:t>ах 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диму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приймачах</a:t>
            </a:r>
            <a:r>
              <a:rPr lang="ru-RU" sz="2800" b="1" dirty="0">
                <a:solidFill>
                  <a:srgbClr val="002060"/>
                </a:solidFill>
              </a:rPr>
              <a:t> для </a:t>
            </a:r>
            <a:r>
              <a:rPr lang="ru-RU" sz="2800" b="1" dirty="0" err="1">
                <a:solidFill>
                  <a:srgbClr val="002060"/>
                </a:solidFill>
              </a:rPr>
              <a:t>пультів</a:t>
            </a:r>
            <a:r>
              <a:rPr lang="ru-RU" sz="2800" b="1" dirty="0">
                <a:solidFill>
                  <a:srgbClr val="002060"/>
                </a:solidFill>
              </a:rPr>
              <a:t> </a:t>
            </a:r>
            <a:r>
              <a:rPr lang="ru-RU" sz="2800" b="1" dirty="0" err="1" smtClean="0">
                <a:solidFill>
                  <a:srgbClr val="002060"/>
                </a:solidFill>
              </a:rPr>
              <a:t>дистанційного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управління</a:t>
            </a:r>
            <a:r>
              <a:rPr lang="ru-RU" sz="2800" b="1" dirty="0" smtClean="0">
                <a:solidFill>
                  <a:srgbClr val="002060"/>
                </a:solidFill>
              </a:rPr>
              <a:t>, точного </a:t>
            </a:r>
            <a:r>
              <a:rPr lang="ru-RU" sz="2800" b="1" dirty="0" err="1" smtClean="0">
                <a:solidFill>
                  <a:srgbClr val="002060"/>
                </a:solidFill>
              </a:rPr>
              <a:t>вимірювання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інтенсивності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світла</a:t>
            </a:r>
            <a:r>
              <a:rPr lang="ru-RU" sz="2800" b="1" dirty="0" smtClean="0">
                <a:solidFill>
                  <a:srgbClr val="002060"/>
                </a:solidFill>
              </a:rPr>
              <a:t> в</a:t>
            </a:r>
            <a:r>
              <a:rPr lang="ru-RU" sz="2800" b="1" dirty="0">
                <a:solidFill>
                  <a:srgbClr val="002060"/>
                </a:solidFill>
              </a:rPr>
              <a:t> </a:t>
            </a:r>
            <a:r>
              <a:rPr lang="ru-RU" sz="2800" b="1" dirty="0" err="1" smtClean="0">
                <a:solidFill>
                  <a:srgbClr val="002060"/>
                </a:solidFill>
              </a:rPr>
              <a:t>науці</a:t>
            </a:r>
            <a:r>
              <a:rPr lang="ru-RU" sz="2800" b="1" dirty="0">
                <a:solidFill>
                  <a:srgbClr val="002060"/>
                </a:solidFill>
              </a:rPr>
              <a:t> та </a:t>
            </a:r>
            <a:r>
              <a:rPr lang="uk-UA" sz="2800" b="1" dirty="0" smtClean="0">
                <a:solidFill>
                  <a:srgbClr val="002060"/>
                </a:solidFill>
              </a:rPr>
              <a:t>промисловості.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algn="just"/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l="80865" t="29394" r="3920" b="51638"/>
          <a:stretch/>
        </p:blipFill>
        <p:spPr bwMode="auto">
          <a:xfrm>
            <a:off x="3635896" y="4722828"/>
            <a:ext cx="1875936" cy="1410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 cstate="print"/>
          <a:srcRect l="67814" t="12224" r="5413" b="61723"/>
          <a:stretch/>
        </p:blipFill>
        <p:spPr bwMode="auto">
          <a:xfrm>
            <a:off x="6228184" y="4758249"/>
            <a:ext cx="1848776" cy="1339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print"/>
          <a:srcRect l="74850" t="15064" r="13268" b="69139"/>
          <a:stretch/>
        </p:blipFill>
        <p:spPr bwMode="auto">
          <a:xfrm>
            <a:off x="1619672" y="4758250"/>
            <a:ext cx="1389704" cy="1339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161189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Фототранзистор</a:t>
            </a:r>
            <a:r>
              <a:rPr lang="uk-UA" sz="2800" b="1" dirty="0">
                <a:solidFill>
                  <a:srgbClr val="C00000"/>
                </a:solidFill>
              </a:rPr>
              <a:t>и</a:t>
            </a:r>
            <a:r>
              <a:rPr lang="uk-UA" sz="2800" b="1" dirty="0"/>
              <a:t>  </a:t>
            </a:r>
            <a:r>
              <a:rPr lang="uk-UA" sz="2800" b="1" dirty="0">
                <a:solidFill>
                  <a:srgbClr val="0070C0"/>
                </a:solidFill>
              </a:rPr>
              <a:t>— н/п пристрої </a:t>
            </a:r>
            <a:r>
              <a:rPr lang="ru-RU" sz="2800" b="1" dirty="0">
                <a:solidFill>
                  <a:srgbClr val="0070C0"/>
                </a:solidFill>
              </a:rPr>
              <a:t> для </a:t>
            </a:r>
            <a:r>
              <a:rPr lang="ru-RU" sz="2800" b="1" dirty="0" err="1">
                <a:solidFill>
                  <a:srgbClr val="0070C0"/>
                </a:solidFill>
              </a:rPr>
              <a:t>перетворення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світлових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сигналів</a:t>
            </a:r>
            <a:r>
              <a:rPr lang="ru-RU" sz="2800" b="1" dirty="0">
                <a:solidFill>
                  <a:srgbClr val="0070C0"/>
                </a:solidFill>
              </a:rPr>
              <a:t> в </a:t>
            </a:r>
            <a:r>
              <a:rPr lang="ru-RU" sz="2800" b="1" dirty="0" err="1">
                <a:solidFill>
                  <a:srgbClr val="0070C0"/>
                </a:solidFill>
              </a:rPr>
              <a:t>електричні</a:t>
            </a:r>
            <a:r>
              <a:rPr lang="ru-RU" sz="2800" b="1" dirty="0">
                <a:solidFill>
                  <a:srgbClr val="0070C0"/>
                </a:solidFill>
              </a:rPr>
              <a:t> з </a:t>
            </a:r>
            <a:r>
              <a:rPr lang="ru-RU" sz="2800" b="1" dirty="0" err="1">
                <a:solidFill>
                  <a:srgbClr val="0070C0"/>
                </a:solidFill>
              </a:rPr>
              <a:t>одночасним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їх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підсиленням</a:t>
            </a:r>
            <a:r>
              <a:rPr lang="ru-RU" sz="2800" b="1" dirty="0" smtClean="0">
                <a:solidFill>
                  <a:srgbClr val="0070C0"/>
                </a:solidFill>
              </a:rPr>
              <a:t>. </a:t>
            </a:r>
          </a:p>
          <a:p>
            <a:pPr algn="just"/>
            <a:r>
              <a:rPr lang="ru-RU" sz="2800" b="1" dirty="0" err="1">
                <a:solidFill>
                  <a:srgbClr val="002060"/>
                </a:solidFill>
              </a:rPr>
              <a:t>Високі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надійність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чутливість</a:t>
            </a:r>
            <a:r>
              <a:rPr lang="ru-RU" sz="2800" b="1" dirty="0">
                <a:solidFill>
                  <a:srgbClr val="002060"/>
                </a:solidFill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</a:rPr>
              <a:t>часова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стабільність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параметрів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>
                <a:solidFill>
                  <a:srgbClr val="002060"/>
                </a:solidFill>
              </a:rPr>
              <a:t>а </a:t>
            </a:r>
            <a:r>
              <a:rPr lang="ru-RU" sz="2800" b="1" dirty="0" err="1">
                <a:solidFill>
                  <a:srgbClr val="002060"/>
                </a:solidFill>
              </a:rPr>
              <a:t>також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малі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габарити</a:t>
            </a:r>
            <a:r>
              <a:rPr lang="ru-RU" sz="2800" b="1" dirty="0">
                <a:solidFill>
                  <a:srgbClr val="002060"/>
                </a:solidFill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</a:rPr>
              <a:t>відносна</a:t>
            </a:r>
            <a:r>
              <a:rPr lang="ru-RU" sz="2800" b="1" dirty="0">
                <a:solidFill>
                  <a:srgbClr val="002060"/>
                </a:solidFill>
              </a:rPr>
              <a:t> простота </a:t>
            </a:r>
            <a:r>
              <a:rPr lang="ru-RU" sz="2800" b="1" dirty="0" err="1">
                <a:solidFill>
                  <a:srgbClr val="002060"/>
                </a:solidFill>
              </a:rPr>
              <a:t>конструкції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дозволяють</a:t>
            </a:r>
            <a:r>
              <a:rPr lang="ru-RU" sz="2800" b="1" dirty="0">
                <a:solidFill>
                  <a:srgbClr val="002060"/>
                </a:solidFill>
              </a:rPr>
              <a:t> широко </a:t>
            </a:r>
            <a:r>
              <a:rPr lang="ru-RU" sz="2800" b="1" dirty="0" err="1">
                <a:solidFill>
                  <a:srgbClr val="002060"/>
                </a:solidFill>
              </a:rPr>
              <a:t>використовувати</a:t>
            </a:r>
            <a:r>
              <a:rPr lang="ru-RU" sz="2800" b="1" dirty="0">
                <a:solidFill>
                  <a:srgbClr val="002060"/>
                </a:solidFill>
              </a:rPr>
              <a:t> у системах контролю і автоматики — як датчики </a:t>
            </a:r>
            <a:r>
              <a:rPr lang="ru-RU" sz="2800" b="1" dirty="0" err="1">
                <a:solidFill>
                  <a:srgbClr val="002060"/>
                </a:solidFill>
              </a:rPr>
              <a:t>освітленості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smtClean="0">
                <a:solidFill>
                  <a:srgbClr val="002060"/>
                </a:solidFill>
              </a:rPr>
              <a:t>фотореле, в </a:t>
            </a:r>
            <a:r>
              <a:rPr lang="ru-RU" sz="2800" b="1" dirty="0" err="1" smtClean="0">
                <a:solidFill>
                  <a:srgbClr val="002060"/>
                </a:solidFill>
              </a:rPr>
              <a:t>комп</a:t>
            </a:r>
            <a:r>
              <a:rPr lang="ru-RU" sz="2800" b="1" dirty="0" err="1" smtClean="0">
                <a:solidFill>
                  <a:srgbClr val="002060"/>
                </a:solidFill>
                <a:latin typeface="Calibri"/>
                <a:cs typeface="Calibri"/>
              </a:rPr>
              <a:t>ʼ</a:t>
            </a:r>
            <a:r>
              <a:rPr lang="ru-RU" sz="2800" b="1" dirty="0" err="1" smtClean="0">
                <a:solidFill>
                  <a:srgbClr val="002060"/>
                </a:solidFill>
              </a:rPr>
              <a:t>ютерних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логічних</a:t>
            </a:r>
            <a:r>
              <a:rPr lang="ru-RU" sz="2800" b="1" dirty="0" smtClean="0">
                <a:solidFill>
                  <a:srgbClr val="002060"/>
                </a:solidFill>
              </a:rPr>
              <a:t> схемах.</a:t>
            </a:r>
          </a:p>
          <a:p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l="77593" t="27054" r="4772" b="55310"/>
          <a:stretch/>
        </p:blipFill>
        <p:spPr bwMode="auto">
          <a:xfrm>
            <a:off x="3275856" y="4529281"/>
            <a:ext cx="2088232" cy="1681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/>
          <a:srcRect l="85128" t="50501" r="3650" b="31463"/>
          <a:stretch/>
        </p:blipFill>
        <p:spPr bwMode="auto">
          <a:xfrm>
            <a:off x="6012160" y="4242340"/>
            <a:ext cx="1872208" cy="1850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188117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smtClean="0">
                <a:solidFill>
                  <a:srgbClr val="C00000"/>
                </a:solidFill>
              </a:rPr>
              <a:t>Вентильний </a:t>
            </a:r>
            <a:r>
              <a:rPr lang="uk-UA" sz="3200" b="1" dirty="0" smtClean="0">
                <a:solidFill>
                  <a:srgbClr val="C00000"/>
                </a:solidFill>
              </a:rPr>
              <a:t>фотоефект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</a:rPr>
              <a:t>Вентильний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фотоефект</a:t>
            </a:r>
            <a:r>
              <a:rPr lang="ru-RU" sz="2400" b="1" dirty="0">
                <a:solidFill>
                  <a:srgbClr val="C00000"/>
                </a:solidFill>
              </a:rPr>
              <a:t> </a:t>
            </a:r>
            <a:r>
              <a:rPr lang="ru-RU" sz="2400" b="1" dirty="0">
                <a:solidFill>
                  <a:srgbClr val="0070C0"/>
                </a:solidFill>
              </a:rPr>
              <a:t>— </a:t>
            </a:r>
            <a:r>
              <a:rPr lang="ru-RU" sz="2400" b="1" dirty="0" err="1">
                <a:solidFill>
                  <a:srgbClr val="0070C0"/>
                </a:solidFill>
              </a:rPr>
              <a:t>збудження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світлом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 </a:t>
            </a:r>
            <a:r>
              <a:rPr lang="ru-RU" sz="2400" b="1" dirty="0" err="1" smtClean="0">
                <a:solidFill>
                  <a:srgbClr val="0070C0"/>
                </a:solidFill>
              </a:rPr>
              <a:t>електрорушійної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сили</a:t>
            </a:r>
            <a:r>
              <a:rPr lang="ru-RU" sz="2400" b="1" dirty="0" smtClean="0">
                <a:solidFill>
                  <a:srgbClr val="0070C0"/>
                </a:solidFill>
              </a:rPr>
              <a:t> (ЕРС)</a:t>
            </a:r>
            <a:r>
              <a:rPr lang="ru-RU" sz="2400" b="1" dirty="0">
                <a:solidFill>
                  <a:srgbClr val="0070C0"/>
                </a:solidFill>
              </a:rPr>
              <a:t> на </a:t>
            </a:r>
            <a:r>
              <a:rPr lang="ru-RU" sz="2400" b="1" dirty="0" err="1">
                <a:solidFill>
                  <a:srgbClr val="0070C0"/>
                </a:solidFill>
              </a:rPr>
              <a:t>межі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між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металом</a:t>
            </a:r>
            <a:r>
              <a:rPr lang="ru-RU" sz="2400" b="1" dirty="0">
                <a:solidFill>
                  <a:srgbClr val="0070C0"/>
                </a:solidFill>
              </a:rPr>
              <a:t> і </a:t>
            </a:r>
            <a:r>
              <a:rPr lang="ru-RU" sz="2400" b="1" dirty="0" err="1">
                <a:solidFill>
                  <a:srgbClr val="0070C0"/>
                </a:solidFill>
              </a:rPr>
              <a:t>напівпровідником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або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між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різнорідними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напівпровідниками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</a:rPr>
              <a:t>( </a:t>
            </a:r>
            <a:r>
              <a:rPr lang="en-US" sz="2400" b="1" dirty="0" smtClean="0">
                <a:solidFill>
                  <a:srgbClr val="0070C0"/>
                </a:solidFill>
              </a:rPr>
              <a:t>p-n-</a:t>
            </a:r>
            <a:r>
              <a:rPr lang="uk-UA" sz="2400" b="1" dirty="0" smtClean="0">
                <a:solidFill>
                  <a:srgbClr val="0070C0"/>
                </a:solidFill>
              </a:rPr>
              <a:t>перехід).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Застосовується в  сонячних </a:t>
            </a:r>
            <a:r>
              <a:rPr lang="uk-UA" sz="2400" b="1" dirty="0" smtClean="0">
                <a:solidFill>
                  <a:srgbClr val="002060"/>
                </a:solidFill>
              </a:rPr>
              <a:t>батареях для вироблення електроенергії.</a:t>
            </a:r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4008" t="46694" r="75151" b="36272"/>
          <a:stretch/>
        </p:blipFill>
        <p:spPr bwMode="auto">
          <a:xfrm>
            <a:off x="5580112" y="3501008"/>
            <a:ext cx="2894434" cy="2358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61240" t="6413" r="5093" b="65531"/>
          <a:stretch/>
        </p:blipFill>
        <p:spPr bwMode="auto">
          <a:xfrm>
            <a:off x="2771800" y="3789040"/>
            <a:ext cx="2638470" cy="2038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74227" t="16433" r="17597" b="73146"/>
          <a:stretch/>
        </p:blipFill>
        <p:spPr bwMode="auto">
          <a:xfrm>
            <a:off x="755576" y="3963073"/>
            <a:ext cx="1790700" cy="1896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688732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Основні формули та приклади </a:t>
            </a:r>
            <a:r>
              <a:rPr lang="uk-UA" sz="3200" b="1" dirty="0" err="1" smtClean="0">
                <a:solidFill>
                  <a:srgbClr val="C00000"/>
                </a:solidFill>
              </a:rPr>
              <a:t>розвʼязування</a:t>
            </a:r>
            <a:r>
              <a:rPr lang="uk-UA" sz="3200" b="1" dirty="0" smtClean="0">
                <a:solidFill>
                  <a:srgbClr val="C00000"/>
                </a:solidFill>
              </a:rPr>
              <a:t> задач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l="24162" t="23346" r="29161" b="48031"/>
          <a:stretch/>
        </p:blipFill>
        <p:spPr bwMode="auto">
          <a:xfrm>
            <a:off x="395536" y="1556792"/>
            <a:ext cx="8280919" cy="475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68326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2586" t="33852" r="44859" b="39862"/>
          <a:stretch/>
        </p:blipFill>
        <p:spPr bwMode="auto">
          <a:xfrm>
            <a:off x="827584" y="620688"/>
            <a:ext cx="7560840" cy="5616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0790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568952" cy="5616624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Фотоелектричним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ефектом</a:t>
            </a:r>
            <a:r>
              <a:rPr lang="ru-RU" b="1" dirty="0" smtClean="0">
                <a:solidFill>
                  <a:srgbClr val="C00000"/>
                </a:solidFill>
              </a:rPr>
              <a:t> (</a:t>
            </a:r>
            <a:r>
              <a:rPr lang="ru-RU" b="1" dirty="0" err="1" smtClean="0">
                <a:solidFill>
                  <a:srgbClr val="C00000"/>
                </a:solidFill>
              </a:rPr>
              <a:t>фотоефектом</a:t>
            </a:r>
            <a:r>
              <a:rPr lang="ru-RU" b="1" dirty="0" smtClean="0">
                <a:solidFill>
                  <a:srgbClr val="C00000"/>
                </a:solidFill>
              </a:rPr>
              <a:t>) </a:t>
            </a:r>
            <a:r>
              <a:rPr lang="ru-RU" b="1" dirty="0" err="1" smtClean="0">
                <a:solidFill>
                  <a:srgbClr val="0070C0"/>
                </a:solidFill>
              </a:rPr>
              <a:t>називається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виривання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електронів</a:t>
            </a:r>
            <a:r>
              <a:rPr lang="ru-RU" b="1" dirty="0">
                <a:solidFill>
                  <a:srgbClr val="0070C0"/>
                </a:solidFill>
              </a:rPr>
              <a:t> з </a:t>
            </a:r>
            <a:r>
              <a:rPr lang="ru-RU" b="1" dirty="0" err="1">
                <a:solidFill>
                  <a:srgbClr val="0070C0"/>
                </a:solidFill>
              </a:rPr>
              <a:t>речовини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під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дією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світла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sz="2800" b="1" dirty="0" err="1" smtClean="0">
                <a:solidFill>
                  <a:srgbClr val="002060"/>
                </a:solidFill>
              </a:rPr>
              <a:t>Якщо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електрони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вирван</a:t>
            </a:r>
            <a:r>
              <a:rPr lang="uk-UA" sz="2800" b="1" dirty="0">
                <a:solidFill>
                  <a:srgbClr val="002060"/>
                </a:solidFill>
              </a:rPr>
              <a:t>і 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св</a:t>
            </a:r>
            <a:r>
              <a:rPr lang="uk-UA" sz="2800" b="1" dirty="0">
                <a:solidFill>
                  <a:srgbClr val="002060"/>
                </a:solidFill>
              </a:rPr>
              <a:t>і</a:t>
            </a:r>
            <a:r>
              <a:rPr lang="ru-RU" sz="2800" b="1" dirty="0" err="1">
                <a:solidFill>
                  <a:srgbClr val="002060"/>
                </a:solidFill>
              </a:rPr>
              <a:t>тло</a:t>
            </a:r>
            <a:r>
              <a:rPr lang="uk-UA" sz="2800" b="1" dirty="0">
                <a:solidFill>
                  <a:srgbClr val="002060"/>
                </a:solidFill>
              </a:rPr>
              <a:t>м, вилітають за межі речовини, то фотоефект називають </a:t>
            </a:r>
            <a:r>
              <a:rPr lang="uk-UA" sz="2800" b="1" dirty="0">
                <a:solidFill>
                  <a:srgbClr val="C00000"/>
                </a:solidFill>
              </a:rPr>
              <a:t>зовнішнім</a:t>
            </a:r>
            <a:r>
              <a:rPr lang="uk-UA" sz="2800" b="1" dirty="0" smtClean="0"/>
              <a:t>.</a:t>
            </a:r>
          </a:p>
          <a:p>
            <a:r>
              <a:rPr lang="uk-UA" sz="2800" b="1" dirty="0" smtClean="0">
                <a:solidFill>
                  <a:srgbClr val="002060"/>
                </a:solidFill>
              </a:rPr>
              <a:t>Зовнішній </a:t>
            </a:r>
            <a:r>
              <a:rPr lang="uk-UA" sz="2800" b="1" dirty="0">
                <a:solidFill>
                  <a:srgbClr val="002060"/>
                </a:solidFill>
              </a:rPr>
              <a:t>фотоефект відбувається в </a:t>
            </a:r>
            <a:r>
              <a:rPr lang="uk-UA" sz="2800" b="1" dirty="0">
                <a:solidFill>
                  <a:srgbClr val="C00000"/>
                </a:solidFill>
              </a:rPr>
              <a:t>металах</a:t>
            </a:r>
            <a:r>
              <a:rPr lang="uk-UA" sz="2800" b="1" dirty="0" smtClean="0"/>
              <a:t>.</a:t>
            </a:r>
          </a:p>
          <a:p>
            <a:endParaRPr lang="uk-UA" b="1" dirty="0"/>
          </a:p>
          <a:p>
            <a:pPr>
              <a:buNone/>
            </a:pPr>
            <a:endParaRPr lang="ru-RU" b="1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79196" t="21288" r="5574" b="65596"/>
          <a:stretch/>
        </p:blipFill>
        <p:spPr bwMode="auto">
          <a:xfrm>
            <a:off x="2699792" y="4221088"/>
            <a:ext cx="3240360" cy="216024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2331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2586" t="31907" r="22118" b="24868"/>
          <a:stretch/>
        </p:blipFill>
        <p:spPr bwMode="auto">
          <a:xfrm>
            <a:off x="611560" y="620688"/>
            <a:ext cx="7920880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16905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3365" t="28405" r="22586" b="32848"/>
          <a:stretch/>
        </p:blipFill>
        <p:spPr bwMode="auto">
          <a:xfrm>
            <a:off x="467544" y="692696"/>
            <a:ext cx="8208912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096431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3053" t="18093" r="22741" b="26220"/>
          <a:stretch/>
        </p:blipFill>
        <p:spPr bwMode="auto">
          <a:xfrm>
            <a:off x="683568" y="332656"/>
            <a:ext cx="7704856" cy="604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72895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65569" t="18838" r="17918" b="63727"/>
          <a:stretch/>
        </p:blipFill>
        <p:spPr bwMode="auto">
          <a:xfrm>
            <a:off x="2411760" y="404664"/>
            <a:ext cx="2304256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2924944"/>
            <a:ext cx="54726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Олександр</a:t>
            </a:r>
            <a:r>
              <a:rPr lang="uk-UA" sz="2000" b="1" dirty="0" smtClean="0"/>
              <a:t> </a:t>
            </a:r>
            <a:r>
              <a:rPr lang="uk-UA" sz="2000" b="1" dirty="0" err="1" smtClean="0">
                <a:solidFill>
                  <a:srgbClr val="C00000"/>
                </a:solidFill>
              </a:rPr>
              <a:t>Столєтов</a:t>
            </a:r>
            <a:r>
              <a:rPr lang="uk-UA" sz="2000" b="1" dirty="0" smtClean="0"/>
              <a:t>  </a:t>
            </a:r>
            <a:r>
              <a:rPr lang="uk-UA" sz="2000" b="1" dirty="0" smtClean="0">
                <a:solidFill>
                  <a:srgbClr val="002060"/>
                </a:solidFill>
              </a:rPr>
              <a:t>у 1888 р. сконструював прилад для дослідження фотоефекту та встановив закономірності цього явища. </a:t>
            </a:r>
          </a:p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/>
          <a:srcRect l="66691" t="13226" r="5093" b="38277"/>
          <a:stretch/>
        </p:blipFill>
        <p:spPr bwMode="auto">
          <a:xfrm>
            <a:off x="539552" y="4149080"/>
            <a:ext cx="1728192" cy="230425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/>
          <a:srcRect l="68274" t="20233" r="8865" b="47266"/>
          <a:stretch>
            <a:fillRect/>
          </a:stretch>
        </p:blipFill>
        <p:spPr bwMode="auto">
          <a:xfrm>
            <a:off x="395536" y="332656"/>
            <a:ext cx="19442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" name="Рисунок 9"/>
          <p:cNvPicPr/>
          <p:nvPr/>
        </p:nvPicPr>
        <p:blipFill>
          <a:blip r:embed="rId5" cstate="print"/>
          <a:srcRect l="65319" t="58949" r="20840" b="16537"/>
          <a:stretch>
            <a:fillRect/>
          </a:stretch>
        </p:blipFill>
        <p:spPr bwMode="auto">
          <a:xfrm>
            <a:off x="6516216" y="2276872"/>
            <a:ext cx="18002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32040" y="476673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Зовнішній фотоефект відкрив  </a:t>
            </a:r>
            <a:r>
              <a:rPr lang="uk-UA" sz="2000" b="1" dirty="0" smtClean="0">
                <a:solidFill>
                  <a:srgbClr val="C00000"/>
                </a:solidFill>
              </a:rPr>
              <a:t>Генріх Герц </a:t>
            </a:r>
            <a:r>
              <a:rPr lang="uk-UA" sz="2000" b="1" dirty="0" smtClean="0">
                <a:solidFill>
                  <a:srgbClr val="002060"/>
                </a:solidFill>
              </a:rPr>
              <a:t>у 1887 р. під час дослідів  з електроіскровими вібраторами.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3768" y="4653136"/>
            <a:ext cx="6048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Альберт Ейнштейн </a:t>
            </a:r>
            <a:r>
              <a:rPr lang="uk-UA" sz="2000" b="1" dirty="0" smtClean="0">
                <a:solidFill>
                  <a:srgbClr val="002060"/>
                </a:solidFill>
              </a:rPr>
              <a:t>у 1905 р. пояснив явище фотоефекту  на основі квантової теорії світла та записав рівняння зовнішнього фотоефекту.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У 1921 р. отримав Нобелівську премію “ За внесок у розвиток теоретичної фізики і , особливо, за відкриття ним закону фотоефекту ”. </a:t>
            </a:r>
            <a:endParaRPr lang="uk-UA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410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Схема </a:t>
            </a:r>
            <a:r>
              <a:rPr lang="ru-RU" sz="4000" b="1" dirty="0" err="1" smtClean="0">
                <a:solidFill>
                  <a:srgbClr val="C00000"/>
                </a:solidFill>
              </a:rPr>
              <a:t>дослідження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фотоефекту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340768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</a:rPr>
              <a:t>  Під дією світла електрони </a:t>
            </a:r>
            <a:r>
              <a:rPr lang="uk-UA" sz="2400" b="1" dirty="0" smtClean="0">
                <a:solidFill>
                  <a:srgbClr val="C00000"/>
                </a:solidFill>
              </a:rPr>
              <a:t>(фотоелектрони) </a:t>
            </a:r>
            <a:r>
              <a:rPr lang="uk-UA" sz="2400" b="1" dirty="0" smtClean="0">
                <a:solidFill>
                  <a:srgbClr val="002060"/>
                </a:solidFill>
              </a:rPr>
              <a:t>вилітають з катода та рухаються до анода; коло замикається і виникає невеликий </a:t>
            </a:r>
            <a:r>
              <a:rPr lang="uk-UA" sz="2400" b="1" dirty="0" smtClean="0">
                <a:solidFill>
                  <a:srgbClr val="C00000"/>
                </a:solidFill>
              </a:rPr>
              <a:t>фотострум.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3861048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</a:rPr>
              <a:t>Змінюючи опір, можна змінювати напругу в колі та</a:t>
            </a:r>
          </a:p>
          <a:p>
            <a:pPr algn="ctr">
              <a:buNone/>
            </a:pPr>
            <a:r>
              <a:rPr lang="uk-UA" sz="2400" b="1" dirty="0" smtClean="0">
                <a:solidFill>
                  <a:srgbClr val="002060"/>
                </a:solidFill>
              </a:rPr>
              <a:t>величину фотоструму.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69984" t="20257" r="15260" b="53891"/>
          <a:stretch>
            <a:fillRect/>
          </a:stretch>
        </p:blipFill>
        <p:spPr bwMode="auto">
          <a:xfrm>
            <a:off x="683568" y="1412776"/>
            <a:ext cx="259228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9023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Вольт-амперна характеристика (</a:t>
            </a:r>
            <a:r>
              <a:rPr lang="uk-UA" sz="3200" b="1" dirty="0" err="1" smtClean="0">
                <a:solidFill>
                  <a:srgbClr val="C00000"/>
                </a:solidFill>
              </a:rPr>
              <a:t>ВАХ</a:t>
            </a:r>
            <a:r>
              <a:rPr lang="uk-UA" sz="3200" b="1" dirty="0" smtClean="0">
                <a:solidFill>
                  <a:srgbClr val="C00000"/>
                </a:solidFill>
              </a:rPr>
              <a:t>)</a:t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200" b="1" dirty="0" smtClean="0">
                <a:solidFill>
                  <a:srgbClr val="C00000"/>
                </a:solidFill>
              </a:rPr>
              <a:t>фотоефекту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5851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ВАХ</a:t>
            </a:r>
            <a:r>
              <a:rPr lang="uk-UA" sz="2400" b="1" dirty="0" smtClean="0">
                <a:solidFill>
                  <a:srgbClr val="002060"/>
                </a:solidFill>
              </a:rPr>
              <a:t> – залежність величини фотоструму  </a:t>
            </a:r>
            <a:r>
              <a:rPr lang="uk-UA" sz="2400" b="1" dirty="0" smtClean="0">
                <a:solidFill>
                  <a:srgbClr val="C00000"/>
                </a:solidFill>
              </a:rPr>
              <a:t>І</a:t>
            </a:r>
            <a:r>
              <a:rPr lang="uk-UA" sz="2400" b="1" dirty="0" smtClean="0">
                <a:solidFill>
                  <a:srgbClr val="002060"/>
                </a:solidFill>
              </a:rPr>
              <a:t> від напруги між електродами </a:t>
            </a:r>
            <a:r>
              <a:rPr lang="en-US" sz="2400" b="1" dirty="0" smtClean="0">
                <a:solidFill>
                  <a:srgbClr val="C00000"/>
                </a:solidFill>
              </a:rPr>
              <a:t>U</a:t>
            </a:r>
            <a:r>
              <a:rPr lang="uk-UA" sz="2400" b="1" dirty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2420888"/>
            <a:ext cx="29523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/>
              <a:t>І</a:t>
            </a:r>
            <a:r>
              <a:rPr lang="uk-UA" sz="2000" b="1" baseline="-25000" dirty="0" err="1"/>
              <a:t>н</a:t>
            </a:r>
            <a:r>
              <a:rPr lang="uk-UA" sz="2000" b="1" baseline="-25000" dirty="0"/>
              <a:t> </a:t>
            </a:r>
            <a:r>
              <a:rPr lang="uk-UA" sz="2000" b="1" dirty="0" smtClean="0"/>
              <a:t>– </a:t>
            </a:r>
            <a:r>
              <a:rPr lang="uk-UA" sz="2000" b="1" dirty="0"/>
              <a:t>струм насичення</a:t>
            </a:r>
            <a:endParaRPr lang="ru-RU" sz="2000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3140968"/>
            <a:ext cx="31683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</a:t>
            </a:r>
            <a:r>
              <a:rPr lang="uk-UA" sz="2000" b="1" baseline="-25000" dirty="0"/>
              <a:t>з </a:t>
            </a:r>
            <a:r>
              <a:rPr lang="uk-UA" sz="2000" b="1" dirty="0"/>
              <a:t>– затримуюча напруга</a:t>
            </a:r>
            <a:endParaRPr lang="ru-RU" sz="2000" dirty="0"/>
          </a:p>
          <a:p>
            <a:endParaRPr lang="ru-RU" dirty="0"/>
          </a:p>
        </p:txBody>
      </p:sp>
      <p:pic>
        <p:nvPicPr>
          <p:cNvPr id="13" name="Содержимое 12"/>
          <p:cNvPicPr>
            <a:picLocks noGrp="1"/>
          </p:cNvPicPr>
          <p:nvPr>
            <p:ph idx="1"/>
          </p:nvPr>
        </p:nvPicPr>
        <p:blipFill>
          <a:blip r:embed="rId3" cstate="print"/>
          <a:srcRect l="67652" t="21984" r="11819" b="58172"/>
          <a:stretch>
            <a:fillRect/>
          </a:stretch>
        </p:blipFill>
        <p:spPr bwMode="auto">
          <a:xfrm>
            <a:off x="611560" y="2348880"/>
            <a:ext cx="345638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292080" y="386104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Ф –  світловий потік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xmlns="" val="4169407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Закони </a:t>
            </a:r>
            <a:r>
              <a:rPr lang="uk-UA" sz="3600" b="1" dirty="0" err="1" smtClean="0">
                <a:solidFill>
                  <a:srgbClr val="C00000"/>
                </a:solidFill>
              </a:rPr>
              <a:t>Столєтова</a:t>
            </a:r>
            <a:r>
              <a:rPr lang="uk-UA" sz="3600" b="1" dirty="0" smtClean="0">
                <a:solidFill>
                  <a:srgbClr val="C00000"/>
                </a:solidFill>
              </a:rPr>
              <a:t> для зовнішнього фотоефекту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8075240" cy="4896544"/>
          </a:xfrm>
        </p:spPr>
        <p:txBody>
          <a:bodyPr>
            <a:normAutofit lnSpcReduction="10000"/>
          </a:bodyPr>
          <a:lstStyle/>
          <a:p>
            <a:r>
              <a:rPr lang="uk-UA" sz="2800" b="1" dirty="0" smtClean="0">
                <a:solidFill>
                  <a:srgbClr val="002060"/>
                </a:solidFill>
              </a:rPr>
              <a:t>Сила фотоструму насичення прямо    пропорційна величині світлового потоку. </a:t>
            </a:r>
          </a:p>
          <a:p>
            <a:pPr marL="0" indent="0">
              <a:buNone/>
            </a:pPr>
            <a:endParaRPr lang="uk-UA" sz="2800" b="1" dirty="0" smtClean="0">
              <a:solidFill>
                <a:srgbClr val="002060"/>
              </a:solidFill>
            </a:endParaRPr>
          </a:p>
          <a:p>
            <a:r>
              <a:rPr lang="uk-UA" sz="2800" b="1" dirty="0" smtClean="0">
                <a:solidFill>
                  <a:srgbClr val="002060"/>
                </a:solidFill>
              </a:rPr>
              <a:t>Максимальна швидкість фотоелектронів    визначається частотою падаючого світла  і не залежить від величини світлового потоку.</a:t>
            </a:r>
          </a:p>
          <a:p>
            <a:pPr marL="0" indent="0">
              <a:buNone/>
            </a:pPr>
            <a:endParaRPr lang="uk-UA" sz="2800" b="1" dirty="0" smtClean="0">
              <a:solidFill>
                <a:srgbClr val="002060"/>
              </a:solidFill>
            </a:endParaRPr>
          </a:p>
          <a:p>
            <a:r>
              <a:rPr lang="uk-UA" sz="2800" b="1" dirty="0" smtClean="0">
                <a:solidFill>
                  <a:srgbClr val="002060"/>
                </a:solidFill>
              </a:rPr>
              <a:t>Для </a:t>
            </a:r>
            <a:r>
              <a:rPr lang="uk-UA" sz="2800" b="1" dirty="0">
                <a:solidFill>
                  <a:srgbClr val="002060"/>
                </a:solidFill>
              </a:rPr>
              <a:t>кожної речовини існує </a:t>
            </a:r>
            <a:r>
              <a:rPr lang="uk-UA" sz="2800" b="1" dirty="0">
                <a:solidFill>
                  <a:srgbClr val="C00000"/>
                </a:solidFill>
              </a:rPr>
              <a:t>червона межа фотоефекту</a:t>
            </a:r>
            <a:r>
              <a:rPr lang="uk-UA" sz="2800" b="1" dirty="0">
                <a:solidFill>
                  <a:srgbClr val="002060"/>
                </a:solidFill>
              </a:rPr>
              <a:t>, тобто мінімальна частота ( або максимальна довжина)</a:t>
            </a:r>
            <a:r>
              <a:rPr lang="ru-RU" sz="2800" b="1" dirty="0">
                <a:solidFill>
                  <a:srgbClr val="002060"/>
                </a:solidFill>
              </a:rPr>
              <a:t> </a:t>
            </a:r>
            <a:r>
              <a:rPr lang="uk-UA" sz="2800" b="1" dirty="0">
                <a:solidFill>
                  <a:srgbClr val="002060"/>
                </a:solidFill>
              </a:rPr>
              <a:t>світла, при якій ще можливий фотоефект. </a:t>
            </a:r>
            <a:endParaRPr lang="ru-RU" sz="2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6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Рівняння Ейнштейна для зовнішнього фотоефекту</a:t>
            </a:r>
            <a:endParaRPr lang="ru-RU" sz="28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052736"/>
                <a:ext cx="8424936" cy="532859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uk-UA" sz="2400" b="1" dirty="0" smtClean="0">
                    <a:solidFill>
                      <a:srgbClr val="0070C0"/>
                    </a:solidFill>
                  </a:rPr>
                  <a:t>Ейнштейн пояснив явище фотоефекту на основі квантової теорії світла: </a:t>
                </a:r>
              </a:p>
              <a:p>
                <a:r>
                  <a:rPr lang="uk-UA" sz="2400" b="1" dirty="0" smtClean="0"/>
                  <a:t>Світло – це потік квантів</a:t>
                </a:r>
                <a:r>
                  <a:rPr lang="en-US" sz="2400" b="1" dirty="0" smtClean="0"/>
                  <a:t> </a:t>
                </a:r>
                <a:r>
                  <a:rPr lang="uk-UA" sz="2400" b="1" dirty="0" smtClean="0"/>
                  <a:t>(фотонів), кожен з яких має </a:t>
                </a:r>
              </a:p>
              <a:p>
                <a:pPr marL="0" indent="0">
                  <a:buNone/>
                </a:pPr>
                <a:r>
                  <a:rPr lang="uk-UA" sz="2400" b="1" dirty="0"/>
                  <a:t> </a:t>
                </a:r>
                <a:r>
                  <a:rPr lang="uk-UA" sz="2400" b="1" dirty="0" smtClean="0"/>
                  <a:t>     енергію  </a:t>
                </a:r>
                <a:r>
                  <a:rPr lang="el-GR" sz="2400" b="1" dirty="0" smtClean="0">
                    <a:solidFill>
                      <a:srgbClr val="C00000"/>
                    </a:solidFill>
                  </a:rPr>
                  <a:t>ε</a:t>
                </a:r>
                <a:r>
                  <a:rPr lang="uk-UA" sz="2400" b="1" dirty="0" smtClean="0">
                    <a:solidFill>
                      <a:srgbClr val="C00000"/>
                    </a:solidFill>
                  </a:rPr>
                  <a:t> = </a:t>
                </a:r>
                <a:r>
                  <a:rPr lang="en-US" sz="2400" b="1" dirty="0" smtClean="0">
                    <a:solidFill>
                      <a:srgbClr val="C00000"/>
                    </a:solidFill>
                  </a:rPr>
                  <a:t>h</a:t>
                </a:r>
                <a:r>
                  <a:rPr lang="el-GR" sz="2400" b="1" dirty="0" smtClean="0">
                    <a:solidFill>
                      <a:srgbClr val="C00000"/>
                    </a:solidFill>
                  </a:rPr>
                  <a:t>ν</a:t>
                </a:r>
                <a:r>
                  <a:rPr lang="uk-UA" sz="2400" b="1" dirty="0" smtClean="0"/>
                  <a:t>.</a:t>
                </a:r>
              </a:p>
              <a:p>
                <a:r>
                  <a:rPr lang="uk-UA" sz="2400" b="1" dirty="0" smtClean="0"/>
                  <a:t>Фотон   потрапляє в метал і віддає свою енергію  електрону.</a:t>
                </a:r>
              </a:p>
              <a:p>
                <a:r>
                  <a:rPr lang="uk-UA" sz="2400" b="1" dirty="0" smtClean="0"/>
                  <a:t>Отримавши додаткову енергію, електрон здійснює </a:t>
                </a:r>
                <a:r>
                  <a:rPr lang="uk-UA" sz="2400" b="1" dirty="0" smtClean="0">
                    <a:solidFill>
                      <a:srgbClr val="0070C0"/>
                    </a:solidFill>
                  </a:rPr>
                  <a:t>роботу    виходу з металу</a:t>
                </a:r>
                <a:r>
                  <a:rPr lang="uk-UA" sz="2400" b="1" dirty="0" smtClean="0"/>
                  <a:t> і набуває </a:t>
                </a:r>
                <a:r>
                  <a:rPr lang="uk-UA" sz="2400" b="1" dirty="0" smtClean="0">
                    <a:solidFill>
                      <a:srgbClr val="0070C0"/>
                    </a:solidFill>
                  </a:rPr>
                  <a:t>кінетичної енергії</a:t>
                </a:r>
                <a:r>
                  <a:rPr lang="uk-UA" sz="2400" b="1" dirty="0" smtClean="0"/>
                  <a:t>.</a:t>
                </a:r>
              </a:p>
              <a:p>
                <a:pPr marL="0" indent="0">
                  <a:buNone/>
                </a:pPr>
                <a:r>
                  <a:rPr lang="uk-UA" b="1" i="1" dirty="0" smtClean="0">
                    <a:solidFill>
                      <a:srgbClr val="C00000"/>
                    </a:solidFill>
                  </a:rPr>
                  <a:t>     ε </a:t>
                </a:r>
                <a:r>
                  <a:rPr lang="uk-UA" b="1" i="1" dirty="0">
                    <a:solidFill>
                      <a:srgbClr val="C00000"/>
                    </a:solidFill>
                  </a:rPr>
                  <a:t>= </a:t>
                </a:r>
                <a:r>
                  <a:rPr lang="uk-UA" b="1" i="1" dirty="0" err="1">
                    <a:solidFill>
                      <a:srgbClr val="C00000"/>
                    </a:solidFill>
                  </a:rPr>
                  <a:t>А</a:t>
                </a:r>
                <a:r>
                  <a:rPr lang="uk-UA" b="1" i="1" baseline="-25000" dirty="0" err="1">
                    <a:solidFill>
                      <a:srgbClr val="C00000"/>
                    </a:solidFill>
                  </a:rPr>
                  <a:t>вих</a:t>
                </a:r>
                <a:r>
                  <a:rPr lang="uk-UA" b="1" i="1" baseline="-25000" dirty="0">
                    <a:solidFill>
                      <a:srgbClr val="C00000"/>
                    </a:solidFill>
                  </a:rPr>
                  <a:t> </a:t>
                </a:r>
                <a:r>
                  <a:rPr lang="uk-UA" b="1" i="1" dirty="0">
                    <a:solidFill>
                      <a:srgbClr val="C00000"/>
                    </a:solidFill>
                  </a:rPr>
                  <a:t> + </a:t>
                </a:r>
                <a:r>
                  <a:rPr lang="uk-UA" b="1" i="1" dirty="0" err="1" smtClean="0">
                    <a:solidFill>
                      <a:srgbClr val="C00000"/>
                    </a:solidFill>
                  </a:rPr>
                  <a:t>Е</a:t>
                </a:r>
                <a:r>
                  <a:rPr lang="uk-UA" b="1" i="1" baseline="-25000" dirty="0" err="1" smtClean="0">
                    <a:solidFill>
                      <a:srgbClr val="C00000"/>
                    </a:solidFill>
                  </a:rPr>
                  <a:t>кін</a:t>
                </a:r>
                <a:endParaRPr lang="uk-UA" b="1" i="1" baseline="-25000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uk-UA" b="1" i="1" baseline="-25000" dirty="0" smtClean="0">
                    <a:solidFill>
                      <a:srgbClr val="C00000"/>
                    </a:solidFill>
                  </a:rPr>
                  <a:t>        </a:t>
                </a:r>
                <a:r>
                  <a:rPr lang="en-US" sz="2800" b="1" i="1" dirty="0" err="1" smtClean="0">
                    <a:solidFill>
                      <a:srgbClr val="C00000"/>
                    </a:solidFill>
                  </a:rPr>
                  <a:t>hν</a:t>
                </a:r>
                <a:r>
                  <a:rPr lang="en-US" sz="2800" b="1" i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uk-UA" sz="2800" b="1" i="1" dirty="0">
                    <a:solidFill>
                      <a:srgbClr val="C00000"/>
                    </a:solidFill>
                  </a:rPr>
                  <a:t>= </a:t>
                </a:r>
                <a:r>
                  <a:rPr lang="uk-UA" sz="2800" b="1" i="1" dirty="0" err="1">
                    <a:solidFill>
                      <a:srgbClr val="C00000"/>
                    </a:solidFill>
                  </a:rPr>
                  <a:t>А</a:t>
                </a:r>
                <a:r>
                  <a:rPr lang="uk-UA" sz="2800" b="1" i="1" baseline="-25000" dirty="0" err="1">
                    <a:solidFill>
                      <a:srgbClr val="C00000"/>
                    </a:solidFill>
                  </a:rPr>
                  <a:t>вих</a:t>
                </a:r>
                <a:r>
                  <a:rPr lang="uk-UA" sz="2800" b="1" i="1" baseline="-25000" dirty="0">
                    <a:solidFill>
                      <a:srgbClr val="C00000"/>
                    </a:solidFill>
                  </a:rPr>
                  <a:t> </a:t>
                </a:r>
                <a:r>
                  <a:rPr lang="uk-UA" sz="2800" b="1" i="1" dirty="0">
                    <a:solidFill>
                      <a:srgbClr val="C0000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𝒎𝑽</m:t>
                            </m:r>
                          </m:e>
                          <m:sup>
                            <m:r>
                              <a:rPr lang="uk-UA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uk-UA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ru-RU" sz="28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lang="el-GR" sz="2400" b="1" dirty="0" smtClean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052736"/>
                <a:ext cx="8424936" cy="5328592"/>
              </a:xfrm>
              <a:blipFill rotWithShape="1">
                <a:blip r:embed="rId2" cstate="print"/>
                <a:stretch>
                  <a:fillRect l="-1085" t="-915" r="-2967"/>
                </a:stretch>
              </a:blipFill>
            </p:spPr>
            <p:txBody>
              <a:bodyPr/>
              <a:lstStyle/>
              <a:p>
                <a:r>
                  <a:rPr lang="ru-RU" dirty="0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/>
          <p:nvPr/>
        </p:nvPicPr>
        <p:blipFill>
          <a:blip r:embed="rId3" cstate="print"/>
          <a:srcRect l="32193" t="41634" r="31415" b="42024"/>
          <a:stretch>
            <a:fillRect/>
          </a:stretch>
        </p:blipFill>
        <p:spPr bwMode="auto">
          <a:xfrm>
            <a:off x="3563888" y="4365104"/>
            <a:ext cx="49685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03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Робота виходу електрона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Робота виходу електрона </a:t>
            </a:r>
            <a:r>
              <a:rPr lang="uk-UA" sz="2800" b="1" dirty="0" smtClean="0">
                <a:solidFill>
                  <a:srgbClr val="0070C0"/>
                </a:solidFill>
              </a:rPr>
              <a:t>– це мінімальна енергія, яку потрібно надати електрону для його виходу на поверхню металу.</a:t>
            </a:r>
          </a:p>
          <a:p>
            <a:r>
              <a:rPr lang="uk-UA" sz="2800" b="1" dirty="0" smtClean="0">
                <a:solidFill>
                  <a:srgbClr val="002060"/>
                </a:solidFill>
              </a:rPr>
              <a:t>Робота виходу – табличне значення для кожного металу.</a:t>
            </a:r>
          </a:p>
          <a:p>
            <a:r>
              <a:rPr lang="uk-UA" sz="2800" b="1" dirty="0" smtClean="0">
                <a:solidFill>
                  <a:srgbClr val="002060"/>
                </a:solidFill>
              </a:rPr>
              <a:t>Робота виходу вимірюється в джоулях  </a:t>
            </a:r>
            <a:r>
              <a:rPr lang="uk-UA" sz="2800" b="1" dirty="0" smtClean="0">
                <a:solidFill>
                  <a:srgbClr val="C00000"/>
                </a:solidFill>
              </a:rPr>
              <a:t>(Дж)  </a:t>
            </a:r>
            <a:r>
              <a:rPr lang="uk-UA" sz="2800" b="1" dirty="0" smtClean="0">
                <a:solidFill>
                  <a:srgbClr val="002060"/>
                </a:solidFill>
              </a:rPr>
              <a:t>або електрон-вольтах  </a:t>
            </a:r>
            <a:r>
              <a:rPr lang="uk-UA" sz="2800" b="1" dirty="0" smtClean="0">
                <a:solidFill>
                  <a:srgbClr val="C00000"/>
                </a:solidFill>
              </a:rPr>
              <a:t>(еВ)</a:t>
            </a:r>
            <a:r>
              <a:rPr lang="uk-UA" sz="2800" b="1" dirty="0" smtClean="0"/>
              <a:t>.</a:t>
            </a:r>
          </a:p>
          <a:p>
            <a:pPr marL="0" indent="0">
              <a:buNone/>
            </a:pPr>
            <a:endParaRPr lang="uk-UA" sz="2800" b="1" dirty="0" smtClean="0"/>
          </a:p>
          <a:p>
            <a:pPr marL="0" indent="0">
              <a:buNone/>
            </a:pPr>
            <a:r>
              <a:rPr lang="uk-UA" sz="2800" b="1" dirty="0" smtClean="0">
                <a:solidFill>
                  <a:srgbClr val="C00000"/>
                </a:solidFill>
              </a:rPr>
              <a:t>                             </a:t>
            </a:r>
            <a:r>
              <a:rPr lang="en-US" sz="2800" b="1" dirty="0" smtClean="0">
                <a:solidFill>
                  <a:srgbClr val="C00000"/>
                </a:solidFill>
              </a:rPr>
              <a:t>1 </a:t>
            </a:r>
            <a:r>
              <a:rPr lang="uk-UA" sz="2800" b="1" dirty="0">
                <a:solidFill>
                  <a:srgbClr val="C00000"/>
                </a:solidFill>
              </a:rPr>
              <a:t>еВ = 1,6 </a:t>
            </a:r>
            <a:r>
              <a:rPr lang="uk-UA" sz="2800" b="1" dirty="0" smtClean="0">
                <a:solidFill>
                  <a:srgbClr val="C00000"/>
                </a:solidFill>
              </a:rPr>
              <a:t>∙10</a:t>
            </a:r>
            <a:r>
              <a:rPr lang="uk-UA" sz="2800" b="1" baseline="30000" dirty="0" smtClean="0">
                <a:solidFill>
                  <a:srgbClr val="C00000"/>
                </a:solidFill>
              </a:rPr>
              <a:t>-19 </a:t>
            </a:r>
            <a:r>
              <a:rPr lang="uk-UA" sz="2800" b="1" dirty="0">
                <a:solidFill>
                  <a:srgbClr val="C00000"/>
                </a:solidFill>
              </a:rPr>
              <a:t>Дж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48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Умова виникнення фотоефекту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i="1" dirty="0" smtClean="0">
                <a:solidFill>
                  <a:srgbClr val="C00000"/>
                </a:solidFill>
              </a:rPr>
              <a:t>                         </a:t>
            </a:r>
            <a:r>
              <a:rPr lang="uk-UA" b="1" i="1" dirty="0" smtClean="0">
                <a:solidFill>
                  <a:srgbClr val="0070C0"/>
                </a:solidFill>
              </a:rPr>
              <a:t>ε = </a:t>
            </a:r>
            <a:r>
              <a:rPr lang="uk-UA" b="1" i="1" dirty="0" err="1" smtClean="0">
                <a:solidFill>
                  <a:srgbClr val="0070C0"/>
                </a:solidFill>
              </a:rPr>
              <a:t>А</a:t>
            </a:r>
            <a:r>
              <a:rPr lang="uk-UA" b="1" i="1" baseline="-25000" dirty="0" err="1" smtClean="0">
                <a:solidFill>
                  <a:srgbClr val="0070C0"/>
                </a:solidFill>
              </a:rPr>
              <a:t>вих</a:t>
            </a:r>
            <a:r>
              <a:rPr lang="uk-UA" b="1" i="1" baseline="-25000" dirty="0" smtClean="0">
                <a:solidFill>
                  <a:srgbClr val="0070C0"/>
                </a:solidFill>
              </a:rPr>
              <a:t> </a:t>
            </a:r>
            <a:r>
              <a:rPr lang="uk-UA" b="1" i="1" dirty="0" smtClean="0">
                <a:solidFill>
                  <a:srgbClr val="0070C0"/>
                </a:solidFill>
              </a:rPr>
              <a:t> + </a:t>
            </a:r>
            <a:r>
              <a:rPr lang="uk-UA" b="1" i="1" dirty="0" err="1" smtClean="0">
                <a:solidFill>
                  <a:srgbClr val="0070C0"/>
                </a:solidFill>
              </a:rPr>
              <a:t>Е</a:t>
            </a:r>
            <a:r>
              <a:rPr lang="uk-UA" b="1" i="1" baseline="-25000" dirty="0" err="1" smtClean="0">
                <a:solidFill>
                  <a:srgbClr val="0070C0"/>
                </a:solidFill>
              </a:rPr>
              <a:t>кін</a:t>
            </a:r>
            <a:endParaRPr lang="uk-UA" b="1" i="1" baseline="-25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uk-UA" b="1" i="1" baseline="-25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З </a:t>
            </a:r>
            <a:r>
              <a:rPr lang="uk-UA" sz="2800" b="1" dirty="0">
                <a:solidFill>
                  <a:srgbClr val="002060"/>
                </a:solidFill>
              </a:rPr>
              <a:t>рівняння Ейнштейна слідує, що для виникнення фотоефекту потрібно, щоб енергія фотона була більшою або рівною роботі виходу електрона.</a:t>
            </a:r>
            <a:endParaRPr lang="ru-RU" sz="2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b="1" i="1" dirty="0" smtClean="0"/>
              <a:t>                                   </a:t>
            </a:r>
            <a:r>
              <a:rPr lang="en-US" b="1" i="1" dirty="0" err="1" smtClean="0">
                <a:solidFill>
                  <a:srgbClr val="C00000"/>
                </a:solidFill>
              </a:rPr>
              <a:t>hν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uk-UA" b="1" i="1" dirty="0">
                <a:solidFill>
                  <a:srgbClr val="C00000"/>
                </a:solidFill>
              </a:rPr>
              <a:t>≥ </a:t>
            </a:r>
            <a:r>
              <a:rPr lang="uk-UA" b="1" i="1" dirty="0" err="1">
                <a:solidFill>
                  <a:srgbClr val="C00000"/>
                </a:solidFill>
              </a:rPr>
              <a:t>А</a:t>
            </a:r>
            <a:r>
              <a:rPr lang="uk-UA" b="1" i="1" baseline="-25000" dirty="0" err="1">
                <a:solidFill>
                  <a:srgbClr val="C00000"/>
                </a:solidFill>
              </a:rPr>
              <a:t>вих</a:t>
            </a:r>
            <a:r>
              <a:rPr lang="uk-UA" b="1" i="1" baseline="-25000" dirty="0">
                <a:solidFill>
                  <a:srgbClr val="C00000"/>
                </a:solidFill>
              </a:rPr>
              <a:t> </a:t>
            </a:r>
            <a:r>
              <a:rPr lang="uk-UA" b="1" i="1" dirty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29826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492</Words>
  <Application>Microsoft Office PowerPoint</Application>
  <PresentationFormat>Экран (4:3)</PresentationFormat>
  <Paragraphs>75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ФОТОЕЛЕКТРИЧНИЙ  ЕФЕКТ</vt:lpstr>
      <vt:lpstr>Слайд 2</vt:lpstr>
      <vt:lpstr>Слайд 3</vt:lpstr>
      <vt:lpstr>Схема дослідження фотоефекту</vt:lpstr>
      <vt:lpstr>Вольт-амперна характеристика (ВАХ) фотоефекту </vt:lpstr>
      <vt:lpstr>Закони Столєтова для зовнішнього фотоефекту</vt:lpstr>
      <vt:lpstr>Рівняння Ейнштейна для зовнішнього фотоефекту</vt:lpstr>
      <vt:lpstr>Робота виходу електрона</vt:lpstr>
      <vt:lpstr>Умова виникнення фотоефекту</vt:lpstr>
      <vt:lpstr>Червона межа фотоефекту</vt:lpstr>
      <vt:lpstr>Застосування зовнішнього фотоефекту</vt:lpstr>
      <vt:lpstr>Слайд 12</vt:lpstr>
      <vt:lpstr>Внутрішній фотоефект</vt:lpstr>
      <vt:lpstr>Фотоелементи з внутрішнім фотоефектом</vt:lpstr>
      <vt:lpstr>Слайд 15</vt:lpstr>
      <vt:lpstr>Слайд 16</vt:lpstr>
      <vt:lpstr>Вентильний фотоефект</vt:lpstr>
      <vt:lpstr>Основні формули та приклади розвʼязування задач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ФОТОЕЛЕКТРИЧНИЙ  ЕФЕКТ</dc:title>
  <dc:creator>Admin</dc:creator>
  <cp:lastModifiedBy>Taras</cp:lastModifiedBy>
  <cp:revision>51</cp:revision>
  <dcterms:created xsi:type="dcterms:W3CDTF">2020-04-15T19:28:08Z</dcterms:created>
  <dcterms:modified xsi:type="dcterms:W3CDTF">2023-03-24T20:54:34Z</dcterms:modified>
</cp:coreProperties>
</file>