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1" r:id="rId4"/>
    <p:sldId id="259" r:id="rId5"/>
    <p:sldId id="262" r:id="rId6"/>
    <p:sldId id="260" r:id="rId7"/>
    <p:sldId id="263" r:id="rId8"/>
    <p:sldId id="264" r:id="rId9"/>
    <p:sldId id="265" r:id="rId10"/>
    <p:sldId id="266" r:id="rId11"/>
    <p:sldId id="268" r:id="rId12"/>
    <p:sldId id="267" r:id="rId13"/>
    <p:sldId id="271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00FF"/>
    <a:srgbClr val="FFFFCC"/>
    <a:srgbClr val="7E3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7" d="100"/>
          <a:sy n="47" d="100"/>
        </p:scale>
        <p:origin x="51" y="5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ECED-3691-4F5A-B7AF-51D0EC7D32BF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DD33-B448-4A8A-8437-0BB3BFC64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06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ECED-3691-4F5A-B7AF-51D0EC7D32BF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DD33-B448-4A8A-8437-0BB3BFC64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46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ECED-3691-4F5A-B7AF-51D0EC7D32BF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DD33-B448-4A8A-8437-0BB3BFC64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987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ECED-3691-4F5A-B7AF-51D0EC7D32BF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DD33-B448-4A8A-8437-0BB3BFC64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759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ECED-3691-4F5A-B7AF-51D0EC7D32BF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DD33-B448-4A8A-8437-0BB3BFC64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02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ECED-3691-4F5A-B7AF-51D0EC7D32BF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DD33-B448-4A8A-8437-0BB3BFC64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389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ECED-3691-4F5A-B7AF-51D0EC7D32BF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DD33-B448-4A8A-8437-0BB3BFC64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305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ECED-3691-4F5A-B7AF-51D0EC7D32BF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DD33-B448-4A8A-8437-0BB3BFC64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325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ECED-3691-4F5A-B7AF-51D0EC7D32BF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DD33-B448-4A8A-8437-0BB3BFC64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747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ECED-3691-4F5A-B7AF-51D0EC7D32BF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DD33-B448-4A8A-8437-0BB3BFC64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8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ECED-3691-4F5A-B7AF-51D0EC7D32BF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5DD33-B448-4A8A-8437-0BB3BFC64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3ECED-3691-4F5A-B7AF-51D0EC7D32BF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5DD33-B448-4A8A-8437-0BB3BFC64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64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135" y="0"/>
            <a:ext cx="775172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9904" r="34134"/>
          <a:stretch/>
        </p:blipFill>
        <p:spPr>
          <a:xfrm rot="5400000">
            <a:off x="-3128190" y="3193598"/>
            <a:ext cx="6822835" cy="505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5787" y="17992"/>
            <a:ext cx="506012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3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143" y="658847"/>
            <a:ext cx="9554004" cy="482755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410227" y="5835135"/>
            <a:ext cx="58519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00FF"/>
                </a:solidFill>
              </a:rPr>
              <a:t>БЕЗ МОВИ НЕМАЄ </a:t>
            </a:r>
            <a:r>
              <a:rPr lang="ru-RU" sz="4000" b="1" dirty="0" smtClean="0">
                <a:solidFill>
                  <a:srgbClr val="0000FF"/>
                </a:solidFill>
              </a:rPr>
              <a:t>НАЦІЇ !</a:t>
            </a:r>
            <a:endParaRPr lang="ru-RU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61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6062" y="2508738"/>
            <a:ext cx="91178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 smtClean="0">
                <a:solidFill>
                  <a:srgbClr val="0000FF"/>
                </a:solidFill>
              </a:rPr>
              <a:t>Розкажи про рідну мову!!!</a:t>
            </a:r>
            <a:endParaRPr lang="ru-RU" sz="6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299" t="8672" r="26989" b="9093"/>
          <a:stretch/>
        </p:blipFill>
        <p:spPr>
          <a:xfrm>
            <a:off x="4957588" y="2512822"/>
            <a:ext cx="2772076" cy="282020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1234" r="8370"/>
          <a:stretch/>
        </p:blipFill>
        <p:spPr>
          <a:xfrm>
            <a:off x="981776" y="155260"/>
            <a:ext cx="3513221" cy="22799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087" y="77630"/>
            <a:ext cx="1839077" cy="2435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306" y="2639967"/>
            <a:ext cx="2572121" cy="20221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5705" y="4836796"/>
            <a:ext cx="2661321" cy="17331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29268" t="8086" r="22020" b="11915"/>
          <a:stretch/>
        </p:blipFill>
        <p:spPr>
          <a:xfrm>
            <a:off x="5902692" y="5544151"/>
            <a:ext cx="553452" cy="12131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166" y="4882753"/>
            <a:ext cx="3209980" cy="18071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315" y="2844875"/>
            <a:ext cx="3567682" cy="18048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6347" y="5544151"/>
            <a:ext cx="1192512" cy="8951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9663" y="347190"/>
            <a:ext cx="3756937" cy="18960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224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519" t="19170" r="6320" b="13080"/>
          <a:stretch/>
        </p:blipFill>
        <p:spPr>
          <a:xfrm>
            <a:off x="1631504" y="1988840"/>
            <a:ext cx="2592288" cy="2920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72500" y="116632"/>
            <a:ext cx="2095500" cy="1409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2585" t="12500" r="29688"/>
          <a:stretch/>
        </p:blipFill>
        <p:spPr>
          <a:xfrm>
            <a:off x="8040216" y="908721"/>
            <a:ext cx="1372516" cy="1415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857" y="116632"/>
            <a:ext cx="3139827" cy="2093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9684" y="2426151"/>
            <a:ext cx="2846809" cy="2322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9156" y="4965448"/>
            <a:ext cx="3217337" cy="1838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505" y="5013177"/>
            <a:ext cx="2587005" cy="1740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7679" y="5091263"/>
            <a:ext cx="2772308" cy="158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1504" y="116633"/>
            <a:ext cx="3059832" cy="1835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1824" y="2492897"/>
            <a:ext cx="3096344" cy="2064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2527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9023731" y="668216"/>
            <a:ext cx="3426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solidFill>
                  <a:srgbClr val="FFFF00"/>
                </a:solidFill>
              </a:rPr>
              <a:t>Дякую!</a:t>
            </a:r>
            <a:endParaRPr lang="ru-RU" sz="6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8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Белорусский орнамент: векторна графіка, зображення, Белорусский орнамент  малюнки | Скачати з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585" y="359631"/>
            <a:ext cx="6122377" cy="61223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8965" y="2497140"/>
            <a:ext cx="41104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8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Рідна мова</a:t>
            </a:r>
            <a:endParaRPr lang="ru-RU" sz="8800" b="1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93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221" y="1220603"/>
            <a:ext cx="7991626" cy="4169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6316" y="5574632"/>
            <a:ext cx="5744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err="1">
                <a:solidFill>
                  <a:srgbClr val="0000FF"/>
                </a:solidFill>
              </a:rPr>
              <a:t>Мова</a:t>
            </a:r>
            <a:r>
              <a:rPr lang="ru-RU" sz="5400" b="1" dirty="0">
                <a:solidFill>
                  <a:srgbClr val="0000FF"/>
                </a:solidFill>
              </a:rPr>
              <a:t> — ДНК </a:t>
            </a:r>
            <a:r>
              <a:rPr lang="ru-RU" sz="5400" b="1" dirty="0" err="1">
                <a:solidFill>
                  <a:srgbClr val="0000FF"/>
                </a:solidFill>
              </a:rPr>
              <a:t>нації</a:t>
            </a:r>
            <a:endParaRPr lang="ru-RU" sz="5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8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Національна бібліотека України ім. Ярослава Мудрог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85" y="0"/>
            <a:ext cx="51797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87661" y="3926451"/>
            <a:ext cx="48299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00FF"/>
                </a:solidFill>
              </a:rPr>
              <a:t>Т. Шевченко </a:t>
            </a:r>
            <a:r>
              <a:rPr lang="ru-RU" sz="4000" b="1" dirty="0">
                <a:solidFill>
                  <a:srgbClr val="0000FF"/>
                </a:solidFill>
              </a:rPr>
              <a:t>– </a:t>
            </a:r>
            <a:r>
              <a:rPr lang="ru-RU" sz="4000" b="1" dirty="0" smtClean="0">
                <a:solidFill>
                  <a:srgbClr val="0000FF"/>
                </a:solidFill>
              </a:rPr>
              <a:t>   </a:t>
            </a:r>
          </a:p>
          <a:p>
            <a:r>
              <a:rPr lang="ru-RU" sz="4000" b="1" dirty="0">
                <a:solidFill>
                  <a:srgbClr val="0000FF"/>
                </a:solidFill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</a:rPr>
              <a:t>  основоположник </a:t>
            </a:r>
          </a:p>
          <a:p>
            <a:r>
              <a:rPr lang="ru-RU" sz="4000" b="1" dirty="0">
                <a:solidFill>
                  <a:srgbClr val="0000FF"/>
                </a:solidFill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</a:rPr>
              <a:t>  </a:t>
            </a:r>
            <a:r>
              <a:rPr lang="ru-RU" sz="4000" b="1" dirty="0" err="1" smtClean="0">
                <a:solidFill>
                  <a:srgbClr val="0000FF"/>
                </a:solidFill>
              </a:rPr>
              <a:t>нової</a:t>
            </a:r>
            <a:r>
              <a:rPr lang="ru-RU" sz="4000" b="1" dirty="0" smtClean="0">
                <a:solidFill>
                  <a:srgbClr val="0000FF"/>
                </a:solidFill>
              </a:rPr>
              <a:t> </a:t>
            </a:r>
            <a:r>
              <a:rPr lang="ru-RU" sz="4000" b="1" dirty="0" err="1">
                <a:solidFill>
                  <a:srgbClr val="0000FF"/>
                </a:solidFill>
              </a:rPr>
              <a:t>української</a:t>
            </a:r>
            <a:r>
              <a:rPr lang="ru-RU" sz="4000" b="1" dirty="0">
                <a:solidFill>
                  <a:srgbClr val="0000FF"/>
                </a:solidFill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</a:rPr>
              <a:t>  </a:t>
            </a:r>
          </a:p>
          <a:p>
            <a:r>
              <a:rPr lang="ru-RU" sz="4000" b="1" dirty="0">
                <a:solidFill>
                  <a:srgbClr val="0000FF"/>
                </a:solidFill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</a:rPr>
              <a:t>  </a:t>
            </a:r>
            <a:r>
              <a:rPr lang="ru-RU" sz="4000" b="1" dirty="0" err="1" smtClean="0">
                <a:solidFill>
                  <a:srgbClr val="0000FF"/>
                </a:solidFill>
              </a:rPr>
              <a:t>літературної</a:t>
            </a:r>
            <a:r>
              <a:rPr lang="ru-RU" sz="4000" b="1" dirty="0" smtClean="0">
                <a:solidFill>
                  <a:srgbClr val="0000FF"/>
                </a:solidFill>
              </a:rPr>
              <a:t> </a:t>
            </a:r>
            <a:r>
              <a:rPr lang="ru-RU" sz="4000" b="1" dirty="0" err="1">
                <a:solidFill>
                  <a:srgbClr val="0000FF"/>
                </a:solidFill>
              </a:rPr>
              <a:t>мови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994" y="17992"/>
            <a:ext cx="506012" cy="68220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73" y="0"/>
            <a:ext cx="506012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7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6523" y="5943599"/>
            <a:ext cx="12192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b="1" dirty="0" err="1">
                <a:solidFill>
                  <a:srgbClr val="0000FF"/>
                </a:solidFill>
              </a:rPr>
              <a:t>Українська</a:t>
            </a:r>
            <a:r>
              <a:rPr lang="ru-RU" sz="3800" b="1" dirty="0">
                <a:solidFill>
                  <a:srgbClr val="0000FF"/>
                </a:solidFill>
              </a:rPr>
              <a:t> </a:t>
            </a:r>
            <a:r>
              <a:rPr lang="ru-RU" sz="3800" b="1" dirty="0" err="1">
                <a:solidFill>
                  <a:srgbClr val="0000FF"/>
                </a:solidFill>
              </a:rPr>
              <a:t>мова</a:t>
            </a:r>
            <a:r>
              <a:rPr lang="ru-RU" sz="3800" b="1" dirty="0">
                <a:solidFill>
                  <a:srgbClr val="0000FF"/>
                </a:solidFill>
              </a:rPr>
              <a:t> – одна з </a:t>
            </a:r>
            <a:r>
              <a:rPr lang="ru-RU" sz="3800" b="1" dirty="0" err="1">
                <a:solidFill>
                  <a:srgbClr val="0000FF"/>
                </a:solidFill>
              </a:rPr>
              <a:t>наймилозвучніших</a:t>
            </a:r>
            <a:r>
              <a:rPr lang="ru-RU" sz="3800" b="1" dirty="0">
                <a:solidFill>
                  <a:srgbClr val="0000FF"/>
                </a:solidFill>
              </a:rPr>
              <a:t> </a:t>
            </a:r>
            <a:r>
              <a:rPr lang="ru-RU" sz="3800" b="1" dirty="0" err="1">
                <a:solidFill>
                  <a:srgbClr val="0000FF"/>
                </a:solidFill>
              </a:rPr>
              <a:t>мов</a:t>
            </a:r>
            <a:r>
              <a:rPr lang="ru-RU" sz="3800" b="1" dirty="0">
                <a:solidFill>
                  <a:srgbClr val="0000FF"/>
                </a:solidFill>
              </a:rPr>
              <a:t> </a:t>
            </a:r>
            <a:r>
              <a:rPr lang="ru-RU" sz="3800" b="1" dirty="0" err="1">
                <a:solidFill>
                  <a:srgbClr val="0000FF"/>
                </a:solidFill>
              </a:rPr>
              <a:t>світу</a:t>
            </a:r>
            <a:r>
              <a:rPr lang="ru-RU" sz="3800" b="1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293" y="1002323"/>
            <a:ext cx="9038492" cy="451924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30225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569" y="0"/>
            <a:ext cx="7691042" cy="60464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49568" y="5802923"/>
            <a:ext cx="1036698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b="1" dirty="0" err="1">
                <a:solidFill>
                  <a:srgbClr val="0000FF"/>
                </a:solidFill>
              </a:rPr>
              <a:t>Українська</a:t>
            </a:r>
            <a:r>
              <a:rPr lang="ru-RU" sz="3800" b="1" dirty="0">
                <a:solidFill>
                  <a:srgbClr val="0000FF"/>
                </a:solidFill>
              </a:rPr>
              <a:t> </a:t>
            </a:r>
            <a:r>
              <a:rPr lang="ru-RU" sz="3800" b="1" dirty="0" err="1">
                <a:solidFill>
                  <a:srgbClr val="0000FF"/>
                </a:solidFill>
              </a:rPr>
              <a:t>мова</a:t>
            </a:r>
            <a:r>
              <a:rPr lang="ru-RU" sz="3800" b="1" dirty="0">
                <a:solidFill>
                  <a:srgbClr val="0000FF"/>
                </a:solidFill>
              </a:rPr>
              <a:t> – одна з </a:t>
            </a:r>
            <a:r>
              <a:rPr lang="ru-RU" sz="3800" b="1" dirty="0" err="1" smtClean="0">
                <a:solidFill>
                  <a:srgbClr val="0000FF"/>
                </a:solidFill>
              </a:rPr>
              <a:t>найбагатших</a:t>
            </a:r>
            <a:r>
              <a:rPr lang="ru-RU" sz="3800" b="1" dirty="0" smtClean="0">
                <a:solidFill>
                  <a:srgbClr val="0000FF"/>
                </a:solidFill>
              </a:rPr>
              <a:t> </a:t>
            </a:r>
            <a:r>
              <a:rPr lang="ru-RU" sz="3800" b="1" dirty="0" err="1">
                <a:solidFill>
                  <a:srgbClr val="0000FF"/>
                </a:solidFill>
              </a:rPr>
              <a:t>мов</a:t>
            </a:r>
            <a:r>
              <a:rPr lang="ru-RU" sz="3800" b="1" dirty="0">
                <a:solidFill>
                  <a:srgbClr val="0000FF"/>
                </a:solidFill>
              </a:rPr>
              <a:t> </a:t>
            </a:r>
            <a:r>
              <a:rPr lang="ru-RU" sz="3800" b="1" dirty="0" err="1">
                <a:solidFill>
                  <a:srgbClr val="0000FF"/>
                </a:solidFill>
              </a:rPr>
              <a:t>світу</a:t>
            </a:r>
            <a:endParaRPr lang="ru-RU" sz="3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0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1191"/>
          <a:stretch/>
        </p:blipFill>
        <p:spPr>
          <a:xfrm>
            <a:off x="3000818" y="1404239"/>
            <a:ext cx="5926931" cy="385732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78128" y="5767753"/>
            <a:ext cx="99943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800" b="1" dirty="0" smtClean="0">
                <a:solidFill>
                  <a:srgbClr val="0000FF"/>
                </a:solidFill>
              </a:rPr>
              <a:t>Нашу мову називають калиновою, солов’їною</a:t>
            </a:r>
            <a:endParaRPr lang="ru-RU" sz="3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3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375" y="124558"/>
            <a:ext cx="4429125" cy="5905500"/>
          </a:xfrm>
          <a:prstGeom prst="rect">
            <a:avLst/>
          </a:prstGeom>
          <a:ln w="57150">
            <a:solidFill>
              <a:srgbClr val="0000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231313" y="6030058"/>
            <a:ext cx="98496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800" b="1" dirty="0" smtClean="0">
                <a:solidFill>
                  <a:srgbClr val="0000FF"/>
                </a:solidFill>
              </a:rPr>
              <a:t>Буква </a:t>
            </a:r>
            <a:r>
              <a:rPr lang="uk-UA" sz="4800" b="1" dirty="0" smtClean="0">
                <a:solidFill>
                  <a:srgbClr val="7030A0"/>
                </a:solidFill>
              </a:rPr>
              <a:t>Ї</a:t>
            </a:r>
            <a:r>
              <a:rPr lang="uk-UA" sz="3800" b="1" dirty="0" smtClean="0">
                <a:solidFill>
                  <a:srgbClr val="0000FF"/>
                </a:solidFill>
              </a:rPr>
              <a:t> стала символом супротиву окупантам</a:t>
            </a:r>
            <a:endParaRPr lang="ru-RU" sz="3800" b="1" dirty="0">
              <a:solidFill>
                <a:srgbClr val="0000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0585" r="10468"/>
          <a:stretch/>
        </p:blipFill>
        <p:spPr>
          <a:xfrm rot="1492508">
            <a:off x="8870928" y="1414556"/>
            <a:ext cx="2803080" cy="2677016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98993">
            <a:off x="401053" y="1115798"/>
            <a:ext cx="2929689" cy="1645509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23935">
            <a:off x="340393" y="3714522"/>
            <a:ext cx="3051008" cy="1649194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411336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569" y="1292792"/>
            <a:ext cx="6295724" cy="354134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576" y="2514452"/>
            <a:ext cx="2375853" cy="17784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776185" y="4100362"/>
            <a:ext cx="1010653" cy="336884"/>
          </a:xfrm>
          <a:prstGeom prst="rect">
            <a:avLst/>
          </a:prstGeom>
          <a:solidFill>
            <a:srgbClr val="7E32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04799" y="5514528"/>
            <a:ext cx="1148861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b="1" dirty="0">
                <a:solidFill>
                  <a:srgbClr val="0000FF"/>
                </a:solidFill>
              </a:rPr>
              <a:t>9 листопада </a:t>
            </a:r>
            <a:r>
              <a:rPr lang="ru-RU" sz="3800" b="1" dirty="0" err="1">
                <a:solidFill>
                  <a:srgbClr val="0000FF"/>
                </a:solidFill>
              </a:rPr>
              <a:t>Україна</a:t>
            </a:r>
            <a:r>
              <a:rPr lang="ru-RU" sz="3800" b="1" dirty="0">
                <a:solidFill>
                  <a:srgbClr val="0000FF"/>
                </a:solidFill>
              </a:rPr>
              <a:t> </a:t>
            </a:r>
            <a:r>
              <a:rPr lang="ru-RU" sz="3800" b="1" dirty="0" err="1">
                <a:solidFill>
                  <a:srgbClr val="0000FF"/>
                </a:solidFill>
              </a:rPr>
              <a:t>відзначає</a:t>
            </a:r>
            <a:r>
              <a:rPr lang="ru-RU" sz="3800" b="1" dirty="0">
                <a:solidFill>
                  <a:srgbClr val="0000FF"/>
                </a:solidFill>
              </a:rPr>
              <a:t> </a:t>
            </a:r>
            <a:endParaRPr lang="ru-RU" sz="3800" b="1" dirty="0" smtClean="0">
              <a:solidFill>
                <a:srgbClr val="0000FF"/>
              </a:solidFill>
            </a:endParaRPr>
          </a:p>
          <a:p>
            <a:pPr algn="ctr"/>
            <a:r>
              <a:rPr lang="ru-RU" sz="3800" b="1" dirty="0" smtClean="0">
                <a:solidFill>
                  <a:srgbClr val="0000FF"/>
                </a:solidFill>
              </a:rPr>
              <a:t>День </a:t>
            </a:r>
            <a:r>
              <a:rPr lang="ru-RU" sz="3800" b="1" dirty="0" err="1">
                <a:solidFill>
                  <a:srgbClr val="0000FF"/>
                </a:solidFill>
              </a:rPr>
              <a:t>української</a:t>
            </a:r>
            <a:r>
              <a:rPr lang="ru-RU" sz="3800" b="1" dirty="0">
                <a:solidFill>
                  <a:srgbClr val="0000FF"/>
                </a:solidFill>
              </a:rPr>
              <a:t> </a:t>
            </a:r>
            <a:r>
              <a:rPr lang="ru-RU" sz="3800" b="1" dirty="0" err="1">
                <a:solidFill>
                  <a:srgbClr val="0000FF"/>
                </a:solidFill>
              </a:rPr>
              <a:t>писемності</a:t>
            </a:r>
            <a:r>
              <a:rPr lang="ru-RU" sz="3800" b="1" dirty="0">
                <a:solidFill>
                  <a:srgbClr val="0000FF"/>
                </a:solidFill>
              </a:rPr>
              <a:t> та </a:t>
            </a:r>
            <a:r>
              <a:rPr lang="ru-RU" sz="3800" b="1" dirty="0" err="1">
                <a:solidFill>
                  <a:srgbClr val="0000FF"/>
                </a:solidFill>
              </a:rPr>
              <a:t>мови</a:t>
            </a:r>
            <a:endParaRPr lang="ru-RU" sz="3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53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68</Words>
  <Application>Microsoft Office PowerPoint</Application>
  <PresentationFormat>Широкоэкранный</PresentationFormat>
  <Paragraphs>15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Gabriola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</cp:revision>
  <dcterms:created xsi:type="dcterms:W3CDTF">2023-02-20T12:35:16Z</dcterms:created>
  <dcterms:modified xsi:type="dcterms:W3CDTF">2023-02-28T19:39:23Z</dcterms:modified>
</cp:coreProperties>
</file>