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3/12/23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3/12/23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7668E9-A5E9-C26C-47E9-77080B5D8026}"/>
              </a:ext>
            </a:extLst>
          </p:cNvPr>
          <p:cNvSpPr>
            <a:spLocks noGrp="1"/>
          </p:cNvSpPr>
          <p:nvPr>
            <p:ph type="ctrTitle"/>
          </p:nvPr>
        </p:nvSpPr>
        <p:spPr/>
        <p:txBody>
          <a:bodyPr/>
          <a:lstStyle/>
          <a:p>
            <a:br>
              <a:rPr lang="en-GB" dirty="0"/>
            </a:br>
            <a:r>
              <a:rPr lang="en-GB" dirty="0"/>
              <a:t>Weather and Seasons </a:t>
            </a:r>
            <a:endParaRPr lang="ru-UA" dirty="0"/>
          </a:p>
        </p:txBody>
      </p:sp>
    </p:spTree>
    <p:extLst>
      <p:ext uri="{BB962C8B-B14F-4D97-AF65-F5344CB8AC3E}">
        <p14:creationId xmlns:p14="http://schemas.microsoft.com/office/powerpoint/2010/main" val="3780980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9D3644-F20F-B2DF-C94D-2992AF343F70}"/>
              </a:ext>
            </a:extLst>
          </p:cNvPr>
          <p:cNvSpPr txBox="1"/>
          <p:nvPr/>
        </p:nvSpPr>
        <p:spPr>
          <a:xfrm>
            <a:off x="1238642" y="1677655"/>
            <a:ext cx="10222716" cy="4431983"/>
          </a:xfrm>
          <a:prstGeom prst="rect">
            <a:avLst/>
          </a:prstGeom>
          <a:noFill/>
        </p:spPr>
        <p:txBody>
          <a:bodyPr wrap="square" rtlCol="0">
            <a:spAutoFit/>
          </a:bodyPr>
          <a:lstStyle/>
          <a:p>
            <a:pPr algn="l"/>
            <a:r>
              <a:rPr lang="en-US" sz="4700" dirty="0">
                <a:effectLst/>
                <a:latin typeface="+mj-lt"/>
                <a:ea typeface="Calibri" panose="020F0502020204030204" pitchFamily="34" charset="0"/>
                <a:cs typeface="Times New Roman" panose="02020603050405020304" pitchFamily="18" charset="0"/>
              </a:rPr>
              <a:t>In this season the days are short and the nights are long. It often snows. The trees are white with snow. Some animals sleep. It is cold. But children like this season because they can make snowmen and sledge, ski, skate and play snowballs.</a:t>
            </a:r>
            <a:r>
              <a:rPr lang="ru-UA" sz="4700" dirty="0">
                <a:effectLst/>
                <a:latin typeface="+mj-lt"/>
              </a:rPr>
              <a:t> </a:t>
            </a:r>
            <a:endParaRPr lang="ru-UA" sz="4700" dirty="0">
              <a:latin typeface="+mj-lt"/>
            </a:endParaRPr>
          </a:p>
        </p:txBody>
      </p:sp>
    </p:spTree>
    <p:extLst>
      <p:ext uri="{BB962C8B-B14F-4D97-AF65-F5344CB8AC3E}">
        <p14:creationId xmlns:p14="http://schemas.microsoft.com/office/powerpoint/2010/main" val="993096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439497-D235-ACEF-CDF6-C2E06133FA72}"/>
              </a:ext>
            </a:extLst>
          </p:cNvPr>
          <p:cNvSpPr txBox="1"/>
          <p:nvPr/>
        </p:nvSpPr>
        <p:spPr>
          <a:xfrm>
            <a:off x="5184736" y="2519303"/>
            <a:ext cx="1828800" cy="1828800"/>
          </a:xfrm>
          <a:prstGeom prst="rect">
            <a:avLst/>
          </a:prstGeom>
          <a:noFill/>
        </p:spPr>
        <p:txBody>
          <a:bodyPr wrap="square" rtlCol="0">
            <a:spAutoFit/>
          </a:bodyPr>
          <a:lstStyle/>
          <a:p>
            <a:pPr algn="l"/>
            <a:endParaRPr lang="ru-UA" dirty="0"/>
          </a:p>
        </p:txBody>
      </p:sp>
      <p:sp>
        <p:nvSpPr>
          <p:cNvPr id="3" name="TextBox 2">
            <a:extLst>
              <a:ext uri="{FF2B5EF4-FFF2-40B4-BE49-F238E27FC236}">
                <a16:creationId xmlns:a16="http://schemas.microsoft.com/office/drawing/2014/main" id="{B4BC7E45-1C91-C5FB-CDEA-41CFEEBB062F}"/>
              </a:ext>
            </a:extLst>
          </p:cNvPr>
          <p:cNvSpPr txBox="1"/>
          <p:nvPr/>
        </p:nvSpPr>
        <p:spPr>
          <a:xfrm>
            <a:off x="5184736" y="2519303"/>
            <a:ext cx="1828800" cy="1828800"/>
          </a:xfrm>
          <a:prstGeom prst="rect">
            <a:avLst/>
          </a:prstGeom>
          <a:noFill/>
        </p:spPr>
        <p:txBody>
          <a:bodyPr wrap="square" rtlCol="0">
            <a:spAutoFit/>
          </a:bodyPr>
          <a:lstStyle/>
          <a:p>
            <a:pPr algn="l"/>
            <a:endParaRPr lang="ru-UA" dirty="0"/>
          </a:p>
        </p:txBody>
      </p:sp>
      <p:sp>
        <p:nvSpPr>
          <p:cNvPr id="4" name="TextBox 3">
            <a:extLst>
              <a:ext uri="{FF2B5EF4-FFF2-40B4-BE49-F238E27FC236}">
                <a16:creationId xmlns:a16="http://schemas.microsoft.com/office/drawing/2014/main" id="{3C495F92-C93A-B802-F8D9-5FD92B264DF1}"/>
              </a:ext>
            </a:extLst>
          </p:cNvPr>
          <p:cNvSpPr txBox="1"/>
          <p:nvPr/>
        </p:nvSpPr>
        <p:spPr>
          <a:xfrm>
            <a:off x="1460343" y="825970"/>
            <a:ext cx="9271314" cy="6247864"/>
          </a:xfrm>
          <a:prstGeom prst="rect">
            <a:avLst/>
          </a:prstGeom>
          <a:noFill/>
        </p:spPr>
        <p:txBody>
          <a:bodyPr wrap="square" rtlCol="0">
            <a:spAutoFit/>
          </a:bodyPr>
          <a:lstStyle/>
          <a:p>
            <a:r>
              <a:rPr lang="en-US" sz="5000" dirty="0">
                <a:effectLst/>
                <a:latin typeface="Times New Roman" panose="02020603050405020304" pitchFamily="18" charset="0"/>
                <a:ea typeface="Times New Roman" panose="02020603050405020304" pitchFamily="18" charset="0"/>
              </a:rPr>
              <a:t>It is a very beautiful season. The weather is often warm. It is not hot. There is a lot of water in the streets because the snow is melting. Birds come back and sing their beautiful songs. The trees and grass are green. The days become longer.</a:t>
            </a:r>
            <a:endParaRPr lang="ru-UA" sz="5000" dirty="0">
              <a:effectLst/>
              <a:latin typeface="Times New Roman" panose="02020603050405020304" pitchFamily="18" charset="0"/>
              <a:ea typeface="Times New Roman" panose="02020603050405020304" pitchFamily="18" charset="0"/>
            </a:endParaRPr>
          </a:p>
          <a:p>
            <a:pPr algn="l"/>
            <a:endParaRPr lang="ru-UA" sz="5000" dirty="0"/>
          </a:p>
        </p:txBody>
      </p:sp>
    </p:spTree>
    <p:extLst>
      <p:ext uri="{BB962C8B-B14F-4D97-AF65-F5344CB8AC3E}">
        <p14:creationId xmlns:p14="http://schemas.microsoft.com/office/powerpoint/2010/main" val="80169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C02042-96B6-2E36-FB01-7B4CB496707E}"/>
              </a:ext>
            </a:extLst>
          </p:cNvPr>
          <p:cNvSpPr txBox="1"/>
          <p:nvPr/>
        </p:nvSpPr>
        <p:spPr>
          <a:xfrm>
            <a:off x="1382432" y="949122"/>
            <a:ext cx="9916719" cy="5586145"/>
          </a:xfrm>
          <a:prstGeom prst="rect">
            <a:avLst/>
          </a:prstGeom>
          <a:noFill/>
        </p:spPr>
        <p:txBody>
          <a:bodyPr wrap="square" rtlCol="0">
            <a:spAutoFit/>
          </a:bodyPr>
          <a:lstStyle/>
          <a:p>
            <a:r>
              <a:rPr lang="en-US" sz="5100" dirty="0">
                <a:effectLst/>
                <a:latin typeface="Times New Roman" panose="02020603050405020304" pitchFamily="18" charset="0"/>
                <a:ea typeface="Times New Roman" panose="02020603050405020304" pitchFamily="18" charset="0"/>
              </a:rPr>
              <a:t>It is hot. The trees and grass are green. There are a lot of flowers in the parks and gardens. They are blue, yellow, red and pink. Children can play outdoors all day long. They have the longest holidays.</a:t>
            </a:r>
            <a:endParaRPr lang="ru-UA" sz="5100" dirty="0">
              <a:effectLst/>
              <a:latin typeface="Times New Roman" panose="02020603050405020304" pitchFamily="18" charset="0"/>
              <a:ea typeface="Times New Roman" panose="02020603050405020304" pitchFamily="18" charset="0"/>
            </a:endParaRPr>
          </a:p>
          <a:p>
            <a:pPr algn="l"/>
            <a:endParaRPr lang="ru-UA" sz="5100" dirty="0"/>
          </a:p>
        </p:txBody>
      </p:sp>
    </p:spTree>
    <p:extLst>
      <p:ext uri="{BB962C8B-B14F-4D97-AF65-F5344CB8AC3E}">
        <p14:creationId xmlns:p14="http://schemas.microsoft.com/office/powerpoint/2010/main" val="1814562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93C633-F54E-005F-0345-34B0B64ECD4F}"/>
              </a:ext>
            </a:extLst>
          </p:cNvPr>
          <p:cNvSpPr txBox="1"/>
          <p:nvPr/>
        </p:nvSpPr>
        <p:spPr>
          <a:xfrm>
            <a:off x="920044" y="904365"/>
            <a:ext cx="10447239" cy="6247864"/>
          </a:xfrm>
          <a:prstGeom prst="rect">
            <a:avLst/>
          </a:prstGeom>
          <a:noFill/>
        </p:spPr>
        <p:txBody>
          <a:bodyPr wrap="square" rtlCol="0">
            <a:spAutoFit/>
          </a:bodyPr>
          <a:lstStyle/>
          <a:p>
            <a:r>
              <a:rPr lang="en-US" sz="5000" dirty="0">
                <a:effectLst/>
                <a:latin typeface="Times New Roman" panose="02020603050405020304" pitchFamily="18" charset="0"/>
                <a:ea typeface="Times New Roman" panose="02020603050405020304" pitchFamily="18" charset="0"/>
              </a:rPr>
              <a:t>It isn’t a warm season. Sometimes it is cold and foggy. It often rains. The trees are colorful. Their leaves are green, yellow, orange, red and brown. There are a lot of fruit and vegetables so it is a tasty season. Children begin to go to school.</a:t>
            </a:r>
            <a:endParaRPr lang="ru-UA" sz="5000" dirty="0">
              <a:effectLst/>
              <a:latin typeface="Times New Roman" panose="02020603050405020304" pitchFamily="18" charset="0"/>
              <a:ea typeface="Times New Roman" panose="02020603050405020304" pitchFamily="18" charset="0"/>
            </a:endParaRPr>
          </a:p>
          <a:p>
            <a:pPr algn="l"/>
            <a:endParaRPr lang="ru-UA" sz="5000" dirty="0"/>
          </a:p>
        </p:txBody>
      </p:sp>
    </p:spTree>
    <p:extLst>
      <p:ext uri="{BB962C8B-B14F-4D97-AF65-F5344CB8AC3E}">
        <p14:creationId xmlns:p14="http://schemas.microsoft.com/office/powerpoint/2010/main" val="80590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E71C2-518C-B3F6-AD65-F54E5EF6E3D8}"/>
              </a:ext>
            </a:extLst>
          </p:cNvPr>
          <p:cNvSpPr txBox="1"/>
          <p:nvPr/>
        </p:nvSpPr>
        <p:spPr>
          <a:xfrm>
            <a:off x="716216" y="622142"/>
            <a:ext cx="10964647" cy="6186309"/>
          </a:xfrm>
          <a:prstGeom prst="rect">
            <a:avLst/>
          </a:prstGeom>
          <a:noFill/>
        </p:spPr>
        <p:txBody>
          <a:bodyPr wrap="square" rtlCol="0">
            <a:spAutoFit/>
          </a:bodyPr>
          <a:lstStyle/>
          <a:p>
            <a:r>
              <a:rPr lang="en-US" sz="3300" i="1" dirty="0">
                <a:effectLst/>
                <a:latin typeface="Times New Roman" panose="02020603050405020304" pitchFamily="18" charset="0"/>
                <a:ea typeface="Times New Roman" panose="02020603050405020304" pitchFamily="18" charset="0"/>
              </a:rPr>
              <a:t>Say TRUE or FALSE:</a:t>
            </a:r>
            <a:endParaRPr lang="ru-UA" sz="3300" dirty="0">
              <a:effectLst/>
              <a:latin typeface="Times New Roman" panose="02020603050405020304" pitchFamily="18" charset="0"/>
              <a:ea typeface="Times New Roman" panose="02020603050405020304" pitchFamily="18" charset="0"/>
            </a:endParaRPr>
          </a:p>
          <a:p>
            <a:pPr lvl="0"/>
            <a:r>
              <a:rPr lang="en-US" sz="3300" i="1" dirty="0">
                <a:effectLst/>
                <a:latin typeface="Times New Roman" panose="02020603050405020304" pitchFamily="18" charset="0"/>
                <a:ea typeface="Times New Roman" panose="02020603050405020304" pitchFamily="18" charset="0"/>
              </a:rPr>
              <a:t>It is cold in summer.</a:t>
            </a:r>
            <a:endParaRPr lang="ru-UA" sz="3300" dirty="0">
              <a:effectLst/>
              <a:latin typeface="Times New Roman" panose="02020603050405020304" pitchFamily="18" charset="0"/>
              <a:ea typeface="Times New Roman" panose="02020603050405020304" pitchFamily="18" charset="0"/>
            </a:endParaRPr>
          </a:p>
          <a:p>
            <a:pPr lvl="0"/>
            <a:r>
              <a:rPr lang="en-US" sz="3300" i="1" dirty="0">
                <a:effectLst/>
                <a:latin typeface="Times New Roman" panose="02020603050405020304" pitchFamily="18" charset="0"/>
                <a:ea typeface="Times New Roman" panose="02020603050405020304" pitchFamily="18" charset="0"/>
              </a:rPr>
              <a:t>In winter some animals sleep.</a:t>
            </a:r>
            <a:endParaRPr lang="ru-UA" sz="3300" dirty="0">
              <a:effectLst/>
              <a:latin typeface="Times New Roman" panose="02020603050405020304" pitchFamily="18" charset="0"/>
              <a:ea typeface="Times New Roman" panose="02020603050405020304" pitchFamily="18" charset="0"/>
            </a:endParaRPr>
          </a:p>
          <a:p>
            <a:pPr lvl="0"/>
            <a:r>
              <a:rPr lang="en-US" sz="3300" i="1" dirty="0">
                <a:effectLst/>
                <a:latin typeface="Times New Roman" panose="02020603050405020304" pitchFamily="18" charset="0"/>
                <a:ea typeface="Times New Roman" panose="02020603050405020304" pitchFamily="18" charset="0"/>
              </a:rPr>
              <a:t>School begins in autumn. </a:t>
            </a:r>
            <a:endParaRPr lang="ru-UA" sz="3300" dirty="0">
              <a:effectLst/>
              <a:latin typeface="Times New Roman" panose="02020603050405020304" pitchFamily="18" charset="0"/>
              <a:ea typeface="Times New Roman" panose="02020603050405020304" pitchFamily="18" charset="0"/>
            </a:endParaRPr>
          </a:p>
          <a:p>
            <a:pPr lvl="0"/>
            <a:r>
              <a:rPr lang="en-US" sz="3300" i="1" dirty="0">
                <a:effectLst/>
                <a:latin typeface="Times New Roman" panose="02020603050405020304" pitchFamily="18" charset="0"/>
                <a:ea typeface="Times New Roman" panose="02020603050405020304" pitchFamily="18" charset="0"/>
              </a:rPr>
              <a:t>It is hot in summer.</a:t>
            </a:r>
            <a:endParaRPr lang="ru-UA" sz="3300" dirty="0">
              <a:effectLst/>
              <a:latin typeface="Times New Roman" panose="02020603050405020304" pitchFamily="18" charset="0"/>
              <a:ea typeface="Times New Roman" panose="02020603050405020304" pitchFamily="18" charset="0"/>
            </a:endParaRPr>
          </a:p>
          <a:p>
            <a:pPr lvl="0"/>
            <a:r>
              <a:rPr lang="en-US" sz="3300" i="1" dirty="0">
                <a:effectLst/>
                <a:latin typeface="Times New Roman" panose="02020603050405020304" pitchFamily="18" charset="0"/>
                <a:ea typeface="Times New Roman" panose="02020603050405020304" pitchFamily="18" charset="0"/>
              </a:rPr>
              <a:t>There are a lot of fruit and vegetables in winter.</a:t>
            </a:r>
            <a:endParaRPr lang="ru-UA" sz="3300" dirty="0">
              <a:effectLst/>
              <a:latin typeface="Times New Roman" panose="02020603050405020304" pitchFamily="18" charset="0"/>
              <a:ea typeface="Times New Roman" panose="02020603050405020304" pitchFamily="18" charset="0"/>
            </a:endParaRPr>
          </a:p>
          <a:p>
            <a:pPr lvl="0"/>
            <a:r>
              <a:rPr lang="en-US" sz="3300" i="1" dirty="0">
                <a:effectLst/>
                <a:latin typeface="Times New Roman" panose="02020603050405020304" pitchFamily="18" charset="0"/>
                <a:ea typeface="Times New Roman" panose="02020603050405020304" pitchFamily="18" charset="0"/>
              </a:rPr>
              <a:t>It is rainy in autumn.</a:t>
            </a:r>
            <a:endParaRPr lang="ru-UA" sz="3300" dirty="0">
              <a:effectLst/>
              <a:latin typeface="Times New Roman" panose="02020603050405020304" pitchFamily="18" charset="0"/>
              <a:ea typeface="Times New Roman" panose="02020603050405020304" pitchFamily="18" charset="0"/>
            </a:endParaRPr>
          </a:p>
          <a:p>
            <a:pPr lvl="0"/>
            <a:r>
              <a:rPr lang="en-US" sz="3300" i="1" dirty="0">
                <a:effectLst/>
                <a:latin typeface="Times New Roman" panose="02020603050405020304" pitchFamily="18" charset="0"/>
                <a:ea typeface="Times New Roman" panose="02020603050405020304" pitchFamily="18" charset="0"/>
              </a:rPr>
              <a:t>Children have holidays in summer and in winter.</a:t>
            </a:r>
            <a:endParaRPr lang="ru-UA" sz="3300" dirty="0">
              <a:effectLst/>
              <a:latin typeface="Times New Roman" panose="02020603050405020304" pitchFamily="18" charset="0"/>
              <a:ea typeface="Times New Roman" panose="02020603050405020304" pitchFamily="18" charset="0"/>
            </a:endParaRPr>
          </a:p>
          <a:p>
            <a:pPr lvl="0"/>
            <a:r>
              <a:rPr lang="en-US" sz="3300" i="1" dirty="0">
                <a:effectLst/>
                <a:latin typeface="Times New Roman" panose="02020603050405020304" pitchFamily="18" charset="0"/>
                <a:ea typeface="Times New Roman" panose="02020603050405020304" pitchFamily="18" charset="0"/>
              </a:rPr>
              <a:t>Birds come back in summer.</a:t>
            </a:r>
            <a:endParaRPr lang="ru-UA" sz="3300" dirty="0">
              <a:effectLst/>
              <a:latin typeface="Times New Roman" panose="02020603050405020304" pitchFamily="18" charset="0"/>
              <a:ea typeface="Times New Roman" panose="02020603050405020304" pitchFamily="18" charset="0"/>
            </a:endParaRPr>
          </a:p>
          <a:p>
            <a:pPr lvl="0"/>
            <a:r>
              <a:rPr lang="en-US" sz="3300" i="1" dirty="0">
                <a:effectLst/>
                <a:latin typeface="Times New Roman" panose="02020603050405020304" pitchFamily="18" charset="0"/>
                <a:ea typeface="Times New Roman" panose="02020603050405020304" pitchFamily="18" charset="0"/>
              </a:rPr>
              <a:t>Autumn is a tasty season. </a:t>
            </a:r>
            <a:endParaRPr lang="ru-UA" sz="3300" dirty="0">
              <a:effectLst/>
              <a:latin typeface="Times New Roman" panose="02020603050405020304" pitchFamily="18" charset="0"/>
              <a:ea typeface="Times New Roman" panose="02020603050405020304" pitchFamily="18" charset="0"/>
            </a:endParaRPr>
          </a:p>
          <a:p>
            <a:pPr lvl="0"/>
            <a:r>
              <a:rPr lang="uk-UA" sz="3300" i="1" dirty="0">
                <a:solidFill>
                  <a:srgbClr val="000000"/>
                </a:solidFill>
                <a:effectLst/>
                <a:latin typeface="Times New Roman" panose="02020603050405020304" pitchFamily="18" charset="0"/>
                <a:ea typeface="Times New Roman" panose="02020603050405020304" pitchFamily="18" charset="0"/>
              </a:rPr>
              <a:t>There are a lot of flowers in summer.</a:t>
            </a:r>
            <a:endParaRPr lang="ru-UA" sz="3300" dirty="0">
              <a:effectLst/>
              <a:latin typeface="Times New Roman" panose="02020603050405020304" pitchFamily="18" charset="0"/>
              <a:ea typeface="Times New Roman" panose="02020603050405020304" pitchFamily="18" charset="0"/>
            </a:endParaRPr>
          </a:p>
          <a:p>
            <a:pPr algn="l"/>
            <a:endParaRPr lang="ru-UA" sz="3300" dirty="0"/>
          </a:p>
        </p:txBody>
      </p:sp>
    </p:spTree>
    <p:extLst>
      <p:ext uri="{BB962C8B-B14F-4D97-AF65-F5344CB8AC3E}">
        <p14:creationId xmlns:p14="http://schemas.microsoft.com/office/powerpoint/2010/main" val="3196327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53D048EB-947A-FEEB-4733-914043CD985D}"/>
              </a:ext>
            </a:extLst>
          </p:cNvPr>
          <p:cNvSpPr>
            <a:spLocks noGrp="1"/>
          </p:cNvSpPr>
          <p:nvPr>
            <p:ph idx="1"/>
          </p:nvPr>
        </p:nvSpPr>
        <p:spPr>
          <a:xfrm>
            <a:off x="274700" y="2760174"/>
            <a:ext cx="4144343" cy="5009744"/>
          </a:xfrm>
        </p:spPr>
        <p:txBody>
          <a:bodyPr>
            <a:normAutofit/>
          </a:bodyPr>
          <a:lstStyle/>
          <a:p>
            <a:r>
              <a:rPr lang="en-GB" sz="1800" dirty="0">
                <a:solidFill>
                  <a:srgbClr val="262626"/>
                </a:solidFill>
              </a:rPr>
              <a:t>How many seasons are there i</a:t>
            </a:r>
            <a:r>
              <a:rPr lang="uk-UA" sz="1800" dirty="0">
                <a:solidFill>
                  <a:srgbClr val="262626"/>
                </a:solidFill>
              </a:rPr>
              <a:t>n </a:t>
            </a:r>
            <a:r>
              <a:rPr lang="en-GB" sz="1800" dirty="0">
                <a:solidFill>
                  <a:srgbClr val="262626"/>
                </a:solidFill>
              </a:rPr>
              <a:t>a year?</a:t>
            </a:r>
          </a:p>
          <a:p>
            <a:r>
              <a:rPr lang="en-GB" sz="1800" dirty="0">
                <a:solidFill>
                  <a:srgbClr val="262626"/>
                </a:solidFill>
              </a:rPr>
              <a:t>How many months are there in</a:t>
            </a:r>
            <a:endParaRPr lang="uk-UA" sz="1800" dirty="0">
              <a:solidFill>
                <a:srgbClr val="262626"/>
              </a:solidFill>
            </a:endParaRPr>
          </a:p>
          <a:p>
            <a:r>
              <a:rPr lang="en-GB" sz="1800" dirty="0">
                <a:solidFill>
                  <a:srgbClr val="262626"/>
                </a:solidFill>
              </a:rPr>
              <a:t> a season ?</a:t>
            </a:r>
          </a:p>
          <a:p>
            <a:r>
              <a:rPr lang="en-GB" sz="1800" dirty="0">
                <a:solidFill>
                  <a:srgbClr val="262626"/>
                </a:solidFill>
              </a:rPr>
              <a:t>How many month are there in a year ?</a:t>
            </a:r>
          </a:p>
          <a:p>
            <a:r>
              <a:rPr lang="en-GB" sz="1800" dirty="0">
                <a:solidFill>
                  <a:srgbClr val="262626"/>
                </a:solidFill>
              </a:rPr>
              <a:t>What season is it now</a:t>
            </a:r>
            <a:r>
              <a:rPr lang="uk-UA" sz="1800" dirty="0">
                <a:solidFill>
                  <a:srgbClr val="262626"/>
                </a:solidFill>
              </a:rPr>
              <a:t>? </a:t>
            </a:r>
            <a:endParaRPr lang="en-GB" sz="1800" dirty="0">
              <a:solidFill>
                <a:srgbClr val="262626"/>
              </a:solidFill>
            </a:endParaRPr>
          </a:p>
        </p:txBody>
      </p:sp>
      <p:sp useBgFill="1">
        <p:nvSpPr>
          <p:cNvPr id="17" name="Rectangle 16">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a:extLst>
              <a:ext uri="{FF2B5EF4-FFF2-40B4-BE49-F238E27FC236}">
                <a16:creationId xmlns:a16="http://schemas.microsoft.com/office/drawing/2014/main" id="{2FB198EF-69F3-56D9-7A4A-97217BF52072}"/>
              </a:ext>
            </a:extLst>
          </p:cNvPr>
          <p:cNvPicPr>
            <a:picLocks noChangeAspect="1"/>
          </p:cNvPicPr>
          <p:nvPr/>
        </p:nvPicPr>
        <p:blipFill>
          <a:blip r:embed="rId3"/>
          <a:stretch>
            <a:fillRect/>
          </a:stretch>
        </p:blipFill>
        <p:spPr>
          <a:xfrm>
            <a:off x="6249832" y="609602"/>
            <a:ext cx="4470197" cy="5587749"/>
          </a:xfrm>
          <a:prstGeom prst="rect">
            <a:avLst/>
          </a:prstGeom>
        </p:spPr>
      </p:pic>
      <p:sp>
        <p:nvSpPr>
          <p:cNvPr id="9" name="TextBox 8">
            <a:extLst>
              <a:ext uri="{FF2B5EF4-FFF2-40B4-BE49-F238E27FC236}">
                <a16:creationId xmlns:a16="http://schemas.microsoft.com/office/drawing/2014/main" id="{273C9531-6EC3-1B43-4FAF-2AFE11DFA296}"/>
              </a:ext>
            </a:extLst>
          </p:cNvPr>
          <p:cNvSpPr txBox="1"/>
          <p:nvPr/>
        </p:nvSpPr>
        <p:spPr>
          <a:xfrm>
            <a:off x="6240247" y="5456296"/>
            <a:ext cx="300082" cy="369332"/>
          </a:xfrm>
          <a:prstGeom prst="rect">
            <a:avLst/>
          </a:prstGeom>
          <a:noFill/>
        </p:spPr>
        <p:txBody>
          <a:bodyPr wrap="none" rtlCol="0">
            <a:spAutoFit/>
          </a:bodyPr>
          <a:lstStyle/>
          <a:p>
            <a:pPr algn="l"/>
            <a:r>
              <a:rPr lang="en-GB" dirty="0"/>
              <a:t>_</a:t>
            </a:r>
            <a:endParaRPr lang="ru-UA" dirty="0"/>
          </a:p>
        </p:txBody>
      </p:sp>
    </p:spTree>
    <p:extLst>
      <p:ext uri="{BB962C8B-B14F-4D97-AF65-F5344CB8AC3E}">
        <p14:creationId xmlns:p14="http://schemas.microsoft.com/office/powerpoint/2010/main" val="2699444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a:extLst>
              <a:ext uri="{FF2B5EF4-FFF2-40B4-BE49-F238E27FC236}">
                <a16:creationId xmlns:a16="http://schemas.microsoft.com/office/drawing/2014/main" id="{F4ECB1E0-A602-5632-2E4F-45FC88743538}"/>
              </a:ext>
            </a:extLst>
          </p:cNvPr>
          <p:cNvSpPr>
            <a:spLocks noGrp="1"/>
          </p:cNvSpPr>
          <p:nvPr>
            <p:ph idx="4294967295"/>
          </p:nvPr>
        </p:nvSpPr>
        <p:spPr>
          <a:xfrm>
            <a:off x="1295400" y="1570216"/>
            <a:ext cx="9601200" cy="3317875"/>
          </a:xfrm>
        </p:spPr>
        <p:txBody>
          <a:bodyPr>
            <a:noAutofit/>
          </a:bodyPr>
          <a:lstStyle/>
          <a:p>
            <a:r>
              <a:rPr lang="en-US" sz="4900" b="1" dirty="0">
                <a:solidFill>
                  <a:srgbClr val="000000"/>
                </a:solidFill>
                <a:effectLst/>
                <a:latin typeface="Times New Roman" panose="02020603050405020304" pitchFamily="18" charset="0"/>
                <a:ea typeface="Times New Roman" panose="02020603050405020304" pitchFamily="18" charset="0"/>
              </a:rPr>
              <a:t>[</a:t>
            </a:r>
            <a:r>
              <a:rPr lang="en-GB" sz="4900" b="1" dirty="0">
                <a:solidFill>
                  <a:srgbClr val="000000"/>
                </a:solidFill>
                <a:latin typeface="Times New Roman" panose="02020603050405020304" pitchFamily="18" charset="0"/>
                <a:ea typeface="Times New Roman" panose="02020603050405020304" pitchFamily="18" charset="0"/>
              </a:rPr>
              <a:t>I</a:t>
            </a:r>
            <a:r>
              <a:rPr lang="en-US" sz="4900" b="1" dirty="0">
                <a:solidFill>
                  <a:srgbClr val="000000"/>
                </a:solidFill>
                <a:effectLst/>
                <a:latin typeface="Times New Roman" panose="02020603050405020304" pitchFamily="18" charset="0"/>
                <a:ea typeface="Times New Roman" panose="02020603050405020304" pitchFamily="18" charset="0"/>
              </a:rPr>
              <a:t>] - sunny, rainy, frosty, cloudy, slippery, windy, foggy, snowy.</a:t>
            </a:r>
            <a:br>
              <a:rPr lang="en-US" sz="4900" b="1" i="1" dirty="0">
                <a:solidFill>
                  <a:srgbClr val="000000"/>
                </a:solidFill>
                <a:effectLst/>
                <a:latin typeface="Times New Roman" panose="02020603050405020304" pitchFamily="18" charset="0"/>
                <a:ea typeface="Times New Roman" panose="02020603050405020304" pitchFamily="18" charset="0"/>
              </a:rPr>
            </a:br>
            <a:r>
              <a:rPr lang="en-US" sz="4900" b="1" dirty="0">
                <a:solidFill>
                  <a:srgbClr val="000000"/>
                </a:solidFill>
                <a:effectLst/>
                <a:latin typeface="Times New Roman" panose="02020603050405020304" pitchFamily="18" charset="0"/>
                <a:ea typeface="Times New Roman" panose="02020603050405020304" pitchFamily="18" charset="0"/>
              </a:rPr>
              <a:t>[k] - cold, cloudy, clean.</a:t>
            </a:r>
            <a:br>
              <a:rPr lang="en-US" sz="4900" b="1" i="1" dirty="0">
                <a:solidFill>
                  <a:srgbClr val="000000"/>
                </a:solidFill>
                <a:effectLst/>
                <a:latin typeface="Times New Roman" panose="02020603050405020304" pitchFamily="18" charset="0"/>
                <a:ea typeface="Times New Roman" panose="02020603050405020304" pitchFamily="18" charset="0"/>
              </a:rPr>
            </a:br>
            <a:r>
              <a:rPr lang="en-US" sz="4900" b="1" dirty="0">
                <a:solidFill>
                  <a:srgbClr val="000000"/>
                </a:solidFill>
                <a:effectLst/>
                <a:latin typeface="Times New Roman" panose="02020603050405020304" pitchFamily="18" charset="0"/>
                <a:ea typeface="Times New Roman" panose="02020603050405020304" pitchFamily="18" charset="0"/>
              </a:rPr>
              <a:t>[r] - slippery, rainy, bright, frosty.</a:t>
            </a:r>
            <a:r>
              <a:rPr lang="en-US" sz="4900" b="1" i="1" dirty="0">
                <a:solidFill>
                  <a:srgbClr val="000000"/>
                </a:solidFill>
                <a:effectLst/>
                <a:latin typeface="Times New Roman" panose="02020603050405020304" pitchFamily="18" charset="0"/>
                <a:ea typeface="Times New Roman" panose="02020603050405020304" pitchFamily="18" charset="0"/>
              </a:rPr>
              <a:t> </a:t>
            </a:r>
            <a:endParaRPr lang="ru-UA" sz="4900" b="1" dirty="0">
              <a:effectLst/>
              <a:latin typeface="Times New Roman" panose="02020603050405020304" pitchFamily="18" charset="0"/>
              <a:ea typeface="Times New Roman" panose="02020603050405020304" pitchFamily="18" charset="0"/>
            </a:endParaRPr>
          </a:p>
          <a:p>
            <a:endParaRPr lang="ru-UA" sz="4900" b="1" dirty="0"/>
          </a:p>
        </p:txBody>
      </p:sp>
    </p:spTree>
    <p:extLst>
      <p:ext uri="{BB962C8B-B14F-4D97-AF65-F5344CB8AC3E}">
        <p14:creationId xmlns:p14="http://schemas.microsoft.com/office/powerpoint/2010/main" val="81549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a:extLst>
              <a:ext uri="{FF2B5EF4-FFF2-40B4-BE49-F238E27FC236}">
                <a16:creationId xmlns:a16="http://schemas.microsoft.com/office/drawing/2014/main" id="{249463CA-BF48-7959-2ABC-C3B3126B5CE0}"/>
              </a:ext>
            </a:extLst>
          </p:cNvPr>
          <p:cNvPicPr>
            <a:picLocks noChangeAspect="1"/>
          </p:cNvPicPr>
          <p:nvPr/>
        </p:nvPicPr>
        <p:blipFill>
          <a:blip r:embed="rId2"/>
          <a:stretch>
            <a:fillRect/>
          </a:stretch>
        </p:blipFill>
        <p:spPr>
          <a:xfrm>
            <a:off x="4013200" y="1089024"/>
            <a:ext cx="4165600" cy="4679950"/>
          </a:xfrm>
          <a:prstGeom prst="rect">
            <a:avLst/>
          </a:prstGeom>
        </p:spPr>
      </p:pic>
    </p:spTree>
    <p:extLst>
      <p:ext uri="{BB962C8B-B14F-4D97-AF65-F5344CB8AC3E}">
        <p14:creationId xmlns:p14="http://schemas.microsoft.com/office/powerpoint/2010/main" val="2863126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a:extLst>
              <a:ext uri="{FF2B5EF4-FFF2-40B4-BE49-F238E27FC236}">
                <a16:creationId xmlns:a16="http://schemas.microsoft.com/office/drawing/2014/main" id="{75DC51BA-C441-C62C-1BC0-79F456100678}"/>
              </a:ext>
            </a:extLst>
          </p:cNvPr>
          <p:cNvPicPr>
            <a:picLocks noChangeAspect="1"/>
          </p:cNvPicPr>
          <p:nvPr/>
        </p:nvPicPr>
        <p:blipFill>
          <a:blip r:embed="rId2"/>
          <a:stretch>
            <a:fillRect/>
          </a:stretch>
        </p:blipFill>
        <p:spPr>
          <a:xfrm>
            <a:off x="4014545" y="742949"/>
            <a:ext cx="4162910" cy="5372100"/>
          </a:xfrm>
          <a:prstGeom prst="rect">
            <a:avLst/>
          </a:prstGeom>
        </p:spPr>
      </p:pic>
    </p:spTree>
    <p:extLst>
      <p:ext uri="{BB962C8B-B14F-4D97-AF65-F5344CB8AC3E}">
        <p14:creationId xmlns:p14="http://schemas.microsoft.com/office/powerpoint/2010/main" val="362782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6">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2">
            <a:extLst>
              <a:ext uri="{FF2B5EF4-FFF2-40B4-BE49-F238E27FC236}">
                <a16:creationId xmlns:a16="http://schemas.microsoft.com/office/drawing/2014/main" id="{91CCFCA2-0D35-EC81-1845-8694E4E42E02}"/>
              </a:ext>
            </a:extLst>
          </p:cNvPr>
          <p:cNvPicPr>
            <a:picLocks noChangeAspect="1"/>
          </p:cNvPicPr>
          <p:nvPr/>
        </p:nvPicPr>
        <p:blipFill rotWithShape="1">
          <a:blip r:embed="rId3"/>
          <a:srcRect t="11048" b="36682"/>
          <a:stretch/>
        </p:blipFill>
        <p:spPr>
          <a:xfrm>
            <a:off x="486138" y="488137"/>
            <a:ext cx="11227442" cy="5883295"/>
          </a:xfrm>
          <a:prstGeom prst="rect">
            <a:avLst/>
          </a:prstGeom>
        </p:spPr>
      </p:pic>
      <p:sp>
        <p:nvSpPr>
          <p:cNvPr id="17" name="Rectangle 8">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1" name="Group 10">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2"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 name="Picture 12">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287778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2">
            <a:extLst>
              <a:ext uri="{FF2B5EF4-FFF2-40B4-BE49-F238E27FC236}">
                <a16:creationId xmlns:a16="http://schemas.microsoft.com/office/drawing/2014/main" id="{0440BCF6-D32A-42CF-AD35-99E6846B5066}"/>
              </a:ext>
            </a:extLst>
          </p:cNvPr>
          <p:cNvPicPr>
            <a:picLocks noChangeAspect="1"/>
          </p:cNvPicPr>
          <p:nvPr/>
        </p:nvPicPr>
        <p:blipFill rotWithShape="1">
          <a:blip r:embed="rId3"/>
          <a:srcRect t="7881" r="1" b="13617"/>
          <a:stretch/>
        </p:blipFill>
        <p:spPr>
          <a:xfrm>
            <a:off x="486138" y="488137"/>
            <a:ext cx="11227442" cy="5883295"/>
          </a:xfrm>
          <a:prstGeom prst="rect">
            <a:avLst/>
          </a:prstGeom>
        </p:spPr>
      </p:pic>
      <p:sp>
        <p:nvSpPr>
          <p:cNvPr id="9" name="Rectangle 8">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1" name="Group 10">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2"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 name="Picture 12">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378641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a:extLst>
              <a:ext uri="{FF2B5EF4-FFF2-40B4-BE49-F238E27FC236}">
                <a16:creationId xmlns:a16="http://schemas.microsoft.com/office/drawing/2014/main" id="{E1D55D2E-79A3-700A-DBB5-4D29EB90024A}"/>
              </a:ext>
            </a:extLst>
          </p:cNvPr>
          <p:cNvPicPr>
            <a:picLocks noChangeAspect="1"/>
          </p:cNvPicPr>
          <p:nvPr/>
        </p:nvPicPr>
        <p:blipFill>
          <a:blip r:embed="rId2"/>
          <a:stretch>
            <a:fillRect/>
          </a:stretch>
        </p:blipFill>
        <p:spPr>
          <a:xfrm>
            <a:off x="3008428" y="341428"/>
            <a:ext cx="6175144" cy="6175144"/>
          </a:xfrm>
          <a:prstGeom prst="rect">
            <a:avLst/>
          </a:prstGeom>
        </p:spPr>
      </p:pic>
    </p:spTree>
    <p:extLst>
      <p:ext uri="{BB962C8B-B14F-4D97-AF65-F5344CB8AC3E}">
        <p14:creationId xmlns:p14="http://schemas.microsoft.com/office/powerpoint/2010/main" val="2626452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2">
            <a:extLst>
              <a:ext uri="{FF2B5EF4-FFF2-40B4-BE49-F238E27FC236}">
                <a16:creationId xmlns:a16="http://schemas.microsoft.com/office/drawing/2014/main" id="{6B532FCE-2610-43B3-6970-AA3827D9BCBA}"/>
              </a:ext>
            </a:extLst>
          </p:cNvPr>
          <p:cNvPicPr>
            <a:picLocks noChangeAspect="1"/>
          </p:cNvPicPr>
          <p:nvPr/>
        </p:nvPicPr>
        <p:blipFill rotWithShape="1">
          <a:blip r:embed="rId3"/>
          <a:srcRect r="289" b="1"/>
          <a:stretch/>
        </p:blipFill>
        <p:spPr>
          <a:xfrm>
            <a:off x="486138" y="488137"/>
            <a:ext cx="11227442" cy="5883295"/>
          </a:xfrm>
          <a:prstGeom prst="rect">
            <a:avLst/>
          </a:prstGeom>
        </p:spPr>
      </p:pic>
      <p:sp>
        <p:nvSpPr>
          <p:cNvPr id="9" name="Rectangle 8">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1" name="Group 10">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2"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 name="Picture 12">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11176934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14</Slides>
  <Notes>0</Notes>
  <HiddenSlides>0</HiddenSlide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Натуральные материалы</vt:lpstr>
      <vt:lpstr> Weather and Seasons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Weather and Seasons </dc:title>
  <dc:creator>Rubanova Anastasiia</dc:creator>
  <cp:lastModifiedBy>Rubanova Anastasiia</cp:lastModifiedBy>
  <cp:revision>2</cp:revision>
  <dcterms:created xsi:type="dcterms:W3CDTF">2023-03-08T14:05:57Z</dcterms:created>
  <dcterms:modified xsi:type="dcterms:W3CDTF">2023-03-12T00:27:20Z</dcterms:modified>
</cp:coreProperties>
</file>