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6C1F-70FF-40A8-A280-3471D6928C2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4ED-054B-44EF-899F-6FBDC55B862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62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6C1F-70FF-40A8-A280-3471D6928C2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4ED-054B-44EF-899F-6FBDC55B8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2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6C1F-70FF-40A8-A280-3471D6928C2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4ED-054B-44EF-899F-6FBDC55B8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445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6C1F-70FF-40A8-A280-3471D6928C2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4ED-054B-44EF-899F-6FBDC55B862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8398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6C1F-70FF-40A8-A280-3471D6928C2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4ED-054B-44EF-899F-6FBDC55B8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029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6C1F-70FF-40A8-A280-3471D6928C2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4ED-054B-44EF-899F-6FBDC55B862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4145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6C1F-70FF-40A8-A280-3471D6928C2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4ED-054B-44EF-899F-6FBDC55B8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08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6C1F-70FF-40A8-A280-3471D6928C2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4ED-054B-44EF-899F-6FBDC55B8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9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6C1F-70FF-40A8-A280-3471D6928C2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4ED-054B-44EF-899F-6FBDC55B8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7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6C1F-70FF-40A8-A280-3471D6928C2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4ED-054B-44EF-899F-6FBDC55B8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4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6C1F-70FF-40A8-A280-3471D6928C2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4ED-054B-44EF-899F-6FBDC55B8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3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6C1F-70FF-40A8-A280-3471D6928C2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4ED-054B-44EF-899F-6FBDC55B8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6C1F-70FF-40A8-A280-3471D6928C2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4ED-054B-44EF-899F-6FBDC55B8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92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6C1F-70FF-40A8-A280-3471D6928C2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4ED-054B-44EF-899F-6FBDC55B8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46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6C1F-70FF-40A8-A280-3471D6928C2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4ED-054B-44EF-899F-6FBDC55B8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6C1F-70FF-40A8-A280-3471D6928C2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4ED-054B-44EF-899F-6FBDC55B8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2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6C1F-70FF-40A8-A280-3471D6928C2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94ED-054B-44EF-899F-6FBDC55B8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8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766C1F-70FF-40A8-A280-3471D6928C23}" type="datetimeFigureOut">
              <a:rPr lang="ru-RU" smtClean="0"/>
              <a:t>07.03.2023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FB94ED-054B-44EF-899F-6FBDC55B86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83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7108" y="111710"/>
            <a:ext cx="8795633" cy="1867215"/>
          </a:xfrm>
        </p:spPr>
        <p:txBody>
          <a:bodyPr/>
          <a:lstStyle/>
          <a:p>
            <a:r>
              <a:rPr lang="ru-RU" b="1" i="1" dirty="0" err="1"/>
              <a:t>В</a:t>
            </a:r>
            <a:r>
              <a:rPr lang="ru-RU" b="1" i="1" dirty="0" err="1" smtClean="0"/>
              <a:t>имірювальні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роботи</a:t>
            </a:r>
            <a:r>
              <a:rPr lang="ru-RU" b="1" i="1" dirty="0" smtClean="0"/>
              <a:t> на </a:t>
            </a:r>
            <a:r>
              <a:rPr lang="ru-RU" b="1" i="1" dirty="0" err="1" smtClean="0"/>
              <a:t>місцевості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16955" y="4940490"/>
            <a:ext cx="2775045" cy="2013045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Проєкт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підготувала </a:t>
            </a:r>
          </a:p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Учениця 8-А класу </a:t>
            </a:r>
          </a:p>
          <a:p>
            <a:pPr algn="ctr"/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Моравецька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Марія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59" y="3598394"/>
            <a:ext cx="4201093" cy="315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097" y="2757203"/>
            <a:ext cx="3371850" cy="298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2013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549" y="118280"/>
            <a:ext cx="11127349" cy="2038066"/>
          </a:xfrm>
        </p:spPr>
        <p:txBody>
          <a:bodyPr>
            <a:noAutofit/>
          </a:bodyPr>
          <a:lstStyle/>
          <a:p>
            <a:pPr algn="ctr"/>
            <a:r>
              <a:rPr lang="ru-RU" b="1" i="1" dirty="0"/>
              <a:t>Задача про </a:t>
            </a:r>
            <a:r>
              <a:rPr lang="ru-RU" b="1" i="1" dirty="0" err="1"/>
              <a:t>спостерігача</a:t>
            </a:r>
            <a:r>
              <a:rPr lang="ru-RU" b="1" i="1" dirty="0"/>
              <a:t> на </a:t>
            </a:r>
            <a:r>
              <a:rPr lang="ru-RU" b="1" i="1" dirty="0" err="1"/>
              <a:t>башті</a:t>
            </a:r>
            <a:r>
              <a:rPr lang="ru-RU" b="1" i="1" dirty="0"/>
              <a:t/>
            </a:r>
            <a:br>
              <a:rPr lang="ru-RU" b="1" i="1" dirty="0"/>
            </a:br>
            <a:endParaRPr lang="ru-RU" b="1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1887" y="1811740"/>
            <a:ext cx="5390866" cy="492684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На </a:t>
            </a:r>
            <a:r>
              <a:rPr lang="ru-RU" sz="2800" dirty="0" err="1">
                <a:solidFill>
                  <a:schemeClr val="tx1"/>
                </a:solidFill>
              </a:rPr>
              <a:t>горі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знаходиться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башта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висота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якої</a:t>
            </a:r>
            <a:r>
              <a:rPr lang="ru-RU" sz="2800" dirty="0">
                <a:solidFill>
                  <a:schemeClr val="tx1"/>
                </a:solidFill>
              </a:rPr>
              <a:t> l м. За </a:t>
            </a:r>
            <a:r>
              <a:rPr lang="ru-RU" sz="2800" dirty="0" err="1">
                <a:solidFill>
                  <a:schemeClr val="tx1"/>
                </a:solidFill>
              </a:rPr>
              <a:t>деяким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об'єктом</a:t>
            </a:r>
            <a:r>
              <a:rPr lang="ru-RU" sz="2800" dirty="0">
                <a:solidFill>
                  <a:schemeClr val="tx1"/>
                </a:solidFill>
              </a:rPr>
              <a:t> А (</a:t>
            </a:r>
            <a:r>
              <a:rPr lang="ru-RU" sz="2800" dirty="0" err="1">
                <a:solidFill>
                  <a:schemeClr val="tx1"/>
                </a:solidFill>
              </a:rPr>
              <a:t>біля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підніжжя</a:t>
            </a:r>
            <a:r>
              <a:rPr lang="ru-RU" sz="2800" dirty="0">
                <a:solidFill>
                  <a:schemeClr val="tx1"/>
                </a:solidFill>
              </a:rPr>
              <a:t> гори) </a:t>
            </a:r>
            <a:r>
              <a:rPr lang="ru-RU" sz="2800" dirty="0" err="1">
                <a:solidFill>
                  <a:schemeClr val="tx1"/>
                </a:solidFill>
              </a:rPr>
              <a:t>спостерігають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спочатку</a:t>
            </a:r>
            <a:r>
              <a:rPr lang="ru-RU" sz="2800" dirty="0">
                <a:solidFill>
                  <a:schemeClr val="tx1"/>
                </a:solidFill>
              </a:rPr>
              <a:t> з </a:t>
            </a:r>
            <a:r>
              <a:rPr lang="ru-RU" sz="2800" dirty="0" err="1">
                <a:solidFill>
                  <a:schemeClr val="tx1"/>
                </a:solidFill>
              </a:rPr>
              <a:t>вершини</a:t>
            </a:r>
            <a:r>
              <a:rPr lang="ru-RU" sz="2800" dirty="0">
                <a:solidFill>
                  <a:schemeClr val="tx1"/>
                </a:solidFill>
              </a:rPr>
              <a:t> М </a:t>
            </a:r>
            <a:r>
              <a:rPr lang="ru-RU" sz="2800" dirty="0" err="1">
                <a:solidFill>
                  <a:schemeClr val="tx1"/>
                </a:solidFill>
              </a:rPr>
              <a:t>башти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під</a:t>
            </a:r>
            <a:r>
              <a:rPr lang="ru-RU" sz="2800" dirty="0">
                <a:solidFill>
                  <a:schemeClr val="tx1"/>
                </a:solidFill>
              </a:rPr>
              <a:t> кутом 60° до горизонту, а </a:t>
            </a:r>
            <a:r>
              <a:rPr lang="ru-RU" sz="2800" dirty="0" err="1">
                <a:solidFill>
                  <a:schemeClr val="tx1"/>
                </a:solidFill>
              </a:rPr>
              <a:t>потім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основи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башти</a:t>
            </a:r>
            <a:r>
              <a:rPr lang="ru-RU" sz="2800" dirty="0">
                <a:solidFill>
                  <a:schemeClr val="tx1"/>
                </a:solidFill>
              </a:rPr>
              <a:t> N </a:t>
            </a:r>
            <a:r>
              <a:rPr lang="ru-RU" sz="2800" dirty="0" err="1">
                <a:solidFill>
                  <a:schemeClr val="tx1"/>
                </a:solidFill>
              </a:rPr>
              <a:t>під</a:t>
            </a:r>
            <a:r>
              <a:rPr lang="ru-RU" sz="2800" dirty="0">
                <a:solidFill>
                  <a:schemeClr val="tx1"/>
                </a:solidFill>
              </a:rPr>
              <a:t> кутом 30°. </a:t>
            </a:r>
            <a:r>
              <a:rPr lang="ru-RU" sz="2800" dirty="0" smtClean="0">
                <a:solidFill>
                  <a:schemeClr val="tx1"/>
                </a:solidFill>
              </a:rPr>
              <a:t>Як </a:t>
            </a:r>
            <a:r>
              <a:rPr lang="ru-RU" sz="2800" dirty="0" err="1">
                <a:solidFill>
                  <a:schemeClr val="tx1"/>
                </a:solidFill>
              </a:rPr>
              <a:t>знайти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висоту</a:t>
            </a:r>
            <a:r>
              <a:rPr lang="ru-RU" sz="2800" dirty="0">
                <a:solidFill>
                  <a:schemeClr val="tx1"/>
                </a:solidFill>
              </a:rPr>
              <a:t> гори та квадрат </a:t>
            </a:r>
            <a:r>
              <a:rPr lang="ru-RU" sz="2800" dirty="0" err="1">
                <a:solidFill>
                  <a:schemeClr val="tx1"/>
                </a:solidFill>
              </a:rPr>
              <a:t>відстані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від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вершини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башти</a:t>
            </a:r>
            <a:r>
              <a:rPr lang="ru-RU" sz="2800" dirty="0">
                <a:solidFill>
                  <a:schemeClr val="tx1"/>
                </a:solidFill>
              </a:rPr>
              <a:t> до </a:t>
            </a:r>
            <a:r>
              <a:rPr lang="ru-RU" sz="2800" dirty="0" err="1">
                <a:solidFill>
                  <a:schemeClr val="tx1"/>
                </a:solidFill>
              </a:rPr>
              <a:t>об'єкта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974" y="1692322"/>
            <a:ext cx="5477302" cy="5285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137" y="1765110"/>
            <a:ext cx="2494919" cy="39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79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6782" y="703872"/>
            <a:ext cx="8651259" cy="6154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" y="0"/>
            <a:ext cx="11746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З </a:t>
            </a:r>
            <a:r>
              <a:rPr lang="ru-RU" sz="2800" b="1" i="1" dirty="0" err="1" smtClean="0"/>
              <a:t>вершини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башти</a:t>
            </a:r>
            <a:r>
              <a:rPr lang="ru-RU" sz="2800" b="1" i="1" dirty="0" smtClean="0"/>
              <a:t> точки М </a:t>
            </a:r>
            <a:r>
              <a:rPr lang="ru-RU" sz="2800" b="1" i="1" dirty="0" err="1" smtClean="0"/>
              <a:t>опускаємо</a:t>
            </a:r>
            <a:r>
              <a:rPr lang="ru-RU" sz="2800" b="1" i="1" dirty="0" smtClean="0"/>
              <a:t> перпендикуляр до </a:t>
            </a:r>
            <a:r>
              <a:rPr lang="ru-RU" sz="2800" b="1" i="1" dirty="0" err="1" smtClean="0"/>
              <a:t>підніжжя</a:t>
            </a:r>
            <a:r>
              <a:rPr lang="ru-RU" sz="2800" b="1" i="1" dirty="0" smtClean="0"/>
              <a:t> гори</a:t>
            </a:r>
            <a:endParaRPr lang="ru-RU" sz="2800" b="1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60505"/>
            <a:ext cx="3643952" cy="528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2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988860"/>
          </a:xfrm>
        </p:spPr>
        <p:txBody>
          <a:bodyPr>
            <a:normAutofit/>
          </a:bodyPr>
          <a:lstStyle/>
          <a:p>
            <a:r>
              <a:rPr lang="ru-RU" sz="2800" b="1" i="1" dirty="0" err="1"/>
              <a:t>Припустимо</a:t>
            </a:r>
            <a:r>
              <a:rPr lang="ru-RU" sz="2800" b="1" i="1" dirty="0"/>
              <a:t>, </a:t>
            </a:r>
            <a:r>
              <a:rPr lang="ru-RU" sz="2800" b="1" i="1" dirty="0" err="1"/>
              <a:t>що</a:t>
            </a:r>
            <a:r>
              <a:rPr lang="ru-RU" sz="2800" b="1" i="1" dirty="0"/>
              <a:t> нам </a:t>
            </a:r>
            <a:r>
              <a:rPr lang="ru-RU" sz="2800" b="1" i="1" dirty="0" err="1"/>
              <a:t>необхідно</a:t>
            </a:r>
            <a:r>
              <a:rPr lang="ru-RU" sz="2800" b="1" i="1" dirty="0"/>
              <a:t> </a:t>
            </a:r>
            <a:r>
              <a:rPr lang="ru-RU" sz="2800" b="1" i="1" dirty="0" err="1"/>
              <a:t>виміряти</a:t>
            </a:r>
            <a:r>
              <a:rPr lang="ru-RU" sz="2800" b="1" i="1" dirty="0"/>
              <a:t> </a:t>
            </a:r>
            <a:r>
              <a:rPr lang="ru-RU" sz="2800" b="1" i="1" dirty="0" err="1"/>
              <a:t>висоту</a:t>
            </a:r>
            <a:r>
              <a:rPr lang="ru-RU" sz="2800" b="1" i="1" dirty="0"/>
              <a:t> </a:t>
            </a:r>
            <a:r>
              <a:rPr lang="ru-RU" sz="2800" b="1" i="1" dirty="0" err="1"/>
              <a:t>деякого</a:t>
            </a:r>
            <a:r>
              <a:rPr lang="ru-RU" sz="2800" b="1" i="1" dirty="0"/>
              <a:t> предмета, </a:t>
            </a:r>
            <a:r>
              <a:rPr lang="ru-RU" sz="2800" b="1" i="1" dirty="0" err="1"/>
              <a:t>наприклад</a:t>
            </a:r>
            <a:r>
              <a:rPr lang="ru-RU" sz="2800" b="1" i="1" dirty="0"/>
              <a:t>, </a:t>
            </a:r>
            <a:r>
              <a:rPr lang="ru-RU" sz="2800" b="1" i="1" dirty="0" err="1"/>
              <a:t>підібрати</a:t>
            </a:r>
            <a:r>
              <a:rPr lang="ru-RU" sz="2800" b="1" i="1" dirty="0"/>
              <a:t> </a:t>
            </a:r>
            <a:r>
              <a:rPr lang="ru-RU" sz="2800" b="1" i="1" dirty="0" err="1"/>
              <a:t>ялинку</a:t>
            </a:r>
            <a:r>
              <a:rPr lang="ru-RU" sz="2800" b="1" i="1" dirty="0"/>
              <a:t> на </a:t>
            </a:r>
            <a:r>
              <a:rPr lang="ru-RU" sz="2800" b="1" i="1" dirty="0" err="1"/>
              <a:t>новорічне</a:t>
            </a:r>
            <a:r>
              <a:rPr lang="ru-RU" sz="2800" b="1" i="1" dirty="0"/>
              <a:t> свято до </a:t>
            </a:r>
            <a:r>
              <a:rPr lang="ru-RU" sz="2800" b="1" i="1" dirty="0" err="1"/>
              <a:t>школи</a:t>
            </a:r>
            <a:r>
              <a:rPr lang="ru-RU" sz="2800" b="1" i="1" dirty="0"/>
              <a:t>, але </a:t>
            </a:r>
            <a:r>
              <a:rPr lang="ru-RU" sz="2800" b="1" i="1" dirty="0" err="1"/>
              <a:t>ялинка</a:t>
            </a:r>
            <a:r>
              <a:rPr lang="ru-RU" sz="2800" b="1" i="1" dirty="0"/>
              <a:t> росте у недоступному </a:t>
            </a:r>
            <a:r>
              <a:rPr lang="ru-RU" sz="2800" b="1" i="1" dirty="0" err="1"/>
              <a:t>місці</a:t>
            </a:r>
            <a:r>
              <a:rPr lang="ru-RU" sz="2800" b="1" i="1" dirty="0"/>
              <a:t>.</a:t>
            </a:r>
            <a:br>
              <a:rPr lang="ru-RU" sz="2800" b="1" i="1" dirty="0"/>
            </a:br>
            <a:endParaRPr lang="ru-RU" sz="28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478" y="2694428"/>
            <a:ext cx="5107655" cy="362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9145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6241"/>
            <a:ext cx="9259555" cy="6847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chemeClr val="tx1"/>
                </a:solidFill>
              </a:rPr>
              <a:t>Припустимо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що</a:t>
            </a:r>
            <a:r>
              <a:rPr lang="ru-RU" b="1" i="1" dirty="0">
                <a:solidFill>
                  <a:schemeClr val="tx1"/>
                </a:solidFill>
              </a:rPr>
              <a:t> нам </a:t>
            </a:r>
            <a:r>
              <a:rPr lang="ru-RU" b="1" i="1" dirty="0" err="1">
                <a:solidFill>
                  <a:schemeClr val="tx1"/>
                </a:solidFill>
              </a:rPr>
              <a:t>необхідно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виміряти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висоту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деякого</a:t>
            </a:r>
            <a:r>
              <a:rPr lang="ru-RU" b="1" i="1" dirty="0">
                <a:solidFill>
                  <a:schemeClr val="tx1"/>
                </a:solidFill>
              </a:rPr>
              <a:t> предмета, </a:t>
            </a:r>
            <a:r>
              <a:rPr lang="ru-RU" b="1" i="1" dirty="0" err="1">
                <a:solidFill>
                  <a:schemeClr val="tx1"/>
                </a:solidFill>
              </a:rPr>
              <a:t>наприклад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підібрати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ялинку</a:t>
            </a:r>
            <a:r>
              <a:rPr lang="ru-RU" b="1" i="1" dirty="0">
                <a:solidFill>
                  <a:schemeClr val="tx1"/>
                </a:solidFill>
              </a:rPr>
              <a:t> на </a:t>
            </a:r>
            <a:r>
              <a:rPr lang="ru-RU" b="1" i="1" dirty="0" err="1">
                <a:solidFill>
                  <a:schemeClr val="tx1"/>
                </a:solidFill>
              </a:rPr>
              <a:t>новорічне</a:t>
            </a:r>
            <a:r>
              <a:rPr lang="ru-RU" b="1" i="1" dirty="0">
                <a:solidFill>
                  <a:schemeClr val="tx1"/>
                </a:solidFill>
              </a:rPr>
              <a:t> свято до </a:t>
            </a:r>
            <a:r>
              <a:rPr lang="ru-RU" b="1" i="1" dirty="0" err="1">
                <a:solidFill>
                  <a:schemeClr val="tx1"/>
                </a:solidFill>
              </a:rPr>
              <a:t>школи</a:t>
            </a:r>
            <a:r>
              <a:rPr lang="ru-RU" b="1" i="1" dirty="0">
                <a:solidFill>
                  <a:schemeClr val="tx1"/>
                </a:solidFill>
              </a:rPr>
              <a:t>, але </a:t>
            </a:r>
            <a:r>
              <a:rPr lang="ru-RU" b="1" i="1" dirty="0" err="1">
                <a:solidFill>
                  <a:schemeClr val="tx1"/>
                </a:solidFill>
              </a:rPr>
              <a:t>ялинка</a:t>
            </a:r>
            <a:r>
              <a:rPr lang="ru-RU" b="1" i="1" dirty="0">
                <a:solidFill>
                  <a:schemeClr val="tx1"/>
                </a:solidFill>
              </a:rPr>
              <a:t> росте у недоступному </a:t>
            </a:r>
            <a:r>
              <a:rPr lang="ru-RU" b="1" i="1" dirty="0" err="1">
                <a:solidFill>
                  <a:schemeClr val="tx1"/>
                </a:solidFill>
              </a:rPr>
              <a:t>місці</a:t>
            </a:r>
            <a:r>
              <a:rPr lang="ru-RU" b="1" i="1" dirty="0">
                <a:solidFill>
                  <a:schemeClr val="tx1"/>
                </a:solidFill>
              </a:rPr>
              <a:t>. </a:t>
            </a:r>
            <a:r>
              <a:rPr lang="ru-RU" b="1" i="1" dirty="0" err="1">
                <a:solidFill>
                  <a:schemeClr val="tx1"/>
                </a:solidFill>
              </a:rPr>
              <a:t>Позначимо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висоту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ялинки</a:t>
            </a:r>
            <a:r>
              <a:rPr lang="ru-RU" b="1" i="1" dirty="0">
                <a:solidFill>
                  <a:schemeClr val="tx1"/>
                </a:solidFill>
              </a:rPr>
              <a:t> 𝑀_1 𝑁_1, </a:t>
            </a:r>
            <a:r>
              <a:rPr lang="ru-RU" b="1" i="1" dirty="0" err="1">
                <a:solidFill>
                  <a:schemeClr val="tx1"/>
                </a:solidFill>
              </a:rPr>
              <a:t>встановимо</a:t>
            </a:r>
            <a:r>
              <a:rPr lang="ru-RU" b="1" i="1" dirty="0">
                <a:solidFill>
                  <a:schemeClr val="tx1"/>
                </a:solidFill>
              </a:rPr>
              <a:t> на </a:t>
            </a:r>
            <a:r>
              <a:rPr lang="ru-RU" b="1" i="1" dirty="0" err="1">
                <a:solidFill>
                  <a:schemeClr val="tx1"/>
                </a:solidFill>
              </a:rPr>
              <a:t>деякій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відстані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від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неї</a:t>
            </a:r>
            <a:r>
              <a:rPr lang="ru-RU" b="1" i="1" dirty="0">
                <a:solidFill>
                  <a:schemeClr val="tx1"/>
                </a:solidFill>
              </a:rPr>
              <a:t> жердину 𝑀𝑁. </a:t>
            </a:r>
            <a:r>
              <a:rPr lang="ru-RU" b="1" i="1" dirty="0" err="1">
                <a:solidFill>
                  <a:schemeClr val="tx1"/>
                </a:solidFill>
              </a:rPr>
              <a:t>Спрямуємо</a:t>
            </a:r>
            <a:r>
              <a:rPr lang="ru-RU" b="1" i="1" dirty="0">
                <a:solidFill>
                  <a:schemeClr val="tx1"/>
                </a:solidFill>
              </a:rPr>
              <a:t> планку на </a:t>
            </a:r>
            <a:r>
              <a:rPr lang="ru-RU" b="1" i="1" dirty="0" err="1">
                <a:solidFill>
                  <a:schemeClr val="tx1"/>
                </a:solidFill>
              </a:rPr>
              <a:t>верхню</a:t>
            </a:r>
            <a:r>
              <a:rPr lang="ru-RU" b="1" i="1" dirty="0">
                <a:solidFill>
                  <a:schemeClr val="tx1"/>
                </a:solidFill>
              </a:rPr>
              <a:t> точку 𝑁_1  </a:t>
            </a:r>
            <a:r>
              <a:rPr lang="ru-RU" b="1" i="1" dirty="0" err="1">
                <a:solidFill>
                  <a:schemeClr val="tx1"/>
                </a:solidFill>
              </a:rPr>
              <a:t>ялинки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як показано на </a:t>
            </a:r>
            <a:r>
              <a:rPr lang="ru-RU" b="1" i="1" dirty="0" err="1" smtClean="0">
                <a:solidFill>
                  <a:schemeClr val="tx1"/>
                </a:solidFill>
              </a:rPr>
              <a:t>малюнку</a:t>
            </a:r>
            <a:r>
              <a:rPr lang="ru-RU" b="1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tx1"/>
                </a:solidFill>
              </a:rPr>
              <a:t>На </a:t>
            </a:r>
            <a:r>
              <a:rPr lang="ru-RU" b="1" i="1" dirty="0" err="1">
                <a:solidFill>
                  <a:schemeClr val="tx1"/>
                </a:solidFill>
              </a:rPr>
              <a:t>землі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позначено</a:t>
            </a:r>
            <a:r>
              <a:rPr lang="ru-RU" b="1" i="1" dirty="0">
                <a:solidFill>
                  <a:schemeClr val="tx1"/>
                </a:solidFill>
              </a:rPr>
              <a:t> точку 𝐴, у </a:t>
            </a:r>
            <a:r>
              <a:rPr lang="ru-RU" b="1" i="1" dirty="0" err="1">
                <a:solidFill>
                  <a:schemeClr val="tx1"/>
                </a:solidFill>
              </a:rPr>
              <a:t>якій</a:t>
            </a:r>
            <a:r>
              <a:rPr lang="ru-RU" b="1" i="1" dirty="0">
                <a:solidFill>
                  <a:schemeClr val="tx1"/>
                </a:solidFill>
              </a:rPr>
              <a:t> планка </a:t>
            </a:r>
            <a:r>
              <a:rPr lang="ru-RU" b="1" i="1" dirty="0" err="1">
                <a:solidFill>
                  <a:schemeClr val="tx1"/>
                </a:solidFill>
              </a:rPr>
              <a:t>впирається</a:t>
            </a:r>
            <a:r>
              <a:rPr lang="ru-RU" b="1" i="1" dirty="0">
                <a:solidFill>
                  <a:schemeClr val="tx1"/>
                </a:solidFill>
              </a:rPr>
              <a:t> в </a:t>
            </a:r>
            <a:r>
              <a:rPr lang="ru-RU" b="1" i="1" dirty="0" err="1">
                <a:solidFill>
                  <a:schemeClr val="tx1"/>
                </a:solidFill>
              </a:rPr>
              <a:t>поверхню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землі</a:t>
            </a:r>
            <a:r>
              <a:rPr lang="ru-RU" b="1" i="1" dirty="0">
                <a:solidFill>
                  <a:schemeClr val="tx1"/>
                </a:solidFill>
              </a:rPr>
              <a:t>. </a:t>
            </a:r>
            <a:r>
              <a:rPr lang="ru-RU" b="1" i="1" dirty="0" err="1">
                <a:solidFill>
                  <a:schemeClr val="tx1"/>
                </a:solidFill>
              </a:rPr>
              <a:t>Розглянемо</a:t>
            </a:r>
            <a:r>
              <a:rPr lang="ru-RU" b="1" i="1" dirty="0">
                <a:solidFill>
                  <a:schemeClr val="tx1"/>
                </a:solidFill>
              </a:rPr>
              <a:t> ∆𝐴𝑁𝑀 (∠𝑀=〖90〗^0 ) і ∆〖𝐴𝑁〗_1 𝑀_1  (∠𝑀_1=〖90〗^0 ),  ∠𝐴 – </a:t>
            </a:r>
            <a:r>
              <a:rPr lang="ru-RU" b="1" i="1" dirty="0" err="1">
                <a:solidFill>
                  <a:schemeClr val="tx1"/>
                </a:solidFill>
              </a:rPr>
              <a:t>спільний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гострий</a:t>
            </a:r>
            <a:r>
              <a:rPr lang="ru-RU" b="1" i="1" dirty="0">
                <a:solidFill>
                  <a:schemeClr val="tx1"/>
                </a:solidFill>
              </a:rPr>
              <a:t> кут. </a:t>
            </a:r>
          </a:p>
          <a:p>
            <a:pPr marL="0" indent="0">
              <a:buNone/>
            </a:pPr>
            <a:r>
              <a:rPr lang="ru-RU" b="1" i="1" dirty="0" err="1">
                <a:solidFill>
                  <a:schemeClr val="tx1"/>
                </a:solidFill>
              </a:rPr>
              <a:t>Тоді</a:t>
            </a:r>
            <a:r>
              <a:rPr lang="ru-RU" b="1" i="1" dirty="0">
                <a:solidFill>
                  <a:schemeClr val="tx1"/>
                </a:solidFill>
              </a:rPr>
              <a:t> ∆𝐴𝑁𝑀~∆𝐴_1 𝑁_1 𝑀_1 (за </a:t>
            </a:r>
            <a:r>
              <a:rPr lang="ru-RU" b="1" i="1" dirty="0" err="1">
                <a:solidFill>
                  <a:schemeClr val="tx1"/>
                </a:solidFill>
              </a:rPr>
              <a:t>гострим</a:t>
            </a:r>
            <a:r>
              <a:rPr lang="ru-RU" b="1" i="1" dirty="0">
                <a:solidFill>
                  <a:schemeClr val="tx1"/>
                </a:solidFill>
              </a:rPr>
              <a:t> кутом).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1"/>
                </a:solidFill>
              </a:rPr>
              <a:t>Тому  𝑀𝑁/𝐴𝑀=(𝑀_1 𝑁_1)/(𝐴𝑀_1 ),   </a:t>
            </a:r>
            <a:r>
              <a:rPr lang="ru-RU" b="1" i="1" dirty="0" err="1">
                <a:solidFill>
                  <a:schemeClr val="tx1"/>
                </a:solidFill>
              </a:rPr>
              <a:t>звідки</a:t>
            </a:r>
            <a:r>
              <a:rPr lang="ru-RU" b="1" i="1" dirty="0">
                <a:solidFill>
                  <a:schemeClr val="tx1"/>
                </a:solidFill>
              </a:rPr>
              <a:t>  𝑀_1 𝑁_1=(𝑀𝑁∙𝐴𝑀_1)/𝐴𝑀</a:t>
            </a:r>
          </a:p>
          <a:p>
            <a:pPr marL="0" indent="0">
              <a:buNone/>
            </a:pPr>
            <a:r>
              <a:rPr lang="ru-RU" b="1" i="1" dirty="0" err="1">
                <a:solidFill>
                  <a:schemeClr val="tx1"/>
                </a:solidFill>
              </a:rPr>
              <a:t>Якщо</a:t>
            </a:r>
            <a:r>
              <a:rPr lang="ru-RU" b="1" i="1" dirty="0">
                <a:solidFill>
                  <a:schemeClr val="tx1"/>
                </a:solidFill>
              </a:rPr>
              <a:t>, </a:t>
            </a:r>
            <a:r>
              <a:rPr lang="ru-RU" b="1" i="1" dirty="0" err="1">
                <a:solidFill>
                  <a:schemeClr val="tx1"/>
                </a:solidFill>
              </a:rPr>
              <a:t>наприклад</a:t>
            </a:r>
            <a:r>
              <a:rPr lang="ru-RU" b="1" i="1" dirty="0">
                <a:solidFill>
                  <a:schemeClr val="tx1"/>
                </a:solidFill>
              </a:rPr>
              <a:t>, 𝑀𝑁=2 м,  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𝐴𝑀=3,2 м,  𝐴𝑀_1=7,2 м,  </a:t>
            </a:r>
            <a:br>
              <a:rPr lang="ru-RU" b="1" i="1" dirty="0">
                <a:solidFill>
                  <a:schemeClr val="tx1"/>
                </a:solidFill>
              </a:rPr>
            </a:br>
            <a:r>
              <a:rPr lang="ru-RU" b="1" i="1" dirty="0">
                <a:solidFill>
                  <a:schemeClr val="tx1"/>
                </a:solidFill>
              </a:rPr>
              <a:t>𝑀_1 𝑁_1=(2∙7,2)/3,2=4,5 (м)</a:t>
            </a:r>
          </a:p>
          <a:p>
            <a:pPr marL="0" indent="0">
              <a:buNone/>
            </a:pPr>
            <a:endParaRPr lang="ru-RU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i="1" dirty="0" err="1">
                <a:solidFill>
                  <a:schemeClr val="tx1"/>
                </a:solidFill>
              </a:rPr>
              <a:t>Відповідь</a:t>
            </a:r>
            <a:r>
              <a:rPr lang="ru-RU" b="1" i="1" dirty="0">
                <a:solidFill>
                  <a:schemeClr val="tx1"/>
                </a:solidFill>
              </a:rPr>
              <a:t>:  </a:t>
            </a:r>
            <a:r>
              <a:rPr lang="ru-RU" b="1" i="1" dirty="0" err="1">
                <a:solidFill>
                  <a:schemeClr val="tx1"/>
                </a:solidFill>
              </a:rPr>
              <a:t>висота</a:t>
            </a:r>
            <a:r>
              <a:rPr lang="ru-RU" b="1" i="1" dirty="0">
                <a:solidFill>
                  <a:schemeClr val="tx1"/>
                </a:solidFill>
              </a:rPr>
              <a:t> </a:t>
            </a:r>
            <a:r>
              <a:rPr lang="ru-RU" b="1" i="1" dirty="0" err="1">
                <a:solidFill>
                  <a:schemeClr val="tx1"/>
                </a:solidFill>
              </a:rPr>
              <a:t>ялинки</a:t>
            </a:r>
            <a:r>
              <a:rPr lang="ru-RU" b="1" i="1" dirty="0">
                <a:solidFill>
                  <a:schemeClr val="tx1"/>
                </a:solidFill>
              </a:rPr>
              <a:t> 4,5 м.</a:t>
            </a:r>
          </a:p>
          <a:p>
            <a:pPr marL="0" indent="0">
              <a:buNone/>
            </a:pPr>
            <a:endParaRPr lang="ru-RU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852" y="2755208"/>
            <a:ext cx="3637148" cy="4218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280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311" y="182618"/>
            <a:ext cx="8534400" cy="1507067"/>
          </a:xfrm>
        </p:spPr>
        <p:txBody>
          <a:bodyPr/>
          <a:lstStyle/>
          <a:p>
            <a:pPr algn="ctr"/>
            <a:r>
              <a:rPr lang="uk-UA" b="1" i="1" dirty="0" smtClean="0"/>
              <a:t>Висновок 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991" y="1956972"/>
            <a:ext cx="10607040" cy="42750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600" i="1" dirty="0" smtClean="0">
                <a:solidFill>
                  <a:schemeClr val="tx1"/>
                </a:solidFill>
              </a:rPr>
              <a:t>Для того , щоб провести вимірювальні роботи на місцевості , </a:t>
            </a:r>
            <a:r>
              <a:rPr lang="uk-UA" sz="3600" i="1" dirty="0" err="1" smtClean="0">
                <a:solidFill>
                  <a:schemeClr val="tx1"/>
                </a:solidFill>
              </a:rPr>
              <a:t>незатрачаючи</a:t>
            </a:r>
            <a:r>
              <a:rPr lang="uk-UA" sz="3600" i="1" dirty="0" smtClean="0">
                <a:solidFill>
                  <a:schemeClr val="tx1"/>
                </a:solidFill>
              </a:rPr>
              <a:t> надмірних зусиль на вимірювання ( якщо це занадто високо або недоступно ) , можна скористатися подібністю трикутників правильно вибравши їх розміщення на об</a:t>
            </a:r>
            <a:r>
              <a:rPr lang="en-US" sz="3600" i="1" dirty="0" smtClean="0">
                <a:solidFill>
                  <a:schemeClr val="tx1"/>
                </a:solidFill>
              </a:rPr>
              <a:t>’</a:t>
            </a:r>
            <a:r>
              <a:rPr lang="uk-UA" sz="3600" i="1" dirty="0" err="1" smtClean="0">
                <a:solidFill>
                  <a:schemeClr val="tx1"/>
                </a:solidFill>
              </a:rPr>
              <a:t>єкті</a:t>
            </a:r>
            <a:r>
              <a:rPr lang="uk-UA" sz="3600" i="1" dirty="0" smtClean="0">
                <a:solidFill>
                  <a:schemeClr val="tx1"/>
                </a:solidFill>
              </a:rPr>
              <a:t>  для якого потрібно виконати відповідні вимі</a:t>
            </a:r>
            <a:r>
              <a:rPr lang="uk-UA" sz="3600" dirty="0" smtClean="0">
                <a:solidFill>
                  <a:schemeClr val="tx1"/>
                </a:solidFill>
              </a:rPr>
              <a:t>рювання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2178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Сектор</Template>
  <TotalTime>64</TotalTime>
  <Words>205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Сектор</vt:lpstr>
      <vt:lpstr>Вимірювальні роботи на місцевості</vt:lpstr>
      <vt:lpstr>Задача про спостерігача на башті </vt:lpstr>
      <vt:lpstr>Презентация PowerPoint</vt:lpstr>
      <vt:lpstr>Припустимо, що нам необхідно виміряти висоту деякого предмета, наприклад, підібрати ялинку на новорічне свято до школи, але ялинка росте у недоступному місці. </vt:lpstr>
      <vt:lpstr>Презентация PowerPoint</vt:lpstr>
      <vt:lpstr>Висновок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Вимірювальні роботи на місцевості</dc:title>
  <dc:creator>Lenovo</dc:creator>
  <cp:lastModifiedBy>Lenovo</cp:lastModifiedBy>
  <cp:revision>10</cp:revision>
  <dcterms:created xsi:type="dcterms:W3CDTF">2023-03-06T20:19:06Z</dcterms:created>
  <dcterms:modified xsi:type="dcterms:W3CDTF">2023-03-07T17:35:46Z</dcterms:modified>
</cp:coreProperties>
</file>