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9" r:id="rId11"/>
    <p:sldId id="266" r:id="rId12"/>
    <p:sldId id="267" r:id="rId13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8" autoAdjust="0"/>
    <p:restoredTop sz="94660"/>
  </p:normalViewPr>
  <p:slideViewPr>
    <p:cSldViewPr snapToGrid="0">
      <p:cViewPr varScale="1">
        <p:scale>
          <a:sx n="67" d="100"/>
          <a:sy n="67" d="100"/>
        </p:scale>
        <p:origin x="72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D3F06-B2B7-4A02-826A-E96AC82BCC3A}" type="datetimeFigureOut">
              <a:rPr lang="uk-UA" smtClean="0"/>
              <a:t>15.03.2023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300F1-654A-477F-B07A-77933791910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16277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D3F06-B2B7-4A02-826A-E96AC82BCC3A}" type="datetimeFigureOut">
              <a:rPr lang="uk-UA" smtClean="0"/>
              <a:t>15.03.2023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300F1-654A-477F-B07A-77933791910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40670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D3F06-B2B7-4A02-826A-E96AC82BCC3A}" type="datetimeFigureOut">
              <a:rPr lang="uk-UA" smtClean="0"/>
              <a:t>15.03.2023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300F1-654A-477F-B07A-779337919101}" type="slidenum">
              <a:rPr lang="uk-UA" smtClean="0"/>
              <a:t>‹#›</a:t>
            </a:fld>
            <a:endParaRPr lang="uk-UA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10032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D3F06-B2B7-4A02-826A-E96AC82BCC3A}" type="datetimeFigureOut">
              <a:rPr lang="uk-UA" smtClean="0"/>
              <a:t>15.03.2023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300F1-654A-477F-B07A-77933791910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117261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D3F06-B2B7-4A02-826A-E96AC82BCC3A}" type="datetimeFigureOut">
              <a:rPr lang="uk-UA" smtClean="0"/>
              <a:t>15.03.2023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300F1-654A-477F-B07A-779337919101}" type="slidenum">
              <a:rPr lang="uk-UA" smtClean="0"/>
              <a:t>‹#›</a:t>
            </a:fld>
            <a:endParaRPr lang="uk-U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957778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D3F06-B2B7-4A02-826A-E96AC82BCC3A}" type="datetimeFigureOut">
              <a:rPr lang="uk-UA" smtClean="0"/>
              <a:t>15.03.2023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300F1-654A-477F-B07A-77933791910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997849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D3F06-B2B7-4A02-826A-E96AC82BCC3A}" type="datetimeFigureOut">
              <a:rPr lang="uk-UA" smtClean="0"/>
              <a:t>15.03.2023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300F1-654A-477F-B07A-77933791910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561669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D3F06-B2B7-4A02-826A-E96AC82BCC3A}" type="datetimeFigureOut">
              <a:rPr lang="uk-UA" smtClean="0"/>
              <a:t>15.03.2023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300F1-654A-477F-B07A-77933791910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19945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D3F06-B2B7-4A02-826A-E96AC82BCC3A}" type="datetimeFigureOut">
              <a:rPr lang="uk-UA" smtClean="0"/>
              <a:t>15.03.2023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300F1-654A-477F-B07A-77933791910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12673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D3F06-B2B7-4A02-826A-E96AC82BCC3A}" type="datetimeFigureOut">
              <a:rPr lang="uk-UA" smtClean="0"/>
              <a:t>15.03.2023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300F1-654A-477F-B07A-77933791910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06121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D3F06-B2B7-4A02-826A-E96AC82BCC3A}" type="datetimeFigureOut">
              <a:rPr lang="uk-UA" smtClean="0"/>
              <a:t>15.03.2023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300F1-654A-477F-B07A-77933791910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45903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D3F06-B2B7-4A02-826A-E96AC82BCC3A}" type="datetimeFigureOut">
              <a:rPr lang="uk-UA" smtClean="0"/>
              <a:t>15.03.2023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300F1-654A-477F-B07A-77933791910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41241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D3F06-B2B7-4A02-826A-E96AC82BCC3A}" type="datetimeFigureOut">
              <a:rPr lang="uk-UA" smtClean="0"/>
              <a:t>15.03.2023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300F1-654A-477F-B07A-77933791910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85019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D3F06-B2B7-4A02-826A-E96AC82BCC3A}" type="datetimeFigureOut">
              <a:rPr lang="uk-UA" smtClean="0"/>
              <a:t>15.03.2023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300F1-654A-477F-B07A-77933791910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67302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D3F06-B2B7-4A02-826A-E96AC82BCC3A}" type="datetimeFigureOut">
              <a:rPr lang="uk-UA" smtClean="0"/>
              <a:t>15.03.2023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300F1-654A-477F-B07A-77933791910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16002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D3F06-B2B7-4A02-826A-E96AC82BCC3A}" type="datetimeFigureOut">
              <a:rPr lang="uk-UA" smtClean="0"/>
              <a:t>15.03.2023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300F1-654A-477F-B07A-77933791910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47469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CD3F06-B2B7-4A02-826A-E96AC82BCC3A}" type="datetimeFigureOut">
              <a:rPr lang="uk-UA" smtClean="0"/>
              <a:t>15.03.2023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D3300F1-654A-477F-B07A-77933791910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39492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00175" y="757238"/>
            <a:ext cx="7900988" cy="4000500"/>
          </a:xfrm>
        </p:spPr>
        <p:txBody>
          <a:bodyPr>
            <a:noAutofit/>
          </a:bodyPr>
          <a:lstStyle/>
          <a:p>
            <a:pPr algn="ctr"/>
            <a:r>
              <a:rPr lang="ru-RU" sz="7200" b="1" dirty="0" err="1"/>
              <a:t>С</a:t>
            </a:r>
            <a:r>
              <a:rPr lang="ru-RU" sz="7200" b="1" dirty="0" err="1" smtClean="0"/>
              <a:t>учасні</a:t>
            </a:r>
            <a:r>
              <a:rPr lang="ru-RU" sz="7200" b="1" dirty="0" smtClean="0"/>
              <a:t> онлайн </a:t>
            </a:r>
            <a:r>
              <a:rPr lang="ru-RU" sz="7200" b="1" dirty="0" err="1" smtClean="0"/>
              <a:t>платформи</a:t>
            </a:r>
            <a:r>
              <a:rPr lang="ru-RU" sz="7200" b="1" dirty="0" smtClean="0"/>
              <a:t> в </a:t>
            </a:r>
            <a:r>
              <a:rPr lang="ru-RU" sz="7200" b="1" dirty="0" err="1" smtClean="0"/>
              <a:t>освітньому</a:t>
            </a:r>
            <a:r>
              <a:rPr lang="ru-RU" sz="7200" b="1" dirty="0" smtClean="0"/>
              <a:t> </a:t>
            </a:r>
            <a:r>
              <a:rPr lang="ru-RU" sz="7200" b="1" dirty="0" err="1" smtClean="0"/>
              <a:t>просторі</a:t>
            </a:r>
            <a:endParaRPr lang="uk-UA" sz="72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900738" y="5300663"/>
            <a:ext cx="5244928" cy="1096899"/>
          </a:xfrm>
        </p:spPr>
        <p:txBody>
          <a:bodyPr>
            <a:normAutofit lnSpcReduction="10000"/>
          </a:bodyPr>
          <a:lstStyle/>
          <a:p>
            <a:pPr algn="l"/>
            <a:r>
              <a:rPr lang="uk-UA" b="1" dirty="0" smtClean="0">
                <a:solidFill>
                  <a:schemeClr val="tx1"/>
                </a:solidFill>
              </a:rPr>
              <a:t>Підготувала вчитель початкових класів</a:t>
            </a:r>
          </a:p>
          <a:p>
            <a:pPr algn="l"/>
            <a:r>
              <a:rPr lang="uk-UA" b="1" dirty="0" smtClean="0">
                <a:solidFill>
                  <a:schemeClr val="tx1"/>
                </a:solidFill>
              </a:rPr>
              <a:t> </a:t>
            </a:r>
            <a:r>
              <a:rPr lang="uk-UA" b="1" dirty="0" err="1" smtClean="0">
                <a:solidFill>
                  <a:schemeClr val="tx1"/>
                </a:solidFill>
              </a:rPr>
              <a:t>Рафалівського</a:t>
            </a:r>
            <a:r>
              <a:rPr lang="uk-UA" b="1" dirty="0" smtClean="0">
                <a:solidFill>
                  <a:schemeClr val="tx1"/>
                </a:solidFill>
              </a:rPr>
              <a:t> ліцею</a:t>
            </a:r>
          </a:p>
          <a:p>
            <a:pPr algn="l"/>
            <a:r>
              <a:rPr lang="uk-UA" b="1" dirty="0" smtClean="0">
                <a:solidFill>
                  <a:schemeClr val="tx1"/>
                </a:solidFill>
              </a:rPr>
              <a:t>Бачинська Наталія Олександрівна</a:t>
            </a:r>
            <a:endParaRPr lang="uk-UA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1175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0"/>
            <a:ext cx="11063561" cy="6711696"/>
          </a:xfrm>
        </p:spPr>
        <p:txBody>
          <a:bodyPr>
            <a:noAutofit/>
          </a:bodyPr>
          <a:lstStyle/>
          <a:p>
            <a:r>
              <a:rPr lang="en-US" sz="2800" b="1" cap="all" dirty="0">
                <a:solidFill>
                  <a:srgbClr val="002060"/>
                </a:solidFill>
              </a:rPr>
              <a:t>CLASSDOJO</a:t>
            </a:r>
            <a:r>
              <a:rPr lang="en-US" sz="2800" b="1" cap="all" dirty="0"/>
              <a:t/>
            </a:r>
            <a:br>
              <a:rPr lang="en-US" sz="2800" b="1" cap="all" dirty="0"/>
            </a:br>
            <a:r>
              <a:rPr lang="uk-UA" sz="2800" dirty="0"/>
              <a:t>Експлуатація </a:t>
            </a:r>
            <a:r>
              <a:rPr lang="uk-UA" sz="2800" dirty="0" err="1"/>
              <a:t>сервіса</a:t>
            </a:r>
            <a:r>
              <a:rPr lang="uk-UA" sz="2800" dirty="0"/>
              <a:t> проста для всіх: треба пройти етап реєстрації і можна почати користуватися.</a:t>
            </a:r>
            <a:br>
              <a:rPr lang="uk-UA" sz="2800" dirty="0"/>
            </a:br>
            <a:r>
              <a:rPr lang="uk-UA" sz="2800" dirty="0"/>
              <a:t>Найбільше </a:t>
            </a:r>
            <a:r>
              <a:rPr lang="en-US" sz="2800" dirty="0" err="1"/>
              <a:t>Classdojo</a:t>
            </a:r>
            <a:r>
              <a:rPr lang="en-US" sz="2800" dirty="0"/>
              <a:t> </a:t>
            </a:r>
            <a:r>
              <a:rPr lang="uk-UA" sz="2800" dirty="0"/>
              <a:t>підходить для організації віддаленого навчання школярів молодшої та середньої школи, адже все оформлено яскраво, </a:t>
            </a:r>
            <a:r>
              <a:rPr lang="uk-UA" sz="2800" dirty="0" err="1"/>
              <a:t>креативно</a:t>
            </a:r>
            <a:r>
              <a:rPr lang="uk-UA" sz="2800" dirty="0"/>
              <a:t>, є анімації. Це привертає увагу. На платформі доступні такі функції:</a:t>
            </a:r>
            <a:br>
              <a:rPr lang="uk-UA" sz="2800" dirty="0"/>
            </a:br>
            <a:r>
              <a:rPr lang="uk-UA" sz="2800" dirty="0"/>
              <a:t>можливість легко зв'язатися з батьками;</a:t>
            </a:r>
            <a:br>
              <a:rPr lang="uk-UA" sz="2800" dirty="0"/>
            </a:br>
            <a:r>
              <a:rPr lang="uk-UA" sz="2800" dirty="0"/>
              <a:t>можливість легко відправити повідомлення групі учнів або кожному учню окремо;</a:t>
            </a:r>
            <a:br>
              <a:rPr lang="uk-UA" sz="2800" dirty="0"/>
            </a:br>
            <a:r>
              <a:rPr lang="uk-UA" sz="2800" dirty="0"/>
              <a:t>можна подивитися, як працює учень, як його оцінюють інші вчителі, який прогрес;</a:t>
            </a:r>
            <a:br>
              <a:rPr lang="uk-UA" sz="2800" dirty="0"/>
            </a:br>
            <a:r>
              <a:rPr lang="uk-UA" sz="2800" dirty="0"/>
              <a:t>оцінки учня дублюються в </a:t>
            </a:r>
            <a:r>
              <a:rPr lang="uk-UA" sz="2800" dirty="0" err="1"/>
              <a:t>акаунті</a:t>
            </a:r>
            <a:r>
              <a:rPr lang="uk-UA" sz="2800" dirty="0"/>
              <a:t> його батьків, що дає можливість контролювати успішність;</a:t>
            </a:r>
            <a:br>
              <a:rPr lang="uk-UA" sz="2800" dirty="0"/>
            </a:br>
            <a:r>
              <a:rPr lang="uk-UA" sz="2800" dirty="0"/>
              <a:t>є журнал, в який виставляються оцінки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064859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422" y="182880"/>
            <a:ext cx="11514665" cy="2139696"/>
          </a:xfrm>
        </p:spPr>
        <p:txBody>
          <a:bodyPr>
            <a:noAutofit/>
          </a:bodyPr>
          <a:lstStyle/>
          <a:p>
            <a:pPr fontAlgn="base"/>
            <a:r>
              <a:rPr lang="uk-UA" sz="2400" b="1" cap="all" dirty="0">
                <a:solidFill>
                  <a:srgbClr val="002060"/>
                </a:solidFill>
              </a:rPr>
              <a:t>МІЙ КЛАС</a:t>
            </a:r>
            <a:r>
              <a:rPr lang="uk-UA" sz="2400" b="1" cap="all" dirty="0"/>
              <a:t/>
            </a:r>
            <a:br>
              <a:rPr lang="uk-UA" sz="2400" b="1" cap="all" dirty="0"/>
            </a:br>
            <a:r>
              <a:rPr lang="uk-UA" sz="2400" dirty="0"/>
              <a:t>Відмінна українська платформа для онлайн-навчання. Тут зрозумілий, простий і дуже зручний інтерфейс українською мовою, достатня кількість різноманітних функцій, є можливість давати учням завдання різних форм і складнощів, а також можливість перевірити ці завдання автоматично</a:t>
            </a:r>
            <a:r>
              <a:rPr lang="uk-UA" sz="2800" dirty="0"/>
              <a:t/>
            </a:r>
            <a:br>
              <a:rPr lang="uk-UA" sz="2800" dirty="0"/>
            </a:br>
            <a:endParaRPr lang="uk-UA" sz="2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38912" y="2322576"/>
            <a:ext cx="11558016" cy="3718786"/>
          </a:xfrm>
        </p:spPr>
        <p:txBody>
          <a:bodyPr/>
          <a:lstStyle/>
          <a:p>
            <a:pPr fontAlgn="base"/>
            <a:r>
              <a:rPr lang="uk-UA" sz="2000" dirty="0"/>
              <a:t>Скористатися платформою буде дуже зручно вчителю, репетитору, організатору курсів, який змушений перейти на онлайн-навчання. Даний сервіс буде зручним, тому що:</a:t>
            </a:r>
          </a:p>
          <a:p>
            <a:pPr fontAlgn="base"/>
            <a:r>
              <a:rPr lang="uk-UA" sz="2000" dirty="0" smtClean="0"/>
              <a:t>- інтерфейс </a:t>
            </a:r>
            <a:r>
              <a:rPr lang="uk-UA" sz="2000" dirty="0"/>
              <a:t>українською мовою;</a:t>
            </a:r>
          </a:p>
          <a:p>
            <a:pPr fontAlgn="base"/>
            <a:r>
              <a:rPr lang="uk-UA" sz="2000" dirty="0" smtClean="0"/>
              <a:t>- величезна </a:t>
            </a:r>
            <a:r>
              <a:rPr lang="uk-UA" sz="2000" dirty="0"/>
              <a:t>кількість завдань і тестів (близько 2 млн), які мають різну складність для учнів різних рівнів підготовки;</a:t>
            </a:r>
          </a:p>
          <a:p>
            <a:pPr fontAlgn="base"/>
            <a:r>
              <a:rPr lang="uk-UA" sz="2000" dirty="0" smtClean="0"/>
              <a:t>- є </a:t>
            </a:r>
            <a:r>
              <a:rPr lang="uk-UA" sz="2000" dirty="0"/>
              <a:t>відповіді на завдання для вчителів, щоб зменшити час на перевірку завдань;</a:t>
            </a:r>
          </a:p>
          <a:p>
            <a:pPr fontAlgn="base"/>
            <a:r>
              <a:rPr lang="uk-UA" sz="2000" dirty="0" smtClean="0"/>
              <a:t>- є </a:t>
            </a:r>
            <a:r>
              <a:rPr lang="uk-UA" sz="2000" dirty="0"/>
              <a:t>можливість автоматичної перевірки завдань учнів (особливо зручно, якщо самостійна робота або домашнє завдання проводиться в тестовому форматі).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619061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9746825" cy="5114544"/>
          </a:xfrm>
        </p:spPr>
        <p:txBody>
          <a:bodyPr>
            <a:normAutofit/>
          </a:bodyPr>
          <a:lstStyle/>
          <a:p>
            <a:r>
              <a:rPr lang="uk-UA" sz="8000" dirty="0" smtClean="0"/>
              <a:t>ДЯКУЮ ЗА УВАГУ!</a:t>
            </a:r>
            <a:endParaRPr lang="uk-UA" sz="8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00725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5" y="170688"/>
            <a:ext cx="8596668" cy="1182624"/>
          </a:xfrm>
        </p:spPr>
        <p:txBody>
          <a:bodyPr>
            <a:normAutofit fontScale="90000"/>
          </a:bodyPr>
          <a:lstStyle/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переваги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дистанційного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?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7335" y="1060704"/>
            <a:ext cx="8596668" cy="4980658"/>
          </a:xfrm>
        </p:spPr>
        <p:txBody>
          <a:bodyPr/>
          <a:lstStyle/>
          <a:p>
            <a:endParaRPr lang="uk-UA" dirty="0"/>
          </a:p>
        </p:txBody>
      </p:sp>
      <p:pic>
        <p:nvPicPr>
          <p:cNvPr id="4" name="Picture 2" descr="C:\Users\User\Desktop\Snymok-ekrana-2020-04-23-v-22.24.18-kopyya2.jpg"/>
          <p:cNvPicPr>
            <a:picLocks noGrp="1"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7335" y="1060704"/>
            <a:ext cx="9144000" cy="544013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05794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Picture 4" descr="C:\Users\User\Desktop\Snymok-ekrana-2020-04-23-v-22.28.13-kopyya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0002" y="353568"/>
            <a:ext cx="10275869" cy="592935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546720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1200330"/>
          </a:xfrm>
        </p:spPr>
        <p:txBody>
          <a:bodyPr/>
          <a:lstStyle/>
          <a:p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7334" y="1983232"/>
            <a:ext cx="10588073" cy="4472432"/>
          </a:xfrm>
        </p:spPr>
        <p:txBody>
          <a:bodyPr/>
          <a:lstStyle/>
          <a:p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77335" y="609601"/>
            <a:ext cx="9966281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uk-UA" sz="6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Які ресурси ви використовуєте під час дистанційного навчання?</a:t>
            </a:r>
            <a:endParaRPr lang="ru-RU" sz="6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6033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1146048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Zoom cloud meetings</a:t>
            </a:r>
            <a:r>
              <a:rPr lang="ru-RU" dirty="0">
                <a:solidFill>
                  <a:srgbClr val="0070C0"/>
                </a:solidFill>
              </a:rPr>
              <a:t/>
            </a:r>
            <a:br>
              <a:rPr lang="ru-RU" dirty="0">
                <a:solidFill>
                  <a:srgbClr val="0070C0"/>
                </a:solidFill>
              </a:rPr>
            </a:br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7335" y="1353312"/>
            <a:ext cx="8596668" cy="4688050"/>
          </a:xfrm>
        </p:spPr>
        <p:txBody>
          <a:bodyPr/>
          <a:lstStyle/>
          <a:p>
            <a:endParaRPr lang="uk-UA" dirty="0"/>
          </a:p>
        </p:txBody>
      </p:sp>
      <p:pic>
        <p:nvPicPr>
          <p:cNvPr id="4" name="Picture 2" descr="C:\Users\User\Desktop\00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3669" y="1146161"/>
            <a:ext cx="9144000" cy="55046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620310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5" y="0"/>
            <a:ext cx="8596668" cy="1298448"/>
          </a:xfrm>
        </p:spPr>
        <p:txBody>
          <a:bodyPr>
            <a:normAutofit fontScale="90000"/>
          </a:bodyPr>
          <a:lstStyle/>
          <a:p>
            <a:r>
              <a:rPr lang="uk-UA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Платформа для дистанційного навчання </a:t>
            </a:r>
            <a:r>
              <a:rPr lang="en-US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SchoolUrok</a:t>
            </a:r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Содержимое 2"/>
          <p:cNvSpPr>
            <a:spLocks noGrp="1"/>
          </p:cNvSpPr>
          <p:nvPr/>
        </p:nvSpPr>
        <p:spPr>
          <a:xfrm>
            <a:off x="402336" y="1444752"/>
            <a:ext cx="9838944" cy="52669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 створити свій клас; </a:t>
            </a:r>
          </a:p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організувати ре</a:t>
            </a:r>
            <a:r>
              <a:rPr lang="uk-UA" sz="3600" dirty="0" err="1" smtClean="0">
                <a:latin typeface="Times New Roman" pitchFamily="18" charset="0"/>
                <a:cs typeface="Times New Roman" pitchFamily="18" charset="0"/>
              </a:rPr>
              <a:t>єстрацію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учнів; </a:t>
            </a:r>
          </a:p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ділитися з учнями необхідним навчальним матеріалом; </a:t>
            </a:r>
          </a:p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запропонувати завдання для учнів; </a:t>
            </a:r>
          </a:p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запропонувати пройти тест для учнів; </a:t>
            </a:r>
          </a:p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оцінювати завдання учнів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стежити за їхнім прогресом;</a:t>
            </a:r>
          </a:p>
        </p:txBody>
      </p:sp>
    </p:spTree>
    <p:extLst>
      <p:ext uri="{BB962C8B-B14F-4D97-AF65-F5344CB8AC3E}">
        <p14:creationId xmlns:p14="http://schemas.microsoft.com/office/powerpoint/2010/main" val="27041484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5" y="310896"/>
            <a:ext cx="8596668" cy="804672"/>
          </a:xfrm>
        </p:spPr>
        <p:txBody>
          <a:bodyPr/>
          <a:lstStyle/>
          <a:p>
            <a:r>
              <a:rPr lang="uk-UA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Освітня платформа “На Урок”</a:t>
            </a:r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7334" y="1115568"/>
            <a:ext cx="10606361" cy="5742432"/>
          </a:xfrm>
        </p:spPr>
        <p:txBody>
          <a:bodyPr>
            <a:normAutofit/>
          </a:bodyPr>
          <a:lstStyle/>
          <a:p>
            <a:pPr algn="ctr"/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* підвищення </a:t>
            </a:r>
            <a:r>
              <a:rPr lang="uk-UA" sz="3600" dirty="0">
                <a:latin typeface="Times New Roman" pitchFamily="18" charset="0"/>
                <a:cs typeface="Times New Roman" pitchFamily="18" charset="0"/>
              </a:rPr>
              <a:t>кваліфікації (курси, </a:t>
            </a:r>
            <a:r>
              <a:rPr lang="uk-UA" sz="3600" dirty="0" err="1">
                <a:latin typeface="Times New Roman" pitchFamily="18" charset="0"/>
                <a:cs typeface="Times New Roman" pitchFamily="18" charset="0"/>
              </a:rPr>
              <a:t>вебінари</a:t>
            </a:r>
            <a:r>
              <a:rPr lang="uk-UA" sz="3600" dirty="0">
                <a:latin typeface="Times New Roman" pitchFamily="18" charset="0"/>
                <a:cs typeface="Times New Roman" pitchFamily="18" charset="0"/>
              </a:rPr>
              <a:t>, конференції);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* завантажувати </a:t>
            </a:r>
            <a:r>
              <a:rPr lang="uk-UA" sz="3600" dirty="0">
                <a:latin typeface="Times New Roman" pitchFamily="18" charset="0"/>
                <a:cs typeface="Times New Roman" pitchFamily="18" charset="0"/>
              </a:rPr>
              <a:t>та користуватися матеріалом який є на платформі;</a:t>
            </a:r>
          </a:p>
          <a:p>
            <a:pPr algn="ctr"/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* створювати </a:t>
            </a:r>
            <a:r>
              <a:rPr lang="uk-UA" sz="3600" dirty="0">
                <a:latin typeface="Times New Roman" pitchFamily="18" charset="0"/>
                <a:cs typeface="Times New Roman" pitchFamily="18" charset="0"/>
              </a:rPr>
              <a:t>тести;</a:t>
            </a:r>
          </a:p>
          <a:p>
            <a:pPr algn="ctr"/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*  </a:t>
            </a:r>
            <a:r>
              <a:rPr lang="uk-UA" sz="3600" dirty="0">
                <a:latin typeface="Times New Roman" pitchFamily="18" charset="0"/>
                <a:cs typeface="Times New Roman" pitchFamily="18" charset="0"/>
              </a:rPr>
              <a:t>додавати свої власні розробки;</a:t>
            </a:r>
          </a:p>
          <a:p>
            <a:pPr algn="ctr"/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* брати </a:t>
            </a:r>
            <a:r>
              <a:rPr lang="uk-UA" sz="3600" dirty="0">
                <a:latin typeface="Times New Roman" pitchFamily="18" charset="0"/>
                <a:cs typeface="Times New Roman" pitchFamily="18" charset="0"/>
              </a:rPr>
              <a:t>участь у олімпіадах та конкурсах;</a:t>
            </a:r>
          </a:p>
          <a:p>
            <a:pPr algn="ctr"/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* отримувати </a:t>
            </a:r>
            <a:r>
              <a:rPr lang="uk-UA" sz="3600" dirty="0">
                <a:latin typeface="Times New Roman" pitchFamily="18" charset="0"/>
                <a:cs typeface="Times New Roman" pitchFamily="18" charset="0"/>
              </a:rPr>
              <a:t>сертифікати, грамоти, дипломи;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773594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5" y="0"/>
            <a:ext cx="8596668" cy="1097280"/>
          </a:xfrm>
        </p:spPr>
        <p:txBody>
          <a:bodyPr>
            <a:normAutofit/>
          </a:bodyPr>
          <a:lstStyle/>
          <a:p>
            <a:r>
              <a:rPr lang="uk-UA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Сервіс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LearningApps</a:t>
            </a:r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7334" y="1280160"/>
            <a:ext cx="10898969" cy="4761202"/>
          </a:xfrm>
        </p:spPr>
        <p:txBody>
          <a:bodyPr>
            <a:normAutofit fontScale="92500" lnSpcReduction="10000"/>
          </a:bodyPr>
          <a:lstStyle/>
          <a:p>
            <a:r>
              <a:rPr lang="uk-UA" sz="4800" dirty="0">
                <a:latin typeface="Times New Roman" pitchFamily="18" charset="0"/>
                <a:cs typeface="Times New Roman" pitchFamily="18" charset="0"/>
              </a:rPr>
              <a:t>Конструктор </a:t>
            </a:r>
            <a:r>
              <a:rPr lang="uk-UA" sz="4800" u="sng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Learning</a:t>
            </a:r>
            <a:r>
              <a:rPr lang="en-US" sz="4800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uk-UA" sz="4800" u="sng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pps</a:t>
            </a:r>
            <a:r>
              <a:rPr lang="uk-UA" sz="4800" dirty="0">
                <a:latin typeface="Times New Roman" pitchFamily="18" charset="0"/>
                <a:cs typeface="Times New Roman" pitchFamily="18" charset="0"/>
              </a:rPr>
              <a:t> призначений для розробки та зберігання інтерактивних завдань з різних предметних дисциплін, за допомогою яких учні можуть перевірити, закріпити набуті знання в ігровій формі, що сприяє формуванню їх пізнавального інтересу. 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138453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743712"/>
          </a:xfrm>
        </p:spPr>
        <p:txBody>
          <a:bodyPr>
            <a:normAutofit fontScale="90000"/>
          </a:bodyPr>
          <a:lstStyle/>
          <a:p>
            <a:r>
              <a:rPr lang="en-US" dirty="0"/>
              <a:t>Google Classroom.</a:t>
            </a:r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7334" y="1353312"/>
            <a:ext cx="10935545" cy="5504688"/>
          </a:xfrm>
        </p:spPr>
        <p:txBody>
          <a:bodyPr>
            <a:normAutofit/>
          </a:bodyPr>
          <a:lstStyle/>
          <a:p>
            <a:pPr fontAlgn="base"/>
            <a:r>
              <a:rPr lang="uk-UA" sz="2600" dirty="0" smtClean="0"/>
              <a:t>- </a:t>
            </a:r>
            <a:r>
              <a:rPr lang="en-US" sz="2600" dirty="0" smtClean="0"/>
              <a:t>Google </a:t>
            </a:r>
            <a:r>
              <a:rPr lang="en-US" sz="2600" dirty="0"/>
              <a:t>Classroom - </a:t>
            </a:r>
            <a:r>
              <a:rPr lang="uk-UA" sz="2600" dirty="0"/>
              <a:t>це зручна і повністю забезпечена всім необхідним платформа, в якій є всі інструменти для створення, зберігання та обміну інформацією. Зберігання всієї необхідної </a:t>
            </a:r>
            <a:r>
              <a:rPr lang="uk-UA" sz="2600" dirty="0" err="1"/>
              <a:t>інфоромаціі</a:t>
            </a:r>
            <a:r>
              <a:rPr lang="uk-UA" sz="2600" dirty="0"/>
              <a:t> відбувається в </a:t>
            </a:r>
            <a:r>
              <a:rPr lang="en-US" sz="2600" dirty="0"/>
              <a:t>Google Drive, </a:t>
            </a:r>
            <a:r>
              <a:rPr lang="uk-UA" sz="2600" dirty="0"/>
              <a:t>створення документів - в </a:t>
            </a:r>
            <a:r>
              <a:rPr lang="en-US" sz="2600" dirty="0"/>
              <a:t>Google Docs, </a:t>
            </a:r>
            <a:r>
              <a:rPr lang="uk-UA" sz="2600" dirty="0"/>
              <a:t>створення презентацій можливо за допомогою </a:t>
            </a:r>
            <a:r>
              <a:rPr lang="en-US" sz="2600" dirty="0"/>
              <a:t>Sheets and Slides, </a:t>
            </a:r>
            <a:r>
              <a:rPr lang="uk-UA" sz="2600" dirty="0"/>
              <a:t>планування розкладу за допомогою </a:t>
            </a:r>
            <a:r>
              <a:rPr lang="en-US" sz="2600" dirty="0"/>
              <a:t>Google Calendar. </a:t>
            </a:r>
            <a:r>
              <a:rPr lang="uk-UA" sz="2600" dirty="0"/>
              <a:t>Простими словами, тут є абсолютно всі інструменти, які необхідні в плануванні і створенні якісного віддаленого навчання.</a:t>
            </a:r>
          </a:p>
          <a:p>
            <a:pPr fontAlgn="base"/>
            <a:r>
              <a:rPr lang="uk-UA" sz="2600" dirty="0" smtClean="0"/>
              <a:t>- Є </a:t>
            </a:r>
            <a:r>
              <a:rPr lang="uk-UA" sz="2600" dirty="0" err="1"/>
              <a:t>оффлайн</a:t>
            </a:r>
            <a:r>
              <a:rPr lang="uk-UA" sz="2600" dirty="0"/>
              <a:t> доступ до інформації. Навіть якщо у вашого учня тимчасово відсутній доступ до інтернету, то він зможе все одно ознайомитися з матеріалом.</a:t>
            </a:r>
          </a:p>
          <a:p>
            <a:pPr fontAlgn="base"/>
            <a:r>
              <a:rPr lang="uk-UA" sz="2600" dirty="0" smtClean="0"/>
              <a:t>- Сервіс </a:t>
            </a:r>
            <a:r>
              <a:rPr lang="uk-UA" sz="2600" dirty="0"/>
              <a:t>є безкоштовним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39238492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Красный и оранжевый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33</TotalTime>
  <Words>336</Words>
  <Application>Microsoft Office PowerPoint</Application>
  <PresentationFormat>Широкоэкранный</PresentationFormat>
  <Paragraphs>35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Times New Roman</vt:lpstr>
      <vt:lpstr>Trebuchet MS</vt:lpstr>
      <vt:lpstr>Wingdings 3</vt:lpstr>
      <vt:lpstr>Грань</vt:lpstr>
      <vt:lpstr>Сучасні онлайн платформи в освітньому просторі</vt:lpstr>
      <vt:lpstr>Які переваги дистанційного навчання? </vt:lpstr>
      <vt:lpstr>Презентация PowerPoint</vt:lpstr>
      <vt:lpstr>Презентация PowerPoint</vt:lpstr>
      <vt:lpstr>Zoom cloud meetings </vt:lpstr>
      <vt:lpstr>Платформа для дистанційного навчання SchoolUrok</vt:lpstr>
      <vt:lpstr>Освітня платформа “На Урок”</vt:lpstr>
      <vt:lpstr>Сервіс LearningApps</vt:lpstr>
      <vt:lpstr>Google Classroom.</vt:lpstr>
      <vt:lpstr>CLASSDOJO Експлуатація сервіса проста для всіх: треба пройти етап реєстрації і можна почати користуватися. Найбільше Classdojo підходить для організації віддаленого навчання школярів молодшої та середньої школи, адже все оформлено яскраво, креативно, є анімації. Це привертає увагу. На платформі доступні такі функції: можливість легко зв'язатися з батьками; можливість легко відправити повідомлення групі учнів або кожному учню окремо; можна подивитися, як працює учень, як його оцінюють інші вчителі, який прогрес; оцінки учня дублюються в акаунті його батьків, що дає можливість контролювати успішність; є журнал, в який виставляються оцінки</vt:lpstr>
      <vt:lpstr>МІЙ КЛАС Відмінна українська платформа для онлайн-навчання. Тут зрозумілий, простий і дуже зручний інтерфейс українською мовою, достатня кількість різноманітних функцій, є можливість давати учням завдання різних форм і складнощів, а також можливість перевірити ці завдання автоматично </vt:lpstr>
      <vt:lpstr>ДЯКУЮ ЗА УВАГУ!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Сучасні онлайн платформи в освітньому просторі</dc:title>
  <dc:creator>rafalivkaasus@gmail.com</dc:creator>
  <cp:lastModifiedBy>rafalivkaasus@gmail.com</cp:lastModifiedBy>
  <cp:revision>4</cp:revision>
  <dcterms:created xsi:type="dcterms:W3CDTF">2022-12-11T16:48:41Z</dcterms:created>
  <dcterms:modified xsi:type="dcterms:W3CDTF">2023-03-15T10:48:08Z</dcterms:modified>
</cp:coreProperties>
</file>