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63" r:id="rId4"/>
    <p:sldId id="276" r:id="rId5"/>
    <p:sldId id="262" r:id="rId6"/>
    <p:sldId id="260" r:id="rId7"/>
    <p:sldId id="266" r:id="rId8"/>
    <p:sldId id="268" r:id="rId9"/>
    <p:sldId id="269" r:id="rId10"/>
    <p:sldId id="270" r:id="rId11"/>
    <p:sldId id="271" r:id="rId12"/>
    <p:sldId id="264" r:id="rId13"/>
    <p:sldId id="265" r:id="rId14"/>
    <p:sldId id="272" r:id="rId15"/>
    <p:sldId id="273" r:id="rId16"/>
    <p:sldId id="274" r:id="rId17"/>
    <p:sldId id="275" r:id="rId18"/>
    <p:sldId id="277" r:id="rId19"/>
    <p:sldId id="278" r:id="rId20"/>
    <p:sldId id="28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4374A"/>
    <a:srgbClr val="E5907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54897"/>
            <a:ext cx="7776864" cy="131804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44891" y="4462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771800" y="1988840"/>
            <a:ext cx="619268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988840"/>
            <a:ext cx="3096344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999381"/>
            <a:ext cx="3096344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2356" y="1535113"/>
            <a:ext cx="32377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2356" y="2174875"/>
            <a:ext cx="3237756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97468" y="1535113"/>
            <a:ext cx="32390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7468" y="2174875"/>
            <a:ext cx="323902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891" y="44624"/>
            <a:ext cx="6463613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988840"/>
            <a:ext cx="583264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.com.ua/great-britain-profi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7112"/>
            <a:ext cx="7776864" cy="243583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5400" b="1" dirty="0" err="1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Британія</a:t>
            </a:r>
            <a:endParaRPr lang="ru-RU" sz="5400" b="1" dirty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35ED69-42AF-435B-9F4D-306F0C3EC96C}"/>
              </a:ext>
            </a:extLst>
          </p:cNvPr>
          <p:cNvSpPr/>
          <p:nvPr/>
        </p:nvSpPr>
        <p:spPr>
          <a:xfrm>
            <a:off x="539552" y="5494498"/>
            <a:ext cx="5976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dirty="0"/>
          </a:p>
          <a:p>
            <a:pPr algn="r"/>
            <a:endParaRPr lang="uk-UA" dirty="0"/>
          </a:p>
          <a:p>
            <a:pPr algn="r"/>
            <a:r>
              <a:rPr lang="uk-UA" dirty="0">
                <a:solidFill>
                  <a:srgbClr val="0070C0"/>
                </a:solidFill>
              </a:rPr>
              <a:t>Викладач географії та біології вищої категорії</a:t>
            </a:r>
          </a:p>
          <a:p>
            <a:pPr algn="r"/>
            <a:r>
              <a:rPr lang="uk-UA" dirty="0">
                <a:solidFill>
                  <a:srgbClr val="0070C0"/>
                </a:solidFill>
              </a:rPr>
              <a:t>«</a:t>
            </a:r>
            <a:r>
              <a:rPr lang="uk-UA" dirty="0" err="1">
                <a:solidFill>
                  <a:srgbClr val="0070C0"/>
                </a:solidFill>
              </a:rPr>
              <a:t>Мринської</a:t>
            </a:r>
            <a:r>
              <a:rPr lang="uk-UA" dirty="0">
                <a:solidFill>
                  <a:srgbClr val="0070C0"/>
                </a:solidFill>
              </a:rPr>
              <a:t> філії ДПТНЗ «Куликівський ПАЛ»</a:t>
            </a:r>
          </a:p>
          <a:p>
            <a:pPr algn="r"/>
            <a:r>
              <a:rPr lang="uk-UA" dirty="0">
                <a:solidFill>
                  <a:srgbClr val="0070C0"/>
                </a:solidFill>
              </a:rPr>
              <a:t>Ніна ЖИГУН</a:t>
            </a:r>
            <a:endParaRPr lang="ru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502AB4-C9F0-4E29-9B10-B7F2D100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ракетобудування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літакобудування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автомобілебудування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верстатобудування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кораблебудування</a:t>
            </a:r>
            <a:endParaRPr lang="ru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5B2A9B57-AF8A-4201-8C58-0909D6EF3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Английскі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марки </a:t>
            </a:r>
            <a:r>
              <a:rPr lang="ru-RU" b="1" dirty="0" err="1">
                <a:solidFill>
                  <a:srgbClr val="002060"/>
                </a:solidFill>
              </a:rPr>
              <a:t>автомобилів</a:t>
            </a:r>
            <a:endParaRPr lang="uk-UA" dirty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Rolls-Royce.</a:t>
            </a:r>
          </a:p>
          <a:p>
            <a:r>
              <a:rPr lang="en-US" dirty="0">
                <a:solidFill>
                  <a:srgbClr val="002060"/>
                </a:solidFill>
              </a:rPr>
              <a:t>Aston Martin.</a:t>
            </a:r>
          </a:p>
          <a:p>
            <a:r>
              <a:rPr lang="en-US" dirty="0">
                <a:solidFill>
                  <a:srgbClr val="002060"/>
                </a:solidFill>
              </a:rPr>
              <a:t>Bentley.</a:t>
            </a:r>
          </a:p>
          <a:p>
            <a:r>
              <a:rPr lang="en-US" dirty="0">
                <a:solidFill>
                  <a:srgbClr val="002060"/>
                </a:solidFill>
              </a:rPr>
              <a:t>Jaguar.</a:t>
            </a:r>
          </a:p>
          <a:p>
            <a:r>
              <a:rPr lang="en-US" dirty="0">
                <a:solidFill>
                  <a:srgbClr val="002060"/>
                </a:solidFill>
              </a:rPr>
              <a:t>Land Rover.</a:t>
            </a:r>
          </a:p>
          <a:p>
            <a:endParaRPr lang="ru-UA" dirty="0"/>
          </a:p>
        </p:txBody>
      </p:sp>
      <p:pic>
        <p:nvPicPr>
          <p:cNvPr id="5122" name="Picture 2" descr="Английские автомобили: история и топ известных марок">
            <a:extLst>
              <a:ext uri="{FF2B5EF4-FFF2-40B4-BE49-F238E27FC236}">
                <a16:creationId xmlns:a16="http://schemas.microsoft.com/office/drawing/2014/main" id="{44411BF4-B5C7-495D-81B1-5F499D2C0F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96044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нглийские автомобили: история и топ известных марок">
            <a:extLst>
              <a:ext uri="{FF2B5EF4-FFF2-40B4-BE49-F238E27FC236}">
                <a16:creationId xmlns:a16="http://schemas.microsoft.com/office/drawing/2014/main" id="{E786F4E2-7D68-488C-A6AD-A632701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0268"/>
            <a:ext cx="3960440" cy="24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851C67-3723-4522-BF71-84CAB9FA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4355976" cy="129614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B050"/>
                </a:solidFill>
              </a:rPr>
              <a:t>Сільське господарство</a:t>
            </a:r>
            <a:endParaRPr lang="ru-UA" dirty="0">
              <a:solidFill>
                <a:srgbClr val="00B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F3A434-2C32-4FF3-9B64-908982302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9"/>
            <a:ext cx="4067944" cy="2448272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молочне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скотарство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свинарство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птахівництво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Пд-Сх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вівчарство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м'ясне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скотарство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Шотландія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Уельс</a:t>
            </a: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ото: ria.ru">
            <a:extLst>
              <a:ext uri="{FF2B5EF4-FFF2-40B4-BE49-F238E27FC236}">
                <a16:creationId xmlns:a16="http://schemas.microsoft.com/office/drawing/2014/main" id="{782B126C-CC33-4269-A508-FD8BB77D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45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576580-9EAA-4414-A2C6-343D6E8B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1"/>
            <a:ext cx="6624736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A0925-1F35-42F3-8950-D2EEF032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економічні зв´язки</a:t>
            </a:r>
            <a:endParaRPr lang="ru-UA" dirty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235F1-8546-40E3-9A8F-B3E4102C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405460"/>
            <a:ext cx="6336704" cy="5407916"/>
          </a:xfrm>
        </p:spPr>
        <p:txBody>
          <a:bodyPr>
            <a:no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руда,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марганцева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руда,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поліметалеві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алюмінієві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золото),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каучук,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турбореактивні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метали,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endParaRPr lang="ru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8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EC772-37FF-4C67-B4F7-C1DB438951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1288" y="0"/>
            <a:ext cx="6462712" cy="19891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імпортованої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E2D2B-E37D-4C02-A553-BD38F46932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51163" y="2205038"/>
            <a:ext cx="6192837" cy="4392612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вфабрикати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вуглецевої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соняшникова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сафлорова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фракц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прутки та бруски з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вуглецевої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макуха та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нш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дходи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прокат плоский з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вуглецевої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зольован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феросплави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теслярськ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вельн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607510A-EA1E-4C55-BE9D-BAB266C6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Визначні пам´ятки</a:t>
            </a:r>
            <a:b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br>
              <a:rPr lang="uk-UA" dirty="0"/>
            </a:b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AB4270-8D0C-47A2-8210-0F5ACB9F9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33" y="4797152"/>
            <a:ext cx="3702950" cy="201622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A41AD5F-8871-49AE-922F-E19904790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2891361"/>
            <a:ext cx="3347864" cy="2386054"/>
          </a:xfr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36A7AD05-F7DE-4C1A-9DD7-A8737678C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33" y="1700808"/>
            <a:ext cx="37124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666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2256C-CA0B-42EE-83D1-221E3A67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387" y="44623"/>
            <a:ext cx="6463613" cy="1360836"/>
          </a:xfrm>
        </p:spPr>
        <p:txBody>
          <a:bodyPr/>
          <a:lstStyle/>
          <a:p>
            <a:endParaRPr lang="ru-UA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A35C65AF-4A65-43AA-949F-E92639D9C5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7" y="3342290"/>
            <a:ext cx="4666593" cy="3565691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4C1E527-A7CB-441E-A9D9-481BA19F03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2000" cy="3342289"/>
          </a:xfrm>
        </p:spPr>
      </p:pic>
      <p:pic>
        <p:nvPicPr>
          <p:cNvPr id="24" name="Объект 7">
            <a:extLst>
              <a:ext uri="{FF2B5EF4-FFF2-40B4-BE49-F238E27FC236}">
                <a16:creationId xmlns:a16="http://schemas.microsoft.com/office/drawing/2014/main" id="{298859EC-A196-40A3-9029-C9C351F92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7" y="1"/>
            <a:ext cx="4666593" cy="3365560"/>
          </a:xfrm>
          <a:prstGeom prst="rect">
            <a:avLst/>
          </a:prstGeom>
        </p:spPr>
      </p:pic>
      <p:pic>
        <p:nvPicPr>
          <p:cNvPr id="28" name="Объект 5">
            <a:extLst>
              <a:ext uri="{FF2B5EF4-FFF2-40B4-BE49-F238E27FC236}">
                <a16:creationId xmlns:a16="http://schemas.microsoft.com/office/drawing/2014/main" id="{1ED7D356-394C-47AE-8EFC-7AEF09940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552"/>
            <a:ext cx="4477407" cy="34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F3C6A-2C58-4B58-A992-B579E19B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362E2D-2B8A-42C6-9210-06BC5397E1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3381474"/>
            <a:ext cx="3095625" cy="3476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7">
            <a:extLst>
              <a:ext uri="{FF2B5EF4-FFF2-40B4-BE49-F238E27FC236}">
                <a16:creationId xmlns:a16="http://schemas.microsoft.com/office/drawing/2014/main" id="{4C8A416E-6765-4749-82A2-D6BB561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36"/>
            <a:ext cx="6665137" cy="2966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56402570-0DD1-4FB1-AD8F-EF7F5D6039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84" y="3010942"/>
            <a:ext cx="3097213" cy="3802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9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3F416-A538-4E0C-B0D2-E31FE830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5" y="548680"/>
            <a:ext cx="6912769" cy="25202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ШУКАЙТЕ В ІНТЕРНЕТІ</a:t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інтернет-джерелами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з’ясуйте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Співдружності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устрій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форму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>
                <a:solidFill>
                  <a:srgbClr val="292B2C"/>
                </a:solidFill>
                <a:latin typeface="Roboto"/>
              </a:rPr>
            </a:br>
            <a:endParaRPr lang="ru-UA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E3626FC-A668-41A2-99DB-E4AE61316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90553"/>
            <a:ext cx="3097213" cy="1742182"/>
          </a:xfrm>
        </p:spPr>
      </p:pic>
      <p:pic>
        <p:nvPicPr>
          <p:cNvPr id="10" name="Объект 8">
            <a:extLst>
              <a:ext uri="{FF2B5EF4-FFF2-40B4-BE49-F238E27FC236}">
                <a16:creationId xmlns:a16="http://schemas.microsoft.com/office/drawing/2014/main" id="{0F4D292D-C138-41FE-BA88-628FB8FE3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91446"/>
            <a:ext cx="3097213" cy="174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00BE9B5F-ACA4-4993-81FD-20B7B814C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52328"/>
            <a:ext cx="367240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054C7CCC-F1BB-43AA-AFE9-B372EB0764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52328"/>
            <a:ext cx="3492277" cy="4005064"/>
          </a:xfrm>
        </p:spPr>
      </p:pic>
    </p:spTree>
    <p:extLst>
      <p:ext uri="{BB962C8B-B14F-4D97-AF65-F5344CB8AC3E}">
        <p14:creationId xmlns:p14="http://schemas.microsoft.com/office/powerpoint/2010/main" val="137304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FC2399-15A9-4AB2-B4EC-63DB268FB95C}"/>
              </a:ext>
            </a:extLst>
          </p:cNvPr>
          <p:cNvSpPr/>
          <p:nvPr/>
        </p:nvSpPr>
        <p:spPr>
          <a:xfrm>
            <a:off x="1907704" y="0"/>
            <a:ext cx="72362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І ЗАВДАННЯ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державного устрою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областями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третинного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видами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автомобілебудування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стались 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видобувній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Як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позначилося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енергетиці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спеціалізацію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мал. 53,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зовнішньоторговельних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10*.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Поміркуйте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авіакосмічна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центри.</a:t>
            </a:r>
          </a:p>
        </p:txBody>
      </p:sp>
    </p:spTree>
    <p:extLst>
      <p:ext uri="{BB962C8B-B14F-4D97-AF65-F5344CB8AC3E}">
        <p14:creationId xmlns:p14="http://schemas.microsoft.com/office/powerpoint/2010/main" val="268279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D1D9F9-CAA1-44BA-935E-2BE4B0FF9FDF}"/>
              </a:ext>
            </a:extLst>
          </p:cNvPr>
          <p:cNvSpPr/>
          <p:nvPr/>
        </p:nvSpPr>
        <p:spPr>
          <a:xfrm>
            <a:off x="2339752" y="0"/>
            <a:ext cx="6804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 ДОСЛІДЖЕННЯ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Париж,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порівняйте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Лондона,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Парижа,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агломерації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характер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транспорту;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Європа skyline силует з різних пам'яток Стокова Ілюстрація">
            <a:extLst>
              <a:ext uri="{FF2B5EF4-FFF2-40B4-BE49-F238E27FC236}">
                <a16:creationId xmlns:a16="http://schemas.microsoft.com/office/drawing/2014/main" id="{8F1BE8B7-08F3-4B00-BAD1-F0F8144E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54984"/>
            <a:ext cx="6804248" cy="27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8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D4C85-E700-44D2-9AB2-0578F557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891" y="0"/>
            <a:ext cx="6463613" cy="1916832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домашнього завдання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асоціативний кущ з теми «Франція». Робота в групах: </a:t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група - скласти питання, </a:t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група- дати відповіді,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оцінює.</a:t>
            </a:r>
            <a:endParaRPr lang="ru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04C38C-C61E-4752-8669-0325B85A4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060848"/>
            <a:ext cx="6660232" cy="4797152"/>
          </a:xfrm>
        </p:spPr>
      </p:pic>
    </p:spTree>
    <p:extLst>
      <p:ext uri="{BB962C8B-B14F-4D97-AF65-F5344CB8AC3E}">
        <p14:creationId xmlns:p14="http://schemas.microsoft.com/office/powerpoint/2010/main" val="185787842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D25D2-2E85-42F9-B584-9EA7FFF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3F7EC-0B5C-485A-B0D1-F877151F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00808"/>
            <a:ext cx="669674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4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4891" y="44623"/>
            <a:ext cx="6463613" cy="18667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6699"/>
                </a:solidFill>
                <a:effectLst/>
              </a:rPr>
              <a:t>Велика </a:t>
            </a:r>
            <a:r>
              <a:rPr lang="ru-RU" b="1" dirty="0" err="1">
                <a:solidFill>
                  <a:srgbClr val="666699"/>
                </a:solidFill>
                <a:effectLst/>
              </a:rPr>
              <a:t>Британія</a:t>
            </a:r>
            <a:r>
              <a:rPr lang="ru-RU" b="1" dirty="0">
                <a:solidFill>
                  <a:srgbClr val="666699"/>
                </a:solidFill>
                <a:effectLst/>
              </a:rPr>
              <a:t> – </a:t>
            </a:r>
            <a:r>
              <a:rPr lang="en-US" b="1" dirty="0">
                <a:solidFill>
                  <a:srgbClr val="666699"/>
                </a:solidFill>
                <a:effectLst/>
              </a:rPr>
              <a:t>United Kingdom</a:t>
            </a:r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3659832" y="534994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3375669" y="477368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3431232" y="481654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3659832" y="283534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3375669" y="225908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4726632" y="2346395"/>
            <a:ext cx="43311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latin typeface="Arial" charset="0"/>
              </a:rPr>
              <a:t>Місце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країни</a:t>
            </a:r>
            <a:r>
              <a:rPr lang="ru-RU" sz="2400" dirty="0">
                <a:latin typeface="Arial" charset="0"/>
              </a:rPr>
              <a:t> у </a:t>
            </a:r>
            <a:r>
              <a:rPr lang="ru-RU" sz="2400" dirty="0" err="1">
                <a:latin typeface="Arial" charset="0"/>
              </a:rPr>
              <a:t>світі</a:t>
            </a:r>
            <a:r>
              <a:rPr lang="ru-RU" sz="2400" dirty="0">
                <a:latin typeface="Arial" charset="0"/>
              </a:rPr>
              <a:t> та </a:t>
            </a:r>
            <a:r>
              <a:rPr lang="ru-RU" sz="2400" dirty="0" err="1">
                <a:latin typeface="Arial" charset="0"/>
              </a:rPr>
              <a:t>регіоні</a:t>
            </a:r>
            <a:endParaRPr lang="en-US" sz="2400" dirty="0"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3431232" y="230194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3659832" y="367354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3375669" y="309728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3431232" y="314014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3661420" y="451015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3375669" y="393548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3431232" y="397834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7" name="Line 266"/>
          <p:cNvSpPr>
            <a:spLocks noChangeShapeType="1"/>
          </p:cNvSpPr>
          <p:nvPr/>
        </p:nvSpPr>
        <p:spPr bwMode="gray">
          <a:xfrm>
            <a:off x="3659832" y="621037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3375669" y="563410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3431232" y="567697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4726632" y="3208408"/>
            <a:ext cx="31600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latin typeface="Arial" charset="0"/>
              </a:rPr>
              <a:t>Система </a:t>
            </a:r>
            <a:r>
              <a:rPr lang="ru-RU" sz="2400" dirty="0" err="1">
                <a:latin typeface="Arial" charset="0"/>
              </a:rPr>
              <a:t>розселення</a:t>
            </a:r>
            <a:endParaRPr lang="en-US" sz="2400" dirty="0">
              <a:latin typeface="Arial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4726632" y="4048195"/>
            <a:ext cx="38026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latin typeface="Arial" charset="0"/>
              </a:rPr>
              <a:t>Промислові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виробництва</a:t>
            </a:r>
            <a:endParaRPr lang="en-US" sz="2400" dirty="0">
              <a:latin typeface="Arial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4726632" y="4889570"/>
            <a:ext cx="46426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latin typeface="Arial" charset="0"/>
              </a:rPr>
              <a:t>Особливості</a:t>
            </a:r>
            <a:r>
              <a:rPr lang="ru-RU" sz="2400" dirty="0">
                <a:latin typeface="Arial" charset="0"/>
              </a:rPr>
              <a:t> аграрного сектору</a:t>
            </a:r>
            <a:endParaRPr lang="en-US" sz="2400" dirty="0"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4726632" y="5740470"/>
            <a:ext cx="41924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latin typeface="Arial" charset="0"/>
              </a:rPr>
              <a:t>Зовнішні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економічні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зв´язки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FD26D9-F36C-4CC7-96B1-23EEA5106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184482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57C4324-26AD-4603-BE41-6EA13C124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6696743" cy="501317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8D917C-5E20-4648-ACF5-386B6B8C1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0"/>
            <a:ext cx="3456384" cy="1844824"/>
          </a:xfrm>
          <a:prstGeom prst="rect">
            <a:avLst/>
          </a:prstGeom>
        </p:spPr>
      </p:pic>
      <p:sp>
        <p:nvSpPr>
          <p:cNvPr id="11" name="AutoShape 4" descr="Вектор Золоті Євро Підписати Ізольовані Білому Фоні Векторна Графіка">
            <a:extLst>
              <a:ext uri="{FF2B5EF4-FFF2-40B4-BE49-F238E27FC236}">
                <a16:creationId xmlns:a16="http://schemas.microsoft.com/office/drawing/2014/main" id="{1A64BFFD-3864-4362-8F44-EFA8C892D2A9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915817" y="44450"/>
            <a:ext cx="619325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dirty="0"/>
              <a:t>Євро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9740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4891" y="44624"/>
            <a:ext cx="6463613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Візитна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картка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Великобританії</a:t>
            </a:r>
            <a:r>
              <a:rPr lang="ru-RU" dirty="0">
                <a:solidFill>
                  <a:srgbClr val="0070C0"/>
                </a:solidFill>
              </a:rPr>
              <a:t>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46581" y="1196752"/>
            <a:ext cx="6660232" cy="56166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244,7 тис. км² ( 10-те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61,1 млн.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( 3-тє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Лондон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високорозвинута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45 графств,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Уельс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графств,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26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ООН, НАТО, ЄС.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consectetuer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ligula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dolor.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Aenean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Cum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 parturient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quam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pellentesque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pretium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fringilla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1" y="44624"/>
            <a:ext cx="6480719" cy="144016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555776" y="1484784"/>
            <a:ext cx="6336704" cy="4968552"/>
          </a:xfrm>
        </p:spPr>
        <p:txBody>
          <a:bodyPr>
            <a:no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колоніальна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Співдружність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5-те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2-ге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 ВВП, 18-те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5-те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золотовалютними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резервами.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D610A-510F-4370-8994-1A62D2C2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891" y="44624"/>
            <a:ext cx="6463613" cy="1360836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розселення</a:t>
            </a:r>
            <a:endParaRPr lang="ru-UA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1FDDCC-D959-4055-9C3C-BE10FE954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5776" y="1405460"/>
            <a:ext cx="3096344" cy="5109343"/>
          </a:xfrm>
        </p:spPr>
        <p:txBody>
          <a:bodyPr>
            <a:normAutofit fontScale="47500" lnSpcReduction="20000"/>
          </a:bodyPr>
          <a:lstStyle/>
          <a:p>
            <a:pPr algn="just" fontAlgn="base"/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Великобританія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одна з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урбанізованих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90 %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них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 – у великих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агломераціях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1/8 – у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околицями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(Великому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урбанізованою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південно-східна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центральна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Лондон,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Бірмінгем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Ліверпуль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Манчестер і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Лідс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Поза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агломераціями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Ньюкасл, Глазго і Белфаст.</a:t>
            </a:r>
          </a:p>
          <a:p>
            <a:pPr algn="just" fontAlgn="base"/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конурбаціями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Великий Лондон – 8,5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млн.осіб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Мідленд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2,3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млн.осіб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Великий Манчестер – 2,2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млн.осіб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Йоркшир – 1,5 млн. </a:t>
            </a:r>
            <a:r>
              <a:rPr lang="ru-RU" sz="33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8DA88A-054F-4A26-BE35-41AD30BCD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05063"/>
            <a:ext cx="3097213" cy="2509739"/>
          </a:xfrm>
        </p:spPr>
      </p:pic>
      <p:pic>
        <p:nvPicPr>
          <p:cNvPr id="1026" name="Picture 2" descr="4 страны и 12 регионов Великобритании, чем живут области и районы - Europe  House">
            <a:extLst>
              <a:ext uri="{FF2B5EF4-FFF2-40B4-BE49-F238E27FC236}">
                <a16:creationId xmlns:a16="http://schemas.microsoft.com/office/drawing/2014/main" id="{DFEE6D84-FEC2-41F7-BAA7-B0FCC13B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052736"/>
            <a:ext cx="345638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3774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D6C4E20-77E4-4DFC-9CEF-5DB029A2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ГОСПОДАРСТВО </a:t>
            </a:r>
            <a:r>
              <a:rPr lang="ru-RU" i="1" dirty="0" err="1">
                <a:effectLst/>
              </a:rPr>
              <a:t>Постіндустріальна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країна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A95AE1-4555-46FA-B505-FB9CED1C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1916832"/>
            <a:ext cx="6192688" cy="4752528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ПЕК –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нафтовидобувна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Брічіш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Петроліум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just"/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 - ТЕС (Йоркшир, Великий Лондон), </a:t>
            </a:r>
          </a:p>
          <a:p>
            <a:pPr algn="just"/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- АЕС (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зх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пд-сх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algn="just"/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- ГЕС (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Шотландія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8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61159-2D2D-4B93-B789-209CCCB0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892" y="-9075"/>
            <a:ext cx="4351612" cy="1468234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0FCCD1A-F352-459E-912A-C3BC942C8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err="1"/>
              <a:t>Чорна</a:t>
            </a:r>
            <a:r>
              <a:rPr lang="ru-RU" i="1" dirty="0"/>
              <a:t> та </a:t>
            </a:r>
            <a:r>
              <a:rPr lang="ru-RU" i="1" dirty="0" err="1"/>
              <a:t>кольорова</a:t>
            </a:r>
            <a:r>
              <a:rPr lang="ru-RU" i="1" dirty="0"/>
              <a:t> </a:t>
            </a:r>
            <a:r>
              <a:rPr lang="ru-RU" i="1" dirty="0" err="1"/>
              <a:t>металургія</a:t>
            </a:r>
            <a:r>
              <a:rPr lang="ru-RU" i="1" dirty="0"/>
              <a:t> – </a:t>
            </a:r>
            <a:r>
              <a:rPr lang="ru-RU" i="1" dirty="0" err="1"/>
              <a:t>чавун</a:t>
            </a:r>
            <a:r>
              <a:rPr lang="ru-RU" i="1" dirty="0"/>
              <a:t>, сталь, </a:t>
            </a:r>
            <a:r>
              <a:rPr lang="ru-RU" i="1" dirty="0" err="1"/>
              <a:t>алюміній</a:t>
            </a:r>
            <a:r>
              <a:rPr lang="ru-RU" i="1" dirty="0"/>
              <a:t>, </a:t>
            </a:r>
            <a:r>
              <a:rPr lang="ru-RU" i="1" dirty="0" err="1"/>
              <a:t>мідь</a:t>
            </a:r>
            <a:r>
              <a:rPr lang="ru-RU" i="1" dirty="0"/>
              <a:t>, цинк, олово та </a:t>
            </a:r>
            <a:r>
              <a:rPr lang="ru-RU" i="1" dirty="0" err="1"/>
              <a:t>ін</a:t>
            </a:r>
            <a:r>
              <a:rPr lang="ru-RU" i="1" dirty="0"/>
              <a:t>. </a:t>
            </a:r>
            <a:r>
              <a:rPr lang="ru-RU" i="1" dirty="0" err="1"/>
              <a:t>Машинобудування</a:t>
            </a:r>
            <a:r>
              <a:rPr lang="ru-RU" i="1" dirty="0"/>
              <a:t> – </a:t>
            </a:r>
            <a:r>
              <a:rPr lang="ru-RU" i="1" dirty="0" err="1"/>
              <a:t>ракетобудування</a:t>
            </a:r>
            <a:r>
              <a:rPr lang="ru-RU" i="1" dirty="0"/>
              <a:t>, </a:t>
            </a:r>
            <a:r>
              <a:rPr lang="ru-RU" i="1" dirty="0" err="1"/>
              <a:t>точне</a:t>
            </a:r>
            <a:r>
              <a:rPr lang="ru-RU" i="1" dirty="0"/>
              <a:t>, </a:t>
            </a:r>
            <a:r>
              <a:rPr lang="ru-RU" i="1" dirty="0" err="1"/>
              <a:t>літакобудування</a:t>
            </a:r>
            <a:r>
              <a:rPr lang="ru-RU" i="1" dirty="0"/>
              <a:t>, </a:t>
            </a:r>
            <a:r>
              <a:rPr lang="ru-RU" i="1" dirty="0" err="1"/>
              <a:t>автомобілебудування</a:t>
            </a:r>
            <a:r>
              <a:rPr lang="ru-RU" i="1" dirty="0"/>
              <a:t>, </a:t>
            </a:r>
            <a:r>
              <a:rPr lang="ru-RU" i="1" dirty="0" err="1"/>
              <a:t>верстатобудування</a:t>
            </a:r>
            <a:r>
              <a:rPr lang="ru-RU" i="1" dirty="0"/>
              <a:t>, </a:t>
            </a:r>
            <a:r>
              <a:rPr lang="ru-RU" i="1" dirty="0" err="1"/>
              <a:t>кораблебудування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6E06F8-1A7D-40DA-9EAA-40B11003D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4" y="-9074"/>
            <a:ext cx="3096344" cy="6867074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парфуми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(Великий Лондон),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сода (Йоркшир)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вовняні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(Йоркшир),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бавовняні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Ланкшир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Лляні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(Ольстер), трикотаж (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Мідленд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ефтехимическая промышленность - РУС ТЕХНОЛОДЖИ">
            <a:extLst>
              <a:ext uri="{FF2B5EF4-FFF2-40B4-BE49-F238E27FC236}">
                <a16:creationId xmlns:a16="http://schemas.microsoft.com/office/drawing/2014/main" id="{0971E671-6E7D-4413-8998-7A21DEAE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6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1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64982e1b545464e861e537a64562f089a2e5aa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797</Words>
  <Application>Microsoft Office PowerPoint</Application>
  <PresentationFormat>Экран (4:3)</PresentationFormat>
  <Paragraphs>79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Times New Roman</vt:lpstr>
      <vt:lpstr>Тема Office</vt:lpstr>
      <vt:lpstr>Велика Британія</vt:lpstr>
      <vt:lpstr>Перевірка домашнього завдання. Скласти асоціативний кущ з теми «Франція». Робота в групах:  I група - скласти питання,  II група- дати відповіді, III група оцінює.</vt:lpstr>
      <vt:lpstr>Велика Британія – United Kingdom</vt:lpstr>
      <vt:lpstr>Євро</vt:lpstr>
      <vt:lpstr>«Візитна картка Великобританії» </vt:lpstr>
      <vt:lpstr>Місце країни в регіоні та світі</vt:lpstr>
      <vt:lpstr>Система розселення</vt:lpstr>
      <vt:lpstr>ГОСПОДАРСТВО Постіндустріальна країна</vt:lpstr>
      <vt:lpstr>Презентация PowerPoint</vt:lpstr>
      <vt:lpstr>Машинобудування – ракетобудування, точне, літакобудування, автомобілебудування, верстатобудування, кораблебудування</vt:lpstr>
      <vt:lpstr>Сільське господарство</vt:lpstr>
      <vt:lpstr>Зовнішні економічні зв´язки</vt:lpstr>
      <vt:lpstr>ТОП-10 видів продукції, імпортованої до Великобританії з України</vt:lpstr>
      <vt:lpstr> Визначні пам´ятки туризм ВЕЛИКОБРИТАНІЇ </vt:lpstr>
      <vt:lpstr>Презентация PowerPoint</vt:lpstr>
      <vt:lpstr>Презентация PowerPoint</vt:lpstr>
      <vt:lpstr>ШУКАЙТЕ В ІНТЕРНЕТІ Користуючись інтернет-джерелами, з’ясуйте, які країни входять до Співдружності націй. Які вони мають державний устрій та форму правління? </vt:lpstr>
      <vt:lpstr>Презентация PowerPoint</vt:lpstr>
      <vt:lpstr>Презентация PowerPoint</vt:lpstr>
      <vt:lpstr>Дякую за увагу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Лондон, Великобритания</dc:title>
  <dc:creator>obstinate</dc:creator>
  <dc:description>Шаблон презентации с сайта https://presentation-creation.ru/</dc:description>
  <cp:lastModifiedBy>Нина</cp:lastModifiedBy>
  <cp:revision>462</cp:revision>
  <dcterms:created xsi:type="dcterms:W3CDTF">2018-02-25T09:09:03Z</dcterms:created>
  <dcterms:modified xsi:type="dcterms:W3CDTF">2023-03-16T07:55:54Z</dcterms:modified>
</cp:coreProperties>
</file>