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80" r:id="rId2"/>
    <p:sldId id="273" r:id="rId3"/>
    <p:sldId id="274" r:id="rId4"/>
    <p:sldId id="258" r:id="rId5"/>
    <p:sldId id="259" r:id="rId6"/>
    <p:sldId id="257" r:id="rId7"/>
    <p:sldId id="256" r:id="rId8"/>
    <p:sldId id="261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6" r:id="rId20"/>
    <p:sldId id="277" r:id="rId21"/>
    <p:sldId id="279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1C4EC-A866-4B33-97E5-F85C2A98E79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37BBD-57D3-4A8E-BACD-D769BA33E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1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BBD-57D3-4A8E-BACD-D769BA33E8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3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ED13-BE54-4B89-AA3A-C468A5DE2E34}" type="slidenum">
              <a:rPr lang="ru-RU"/>
              <a:pPr/>
              <a:t>19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3A065-A9B0-4D69-8794-35F087D1AA20}" type="slidenum">
              <a:rPr lang="ru-RU"/>
              <a:pPr/>
              <a:t>21</a:t>
            </a:fld>
            <a:endParaRPr lang="ru-RU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player.myshared.ru/17/1081879/slides/slide_3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3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369024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uk-UA" dirty="0" smtClean="0"/>
              <a:t>Ряд Гусеподібні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3" y="617955"/>
            <a:ext cx="2044452" cy="29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5823" y="335056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Гуска сіра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59" y="1052736"/>
            <a:ext cx="2476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51" y="1200308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1414" y="298123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Лебідь крикун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86" y="387071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618386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Гага звичайна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7953" y="3535231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Кряква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6" y="3362683"/>
            <a:ext cx="2489917" cy="2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6167" y="581562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Казарка червоновола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2" y="4061395"/>
            <a:ext cx="2419943" cy="192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313" y="598771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Лебідь шипун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Куроподібні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305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96192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Фазани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3" y="3394516"/>
            <a:ext cx="2476500" cy="20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4522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Перепілки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3787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9015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Глухарі</a:t>
            </a: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4668"/>
            <a:ext cx="2790825" cy="186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12" y="3394516"/>
            <a:ext cx="234643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48" y="3386796"/>
            <a:ext cx="24258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7128" y="551990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Рябчики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Дятли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28014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4045714"/>
            <a:ext cx="202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Дятел строкатий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36" y="1052736"/>
            <a:ext cx="2721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3917" y="386104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Чорний дятел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58" y="387962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1723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Дятел жовна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0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38" y="3695476"/>
            <a:ext cx="1372861" cy="17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 Соколоподібні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4765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70892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Бойовий орел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304256" cy="224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7358" y="332614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Яструб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28" y="1124744"/>
            <a:ext cx="2181225" cy="18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0928" y="29260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Беркут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5" y="3490689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805264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Чорний шуліка</a:t>
            </a:r>
            <a:endParaRPr lang="ru-RU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51" y="3325258"/>
            <a:ext cx="4566981" cy="29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 Сивкоподібні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7363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448" y="513175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Кулик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521192" cy="168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9" y="1015752"/>
            <a:ext cx="39284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4206" y="290837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Озерний мартин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Кулик - сорока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5" y="3266442"/>
            <a:ext cx="3364531" cy="22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015" y="558924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Чайка</a:t>
            </a:r>
            <a:endParaRPr lang="ru-RU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70" y="4455419"/>
            <a:ext cx="2414316" cy="172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70" y="3017094"/>
            <a:ext cx="2414316" cy="14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6173783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Річковий крячок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Совоподібні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0882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06896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Сова вухата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1620180" cy="205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259063" cy="20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2662"/>
            <a:ext cx="2540124" cy="226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93296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Сова сіра</a:t>
            </a:r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83445"/>
            <a:ext cx="1896616" cy="28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51" y="3253626"/>
            <a:ext cx="2971781" cy="28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Журавлеподібні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792574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Лелека білий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141731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156"/>
            <a:ext cx="1838970" cy="151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7156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01208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Лелека чорний</a:t>
            </a:r>
            <a:endParaRPr lang="ru-RU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12" y="1000682"/>
            <a:ext cx="2839286" cy="21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3254442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Велика біла чапля</a:t>
            </a:r>
            <a:endParaRPr lang="ru-RU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40696"/>
            <a:ext cx="3643021" cy="224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8180" y="587960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Мала  біла чапля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Ряд  Горобцеподібні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Сіра ворона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836712"/>
            <a:ext cx="1512168" cy="165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16" y="1019055"/>
            <a:ext cx="4845544" cy="331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0" y="2924944"/>
            <a:ext cx="1525854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417" y="413978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Синиця</a:t>
            </a:r>
            <a:endParaRPr lang="ru-RU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3" y="4509120"/>
            <a:ext cx="18383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33847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Соловей</a:t>
            </a:r>
            <a:endParaRPr lang="ru-RU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36" y="46752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652313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різд</a:t>
            </a:r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62" y="4741964"/>
            <a:ext cx="2325298" cy="15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5838" y="628077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Ластівка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algn="l"/>
            <a:r>
              <a:rPr lang="ru-RU" sz="2000" dirty="0" err="1">
                <a:effectLst/>
              </a:rPr>
              <a:t>Пристосовуючись</a:t>
            </a:r>
            <a:r>
              <a:rPr lang="ru-RU" sz="2000" dirty="0">
                <a:effectLst/>
              </a:rPr>
              <a:t> до </a:t>
            </a:r>
            <a:r>
              <a:rPr lang="ru-RU" sz="2000" dirty="0" err="1">
                <a:effectLst/>
              </a:rPr>
              <a:t>певних</a:t>
            </a:r>
            <a:r>
              <a:rPr lang="ru-RU" sz="2000" dirty="0">
                <a:effectLst/>
              </a:rPr>
              <a:t> умов </a:t>
            </a:r>
            <a:r>
              <a:rPr lang="ru-RU" sz="2000" dirty="0" err="1">
                <a:effectLst/>
              </a:rPr>
              <a:t>існування</a:t>
            </a:r>
            <a:r>
              <a:rPr lang="ru-RU" sz="2000" dirty="0">
                <a:effectLst/>
              </a:rPr>
              <a:t>, птахи </a:t>
            </a:r>
            <a:r>
              <a:rPr lang="ru-RU" sz="2000" dirty="0" err="1">
                <a:effectLst/>
              </a:rPr>
              <a:t>різних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груп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набувають</a:t>
            </a:r>
            <a:r>
              <a:rPr lang="ru-RU" sz="2000" dirty="0">
                <a:effectLst/>
              </a:rPr>
              <a:t> схожих рис </a:t>
            </a:r>
            <a:r>
              <a:rPr lang="ru-RU" sz="2000" dirty="0" err="1">
                <a:effectLst/>
              </a:rPr>
              <a:t>будови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Ці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риси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дозволяють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чимало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дізнатися</a:t>
            </a:r>
            <a:r>
              <a:rPr lang="ru-RU" sz="2000" dirty="0">
                <a:effectLst/>
              </a:rPr>
              <a:t> про </a:t>
            </a:r>
            <a:r>
              <a:rPr lang="ru-RU" sz="2000" dirty="0" err="1">
                <a:effectLst/>
              </a:rPr>
              <a:t>особливості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життя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пернатих</a:t>
            </a:r>
            <a:r>
              <a:rPr lang="ru-RU" sz="2000" dirty="0">
                <a:effectLst/>
              </a:rPr>
              <a:t> у </a:t>
            </a:r>
            <a:r>
              <a:rPr lang="ru-RU" sz="2000" dirty="0" err="1">
                <a:effectLst/>
              </a:rPr>
              <a:t>різних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умовах</a:t>
            </a:r>
            <a:r>
              <a:rPr lang="ru-RU" sz="2000" dirty="0">
                <a:effectLst/>
              </a:rPr>
              <a:t>. </a:t>
            </a:r>
            <a:r>
              <a:rPr lang="ru-RU" sz="2000" dirty="0" smtClean="0">
                <a:effectLst/>
              </a:rPr>
              <a:t>Тому </a:t>
            </a:r>
            <a:r>
              <a:rPr lang="ru-RU" sz="2000" dirty="0" err="1" smtClean="0">
                <a:effectLst/>
              </a:rPr>
              <a:t>сформувалися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певн</a:t>
            </a:r>
            <a:r>
              <a:rPr lang="uk-UA" sz="2000" dirty="0" smtClean="0">
                <a:effectLst/>
              </a:rPr>
              <a:t>і екологічні групи. Давайте розглянемо їх.</a:t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                       ЕКОЛОГІЧНІ ГРУПИ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3306838"/>
            <a:ext cx="1396885" cy="986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08104" y="3284984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5976" y="3284984"/>
            <a:ext cx="0" cy="1187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414908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Угрупування за </a:t>
            </a:r>
          </a:p>
          <a:p>
            <a:pPr algn="ctr"/>
            <a:r>
              <a:rPr lang="uk-UA" sz="2400" dirty="0"/>
              <a:t>м</a:t>
            </a:r>
            <a:r>
              <a:rPr lang="uk-UA" sz="2400" dirty="0" smtClean="0"/>
              <a:t>ісцем існування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663" y="4472245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Угрупування за</a:t>
            </a:r>
          </a:p>
          <a:p>
            <a:pPr algn="ctr"/>
            <a:r>
              <a:rPr lang="uk-UA" sz="2400" dirty="0"/>
              <a:t>м</a:t>
            </a:r>
            <a:r>
              <a:rPr lang="uk-UA" sz="2400" dirty="0" smtClean="0"/>
              <a:t>ісцем гніздування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293096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Угрупування за</a:t>
            </a:r>
          </a:p>
          <a:p>
            <a:pPr algn="ctr"/>
            <a:r>
              <a:rPr lang="uk-UA" sz="2400" dirty="0"/>
              <a:t>т</a:t>
            </a:r>
            <a:r>
              <a:rPr lang="uk-UA" sz="2400" dirty="0" smtClean="0"/>
              <a:t>ипом живлення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470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7505" y="692150"/>
            <a:ext cx="87849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УГРУПУВАННЯ ЗА МІСЦЕМ  ІСНУВАННЯ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28" y="1346562"/>
            <a:ext cx="25922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/>
              <a:t>Лісові птахи</a:t>
            </a:r>
          </a:p>
          <a:p>
            <a:r>
              <a:rPr lang="uk-UA" dirty="0" smtClean="0"/>
              <a:t>(зозуля,дятел,сорока)</a:t>
            </a:r>
            <a:endParaRPr lang="ru-RU" dirty="0"/>
          </a:p>
        </p:txBody>
      </p:sp>
      <p:pic>
        <p:nvPicPr>
          <p:cNvPr id="2050" name="Picture 2" descr="Картинки по запросу сорока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" y="2162559"/>
            <a:ext cx="2476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832" y="1746671"/>
            <a:ext cx="30957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u="sng" dirty="0" smtClean="0"/>
              <a:t>Болотяні птахи</a:t>
            </a:r>
          </a:p>
          <a:p>
            <a:pPr algn="ctr"/>
            <a:r>
              <a:rPr lang="uk-UA" i="1" dirty="0" smtClean="0"/>
              <a:t>(чапля)</a:t>
            </a:r>
            <a:endParaRPr lang="ru-RU" i="1" dirty="0"/>
          </a:p>
        </p:txBody>
      </p:sp>
      <p:pic>
        <p:nvPicPr>
          <p:cNvPr id="2052" name="Picture 4" descr="Картинки по запросу чап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59" y="2462350"/>
            <a:ext cx="2339694" cy="3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84313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>
                <a:latin typeface="+mj-lt"/>
                <a:cs typeface="Times New Roman" pitchFamily="18" charset="0"/>
              </a:rPr>
              <a:t>Птахи</a:t>
            </a:r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u="sng" dirty="0" smtClean="0">
                <a:latin typeface="+mj-lt"/>
                <a:cs typeface="Times New Roman" pitchFamily="18" charset="0"/>
              </a:rPr>
              <a:t>відкритих</a:t>
            </a:r>
          </a:p>
          <a:p>
            <a:r>
              <a:rPr lang="uk-UA" sz="2800" b="1" i="1" u="sng" dirty="0" smtClean="0">
                <a:latin typeface="+mj-lt"/>
                <a:cs typeface="Times New Roman" pitchFamily="18" charset="0"/>
              </a:rPr>
              <a:t> просторів</a:t>
            </a:r>
          </a:p>
          <a:p>
            <a:r>
              <a:rPr lang="uk-UA" sz="2000" b="1" i="1" u="sng" dirty="0" smtClean="0">
                <a:latin typeface="+mj-lt"/>
                <a:cs typeface="Times New Roman" pitchFamily="18" charset="0"/>
              </a:rPr>
              <a:t>(журавлі, пелікани,</a:t>
            </a:r>
          </a:p>
          <a:p>
            <a:r>
              <a:rPr lang="uk-UA" sz="2000" b="1" i="1" u="sng" dirty="0" smtClean="0">
                <a:latin typeface="+mj-lt"/>
                <a:cs typeface="Times New Roman" pitchFamily="18" charset="0"/>
              </a:rPr>
              <a:t>чайки, гуси)</a:t>
            </a:r>
            <a:endParaRPr lang="ru-RU" sz="2000" i="1" u="sng" dirty="0">
              <a:latin typeface="+mj-lt"/>
              <a:cs typeface="Times New Roman" pitchFamily="18" charset="0"/>
            </a:endParaRPr>
          </a:p>
        </p:txBody>
      </p:sp>
      <p:pic>
        <p:nvPicPr>
          <p:cNvPr id="2054" name="Picture 6" descr="Картинки по запросу зозуля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" y="3905635"/>
            <a:ext cx="2480189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журавлі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83" y="2991261"/>
            <a:ext cx="2544937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пелікани 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02" y="4905760"/>
            <a:ext cx="2449184" cy="1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51" y="4905760"/>
            <a:ext cx="2381251" cy="1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гуси фот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06750"/>
            <a:ext cx="1691680" cy="18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6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144000" cy="6192688"/>
          </a:xfrm>
        </p:spPr>
        <p:txBody>
          <a:bodyPr>
            <a:normAutofit fontScale="62500" lnSpcReduction="20000"/>
          </a:bodyPr>
          <a:lstStyle/>
          <a:p>
            <a:r>
              <a:rPr lang="uk-UA" sz="5100" b="1" i="1" dirty="0" smtClean="0"/>
              <a:t>           Завдання «Виправ помилку».</a:t>
            </a:r>
            <a:endParaRPr lang="ru-RU" sz="5100" b="1" dirty="0"/>
          </a:p>
          <a:p>
            <a:r>
              <a:rPr lang="uk-UA" sz="4000" dirty="0"/>
              <a:t>1)До класу Птахи належить приблизно 9500видів тварин. </a:t>
            </a:r>
            <a:endParaRPr lang="ru-RU" sz="4000" dirty="0"/>
          </a:p>
          <a:p>
            <a:r>
              <a:rPr lang="uk-UA" sz="4000" dirty="0"/>
              <a:t>2)Усі птахи здатні до польоту. </a:t>
            </a:r>
            <a:endParaRPr lang="ru-RU" sz="4000" dirty="0"/>
          </a:p>
          <a:p>
            <a:r>
              <a:rPr lang="uk-UA" sz="4000" dirty="0"/>
              <a:t>3)Тулуб птахів обтічної форми. </a:t>
            </a:r>
            <a:endParaRPr lang="ru-RU" sz="4000" dirty="0"/>
          </a:p>
          <a:p>
            <a:r>
              <a:rPr lang="uk-UA" sz="4000" dirty="0"/>
              <a:t>4)На шкірі є залози, які виділяють жироподібну речовину. </a:t>
            </a:r>
            <a:endParaRPr lang="ru-RU" sz="4000" dirty="0"/>
          </a:p>
          <a:p>
            <a:r>
              <a:rPr lang="uk-UA" sz="4000" dirty="0"/>
              <a:t>5)Кістки черепа зрослися </a:t>
            </a:r>
            <a:r>
              <a:rPr lang="uk-UA" sz="4000" dirty="0" err="1"/>
              <a:t>рухомо</a:t>
            </a:r>
            <a:r>
              <a:rPr lang="uk-UA" sz="4000" dirty="0"/>
              <a:t>. </a:t>
            </a:r>
            <a:endParaRPr lang="ru-RU" sz="4000" dirty="0"/>
          </a:p>
          <a:p>
            <a:r>
              <a:rPr lang="uk-UA" sz="4000" dirty="0"/>
              <a:t>6)Старе пір’я у птахів змінюється в процесі линяння. </a:t>
            </a:r>
            <a:endParaRPr lang="ru-RU" sz="4000" dirty="0"/>
          </a:p>
          <a:p>
            <a:r>
              <a:rPr lang="uk-UA" sz="4000" dirty="0"/>
              <a:t>7)Більшість птахів мають кіль. </a:t>
            </a:r>
            <a:endParaRPr lang="ru-RU" sz="4000" dirty="0"/>
          </a:p>
          <a:p>
            <a:r>
              <a:rPr lang="uk-UA" sz="4000" dirty="0"/>
              <a:t>8)Їжу птахи пережовують за допомогою зубів. </a:t>
            </a:r>
            <a:endParaRPr lang="ru-RU" sz="4000" dirty="0"/>
          </a:p>
          <a:p>
            <a:r>
              <a:rPr lang="uk-UA" sz="4000" dirty="0">
                <a:cs typeface="Aharoni" pitchFamily="2" charset="-79"/>
              </a:rPr>
              <a:t>9)Повітряні мішки визначають механізм дихання птахів. </a:t>
            </a:r>
            <a:endParaRPr lang="ru-RU" sz="4000" dirty="0">
              <a:cs typeface="Aharoni" pitchFamily="2" charset="-79"/>
            </a:endParaRPr>
          </a:p>
          <a:p>
            <a:r>
              <a:rPr lang="ru-RU" sz="3800" dirty="0" smtClean="0">
                <a:cs typeface="Aharoni" pitchFamily="2" charset="-79"/>
              </a:rPr>
              <a:t>10) </a:t>
            </a:r>
            <a:r>
              <a:rPr lang="uk-UA" sz="3800" dirty="0">
                <a:cs typeface="Aharoni" pitchFamily="2" charset="-79"/>
              </a:rPr>
              <a:t>До кочових птахів відносяться: </a:t>
            </a:r>
            <a:r>
              <a:rPr lang="uk-UA" sz="3800" dirty="0" smtClean="0">
                <a:cs typeface="Aharoni" pitchFamily="2" charset="-79"/>
              </a:rPr>
              <a:t>дятел,синиця,сойка.</a:t>
            </a:r>
            <a:endParaRPr lang="ru-RU" sz="3800" dirty="0">
              <a:cs typeface="Aharoni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8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333"/>
            <a:ext cx="89701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Угрупування за місцем гніздування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39" y="1903984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Кроногніздні</a:t>
            </a:r>
            <a:r>
              <a:rPr lang="ru-RU" b="1" dirty="0"/>
              <a:t> птахи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голуби)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89149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К</a:t>
            </a:r>
            <a:r>
              <a:rPr lang="ru-RU" b="1" dirty="0" err="1"/>
              <a:t>ущогніздні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  (</a:t>
            </a:r>
            <a:r>
              <a:rPr lang="ru-RU" dirty="0"/>
              <a:t>соловей)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1" y="267378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Дуплогніздні</a:t>
            </a:r>
            <a:endParaRPr lang="uk-UA" b="1" dirty="0" smtClean="0"/>
          </a:p>
          <a:p>
            <a:r>
              <a:rPr lang="uk-UA" dirty="0" smtClean="0"/>
              <a:t>    (</a:t>
            </a:r>
            <a:r>
              <a:rPr lang="uk-UA" dirty="0"/>
              <a:t>синиці)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1713458"/>
            <a:ext cx="150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Нірні</a:t>
            </a:r>
            <a:endParaRPr lang="uk-UA" b="1" dirty="0" smtClean="0"/>
          </a:p>
          <a:p>
            <a:r>
              <a:rPr lang="uk-UA" b="1" dirty="0" smtClean="0"/>
              <a:t> </a:t>
            </a:r>
            <a:r>
              <a:rPr lang="uk-UA" dirty="0"/>
              <a:t>(стрижі) </a:t>
            </a:r>
            <a:endParaRPr lang="ru-RU" dirty="0"/>
          </a:p>
        </p:txBody>
      </p:sp>
      <p:pic>
        <p:nvPicPr>
          <p:cNvPr id="5124" name="Picture 4" descr="Картинки по запросу голуб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19573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оловей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37823"/>
            <a:ext cx="2160240" cy="24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синиц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19" y="3686950"/>
            <a:ext cx="251491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стриж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19862"/>
            <a:ext cx="2484337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сок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1" y="125413"/>
            <a:ext cx="410527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476249" y="2459038"/>
            <a:ext cx="3758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3200" b="0" i="0" dirty="0" smtClean="0">
                <a:solidFill>
                  <a:srgbClr val="002060"/>
                </a:solidFill>
              </a:rPr>
              <a:t>Хижаки(сокіл)</a:t>
            </a:r>
            <a:endParaRPr lang="ru-RU" sz="3200" b="0" i="0" dirty="0">
              <a:solidFill>
                <a:srgbClr val="002060"/>
              </a:solidFill>
            </a:endParaRPr>
          </a:p>
        </p:txBody>
      </p:sp>
      <p:pic>
        <p:nvPicPr>
          <p:cNvPr id="164871" name="Picture 7" descr="ласт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21" y="91333"/>
            <a:ext cx="3652133" cy="31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4250966" y="2629614"/>
            <a:ext cx="3635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800" b="0" i="0" dirty="0" smtClean="0">
                <a:solidFill>
                  <a:schemeClr val="tx2"/>
                </a:solidFill>
              </a:rPr>
              <a:t>Комахоїдні(синиці)</a:t>
            </a:r>
            <a:endParaRPr lang="ru-RU" sz="2800" b="0" i="0" dirty="0">
              <a:solidFill>
                <a:schemeClr val="tx2"/>
              </a:solidFill>
            </a:endParaRPr>
          </a:p>
        </p:txBody>
      </p:sp>
      <p:pic>
        <p:nvPicPr>
          <p:cNvPr id="164873" name="Picture 9" descr="дика куриц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563"/>
            <a:ext cx="3191393" cy="24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4" name="Rectangle 10"/>
          <p:cNvSpPr>
            <a:spLocks noChangeArrowheads="1"/>
          </p:cNvSpPr>
          <p:nvPr/>
        </p:nvSpPr>
        <p:spPr bwMode="auto">
          <a:xfrm rot="10800000" flipV="1">
            <a:off x="0" y="4965323"/>
            <a:ext cx="3851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000" b="0" i="0" dirty="0" smtClean="0">
                <a:solidFill>
                  <a:schemeClr val="bg1"/>
                </a:solidFill>
              </a:rPr>
              <a:t>Рослиноїдні(курка,голуб)</a:t>
            </a:r>
            <a:endParaRPr lang="ru-RU" sz="2000" b="0" i="0" dirty="0">
              <a:solidFill>
                <a:schemeClr val="bg1"/>
              </a:solidFill>
            </a:endParaRP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 rot="-1230989">
            <a:off x="3108530" y="3097818"/>
            <a:ext cx="5903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200" b="0" i="0" dirty="0">
                <a:solidFill>
                  <a:schemeClr val="folHlink"/>
                </a:solidFill>
              </a:rPr>
              <a:t>ЗА ХАРАКТЕРОМ </a:t>
            </a:r>
          </a:p>
          <a:p>
            <a:r>
              <a:rPr lang="uk-UA" sz="3200" b="0" i="0" dirty="0">
                <a:solidFill>
                  <a:schemeClr val="folHlink"/>
                </a:solidFill>
              </a:rPr>
              <a:t>ЖИВЛЕННЯ</a:t>
            </a:r>
            <a:endParaRPr lang="ru-RU" sz="3200" b="0" i="0" dirty="0">
              <a:solidFill>
                <a:schemeClr val="folHlink"/>
              </a:solidFill>
            </a:endParaRPr>
          </a:p>
        </p:txBody>
      </p:sp>
      <p:pic>
        <p:nvPicPr>
          <p:cNvPr id="4098" name="Picture 2" descr="Картинки по запросу сорока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20" y="4004977"/>
            <a:ext cx="3282129" cy="27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0020" y="4004977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Всеїдні(сорока)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3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Пташина  арифметика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1385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Пташина  Арифметика</a:t>
            </a:r>
            <a:endParaRPr lang="ru-RU" dirty="0"/>
          </a:p>
          <a:p>
            <a:r>
              <a:rPr lang="uk-UA" dirty="0"/>
              <a:t>Точна  кількість  пернатих  у світі невідома!?  Але за припущенням  деяких дослідників, якщо в країні  немає війни  та не трапляються природні катаклізми, то їхня чисельність приблизно у 25 разів більша ніж кількість населення. За  цією версією, в  Україні близько 1.15 млрд. птахів.</a:t>
            </a:r>
            <a:endParaRPr lang="ru-RU" dirty="0"/>
          </a:p>
          <a:p>
            <a:r>
              <a:rPr lang="uk-UA" dirty="0"/>
              <a:t>….в Україні – лише 416 видів птахів, із яких  60% - перелітні</a:t>
            </a:r>
            <a:endParaRPr lang="ru-RU" dirty="0"/>
          </a:p>
          <a:p>
            <a:r>
              <a:rPr lang="uk-UA" dirty="0"/>
              <a:t>…середня  швидкість   польоту дрібних птахів – 30 </a:t>
            </a:r>
            <a:r>
              <a:rPr lang="uk-UA" dirty="0" err="1"/>
              <a:t>км\год</a:t>
            </a:r>
            <a:r>
              <a:rPr lang="uk-UA" dirty="0"/>
              <a:t>, великих – до 80 </a:t>
            </a:r>
            <a:r>
              <a:rPr lang="uk-UA" dirty="0" err="1"/>
              <a:t>км\год</a:t>
            </a:r>
            <a:endParaRPr lang="ru-RU" dirty="0"/>
          </a:p>
          <a:p>
            <a:r>
              <a:rPr lang="uk-UA" dirty="0"/>
              <a:t>…птахи можуть летіти без зупинки 70-80 годин,  пролітаючи за цей час від 2 до 4 тисяч  кілометрів;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55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…середня висота польоту - 0.5 – 2 тис. м, але  деякі  пернаті піднімаються і вище!? Лідери – гуси, які </a:t>
            </a:r>
            <a:r>
              <a:rPr lang="uk-UA" dirty="0" err="1"/>
              <a:t>ширяють</a:t>
            </a:r>
            <a:r>
              <a:rPr lang="uk-UA" dirty="0"/>
              <a:t> над землею на висоті 9 тис. м,  через що іноді в них трапляються зіткнення з літаками. Щоб знизити ймовірність таких повітряних катастроф, авіаперевізники спостерігають за пташиними   перельотами за допомогою радарів.</a:t>
            </a:r>
            <a:endParaRPr lang="ru-RU" dirty="0"/>
          </a:p>
          <a:p>
            <a:r>
              <a:rPr lang="uk-UA" dirty="0"/>
              <a:t>…</a:t>
            </a:r>
            <a:r>
              <a:rPr lang="uk-UA" dirty="0" err="1"/>
              <a:t>.птахи</a:t>
            </a:r>
            <a:r>
              <a:rPr lang="uk-UA" dirty="0"/>
              <a:t> винищують величезну кількість  шкідників зелених насаджень! Синиця  за день з’їдає 500 - 600 гусениць, шпак за сезон – близько 8  тисяч хрущів,  а маленький  лісовий королик за рік знищує до 10 млн. комах;</a:t>
            </a:r>
            <a:endParaRPr lang="ru-RU" dirty="0"/>
          </a:p>
          <a:p>
            <a:r>
              <a:rPr lang="uk-UA" dirty="0"/>
              <a:t>…</a:t>
            </a:r>
            <a:r>
              <a:rPr lang="uk-UA" dirty="0" err="1"/>
              <a:t>.одна</a:t>
            </a:r>
            <a:r>
              <a:rPr lang="uk-UA" dirty="0"/>
              <a:t> сіра полівка знищує за літо кілограм зерна, а одна сова за літо з’їдає 1 тис. сірих  полівок і мишей, зберігши тонну хліба;</a:t>
            </a:r>
            <a:endParaRPr lang="ru-RU" dirty="0"/>
          </a:p>
          <a:p>
            <a:r>
              <a:rPr lang="uk-UA" dirty="0"/>
              <a:t>…. Пташеня  </a:t>
            </a:r>
            <a:r>
              <a:rPr lang="uk-UA" dirty="0" err="1"/>
              <a:t>дрозда-горобинника</a:t>
            </a:r>
            <a:r>
              <a:rPr lang="uk-UA" dirty="0"/>
              <a:t> за добу збільшує свою вагу в півтора рази! Ось приклад  одного зважування: уранці це пернате немовля важило 9.5 г, а ввечері, з’ївши за день 17.8 г. корму, воно погладшало до 15.8 г. Подібне збільшення ваги характерне для багатьох пташенят.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8820472" cy="5649808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 smtClean="0"/>
              <a:t>ПЕРЕВІРЯЄМО ВІДПОВІДІ</a:t>
            </a:r>
            <a:endParaRPr lang="uk-UA" sz="3400" b="1" dirty="0" smtClean="0"/>
          </a:p>
          <a:p>
            <a:r>
              <a:rPr lang="uk-UA" sz="3400" dirty="0" smtClean="0"/>
              <a:t>1)До класу Птахи належить приблизно 9500видів тварин.(Так)</a:t>
            </a:r>
            <a:endParaRPr lang="ru-RU" sz="3400" dirty="0" smtClean="0"/>
          </a:p>
          <a:p>
            <a:r>
              <a:rPr lang="uk-UA" sz="3400" dirty="0" smtClean="0"/>
              <a:t>2)Усі птахи здатні до польоту. (Ні)</a:t>
            </a:r>
            <a:endParaRPr lang="ru-RU" sz="3400" dirty="0" smtClean="0"/>
          </a:p>
          <a:p>
            <a:r>
              <a:rPr lang="uk-UA" sz="3400" dirty="0" smtClean="0"/>
              <a:t>3)Тулуб птахів обтічної форми. (Так)</a:t>
            </a:r>
            <a:endParaRPr lang="ru-RU" sz="3400" dirty="0" smtClean="0"/>
          </a:p>
          <a:p>
            <a:r>
              <a:rPr lang="uk-UA" sz="3400" dirty="0" smtClean="0"/>
              <a:t>4)На шкірі є залози, які виділяють жироподібну речовину (Ні)</a:t>
            </a:r>
            <a:endParaRPr lang="ru-RU" sz="3400" dirty="0" smtClean="0"/>
          </a:p>
          <a:p>
            <a:r>
              <a:rPr lang="uk-UA" sz="3400" dirty="0" smtClean="0"/>
              <a:t>5)Кістки черепа зрослися </a:t>
            </a:r>
            <a:r>
              <a:rPr lang="uk-UA" sz="3400" dirty="0" err="1" smtClean="0"/>
              <a:t>рухомо</a:t>
            </a:r>
            <a:r>
              <a:rPr lang="uk-UA" sz="3400" dirty="0" smtClean="0"/>
              <a:t>. (Ні)</a:t>
            </a:r>
            <a:endParaRPr lang="ru-RU" sz="3400" dirty="0" smtClean="0"/>
          </a:p>
          <a:p>
            <a:r>
              <a:rPr lang="uk-UA" sz="3400" dirty="0" smtClean="0"/>
              <a:t>6)Старе пір’я у птахів змінюється в процесі линяння. (Так)</a:t>
            </a:r>
            <a:endParaRPr lang="ru-RU" sz="3400" dirty="0" smtClean="0"/>
          </a:p>
          <a:p>
            <a:r>
              <a:rPr lang="uk-UA" sz="3400" dirty="0" smtClean="0"/>
              <a:t>7)Більшість птахів мають кіль. (Так)</a:t>
            </a:r>
            <a:endParaRPr lang="ru-RU" sz="3400" dirty="0" smtClean="0"/>
          </a:p>
          <a:p>
            <a:r>
              <a:rPr lang="uk-UA" sz="3400" dirty="0" smtClean="0"/>
              <a:t>8)Їжу птахи пережовують за допомогою зубів. (Ні)</a:t>
            </a:r>
            <a:endParaRPr lang="ru-RU" sz="3400" dirty="0" smtClean="0"/>
          </a:p>
          <a:p>
            <a:r>
              <a:rPr lang="uk-UA" sz="3400" dirty="0" smtClean="0"/>
              <a:t>9)Повітряні мішки визначають механізм дихання птахів. (Так)</a:t>
            </a:r>
            <a:endParaRPr lang="ru-RU" sz="3400" dirty="0" smtClean="0"/>
          </a:p>
          <a:p>
            <a:r>
              <a:rPr lang="uk-UA" sz="3400" dirty="0" smtClean="0"/>
              <a:t>10)До кочових птахів відносяться: дятел,синиця,сойка(Так)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047" y="4121844"/>
            <a:ext cx="5092997" cy="1575408"/>
          </a:xfrm>
        </p:spPr>
        <p:txBody>
          <a:bodyPr/>
          <a:lstStyle/>
          <a:p>
            <a:pPr marL="182880" indent="0">
              <a:buNone/>
            </a:pP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Основні групи птахів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61"/>
            <a:ext cx="3364333" cy="181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83" y="14961"/>
            <a:ext cx="3566517" cy="363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0" y="-12309"/>
            <a:ext cx="2105646" cy="269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59933"/>
            <a:ext cx="3364333" cy="17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36" y="2708920"/>
            <a:ext cx="2105646" cy="14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30425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907704" cy="128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59" y="5013177"/>
            <a:ext cx="2711637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25437"/>
            <a:ext cx="1907704" cy="1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" y="5013176"/>
            <a:ext cx="2337158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12" y="5013175"/>
            <a:ext cx="259228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27" y="4969306"/>
            <a:ext cx="259228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0010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Black" pitchFamily="34" charset="0"/>
              </a:rPr>
              <a:t>Вчені  виділяють  три </a:t>
            </a:r>
            <a:r>
              <a:rPr lang="uk-UA" sz="2800" dirty="0" err="1" smtClean="0">
                <a:latin typeface="Arial Black" pitchFamily="34" charset="0"/>
              </a:rPr>
              <a:t>надряди</a:t>
            </a:r>
            <a:r>
              <a:rPr lang="uk-UA" sz="2800" dirty="0" smtClean="0">
                <a:latin typeface="Arial Black" pitchFamily="34" charset="0"/>
              </a:rPr>
              <a:t> птахів: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err="1" smtClean="0">
                <a:solidFill>
                  <a:srgbClr val="FF0000"/>
                </a:solidFill>
                <a:latin typeface="Arial Black" pitchFamily="34" charset="0"/>
              </a:rPr>
              <a:t>Безкільові</a:t>
            </a:r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           Пінгвіни         </a:t>
            </a:r>
            <a:r>
              <a:rPr lang="uk-UA" sz="2800" dirty="0" err="1" smtClean="0">
                <a:solidFill>
                  <a:srgbClr val="FF0000"/>
                </a:solidFill>
                <a:latin typeface="Arial Black" pitchFamily="34" charset="0"/>
              </a:rPr>
              <a:t>Кільогруді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7"/>
            <a:ext cx="23762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8" y="2948163"/>
            <a:ext cx="1231708" cy="17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71739"/>
            <a:ext cx="2468334" cy="19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0" y="3140969"/>
            <a:ext cx="1540205" cy="153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64834"/>
            <a:ext cx="18573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42" y="5301208"/>
            <a:ext cx="1619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16192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454802"/>
            <a:ext cx="1296144" cy="11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64834"/>
            <a:ext cx="1337204" cy="145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56" y="2661809"/>
            <a:ext cx="1008112" cy="78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62" y="3443033"/>
            <a:ext cx="1131779" cy="134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27" y="2948163"/>
            <a:ext cx="1434065" cy="203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70569"/>
            <a:ext cx="1298252" cy="16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1" y="4810165"/>
            <a:ext cx="1409451" cy="12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82" y="205743"/>
            <a:ext cx="3816424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" y="1508609"/>
            <a:ext cx="3816424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2842" y="836712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Надряд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Безкільові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365104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Страус африканський</a:t>
            </a:r>
          </a:p>
          <a:p>
            <a:r>
              <a:rPr lang="uk-UA" dirty="0" smtClean="0"/>
              <a:t>Заввишки до 2,7 м, маса- 90кг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5" y="2933943"/>
            <a:ext cx="4104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Птахи нездатні до польоту,</a:t>
            </a:r>
          </a:p>
          <a:p>
            <a:r>
              <a:rPr lang="uk-UA" dirty="0" smtClean="0"/>
              <a:t> пересуваються на задніх кінцівках, мають недорозвинені крила, або вони взагалі відсутні  (ківі), грудина у них без кіля. Поширені у Новій Зеландії, Африці, Південній Америці.</a:t>
            </a:r>
          </a:p>
          <a:p>
            <a:endParaRPr lang="uk-UA" dirty="0" smtClean="0"/>
          </a:p>
          <a:p>
            <a:r>
              <a:rPr lang="uk-UA" dirty="0" smtClean="0"/>
              <a:t>Живляться рослинною їжею, дрібними безхребетними. Живуть родинами, про нащадків піклується самець. Яйця масою 1,5 – 2 кг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3123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51723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Ківі новозеландський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620688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Ківі – птахи , які пристосувались до життя  у густому підліску вологих лісів Нової  Зеландії.</a:t>
            </a:r>
          </a:p>
          <a:p>
            <a:endParaRPr lang="uk-UA" dirty="0"/>
          </a:p>
          <a:p>
            <a:r>
              <a:rPr lang="uk-UA" dirty="0" smtClean="0"/>
              <a:t> Це нічні птахи,з добре розвинутим нюхом.</a:t>
            </a:r>
          </a:p>
          <a:p>
            <a:endParaRPr lang="uk-UA" dirty="0" smtClean="0"/>
          </a:p>
          <a:p>
            <a:r>
              <a:rPr lang="uk-UA" dirty="0" smtClean="0"/>
              <a:t>Дорослі особини сягають  0,5 м заввишки, маса 3,5 кг. </a:t>
            </a:r>
          </a:p>
          <a:p>
            <a:endParaRPr lang="uk-UA" dirty="0" smtClean="0"/>
          </a:p>
          <a:p>
            <a:r>
              <a:rPr lang="uk-UA" dirty="0" smtClean="0"/>
              <a:t>Відкладають 1-2 яйця, які висиджує самець. </a:t>
            </a:r>
          </a:p>
          <a:p>
            <a:endParaRPr lang="uk-UA" dirty="0"/>
          </a:p>
          <a:p>
            <a:r>
              <a:rPr lang="uk-UA" dirty="0" smtClean="0"/>
              <a:t>Живляться безхребетними.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750"/>
            <a:ext cx="3960440" cy="44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732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Казуар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980728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Казуари –цікаві представники  безкілевих.</a:t>
            </a:r>
          </a:p>
          <a:p>
            <a:r>
              <a:rPr lang="uk-UA" dirty="0"/>
              <a:t> </a:t>
            </a:r>
            <a:r>
              <a:rPr lang="uk-UA" dirty="0" smtClean="0"/>
              <a:t>Погано вивчені .</a:t>
            </a:r>
          </a:p>
          <a:p>
            <a:r>
              <a:rPr lang="uk-UA" dirty="0" smtClean="0"/>
              <a:t>Невелика клькість із –за  полювання на них.</a:t>
            </a:r>
          </a:p>
          <a:p>
            <a:r>
              <a:rPr lang="uk-UA" dirty="0" smtClean="0"/>
              <a:t>Живляться –рибою, , жабками, ящірками</a:t>
            </a:r>
            <a:r>
              <a:rPr lang="uk-UA" dirty="0"/>
              <a:t>, </a:t>
            </a:r>
            <a:r>
              <a:rPr lang="uk-UA" dirty="0" smtClean="0"/>
              <a:t>опалими тропічними плодами.</a:t>
            </a:r>
          </a:p>
          <a:p>
            <a:r>
              <a:rPr lang="uk-UA" dirty="0" smtClean="0"/>
              <a:t>На ногах у них по три пальці , як і у всіх безкілевих  з кігтями до 10 см.</a:t>
            </a:r>
          </a:p>
          <a:p>
            <a:r>
              <a:rPr lang="uk-UA" dirty="0" smtClean="0"/>
              <a:t>Папуаси Нової  Гвінеї Кігті казуар використовують для виготовлення наконечників на списи для полювання.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39"/>
            <a:ext cx="809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6" y="1556792"/>
            <a:ext cx="30963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Надряд  Пінгвіни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44" y="486916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Імператорський пінгвін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062028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Надряд Пінгвіни  нараховує 18 видів нелітаючих, але добре  плаваючих  видів.</a:t>
            </a:r>
          </a:p>
          <a:p>
            <a:r>
              <a:rPr lang="uk-UA" dirty="0" smtClean="0"/>
              <a:t>Розміри від 27 см до 120 см, масою 15-40 кг.</a:t>
            </a:r>
          </a:p>
          <a:p>
            <a:r>
              <a:rPr lang="uk-UA" dirty="0" smtClean="0"/>
              <a:t>Територія: Антарктида, острова та  узбережжя Південної Америки, крайнього півдня Африки та Австралії. Поширення пов</a:t>
            </a:r>
            <a:r>
              <a:rPr lang="en-US" dirty="0" smtClean="0"/>
              <a:t>”</a:t>
            </a:r>
            <a:r>
              <a:rPr lang="uk-UA" dirty="0" smtClean="0"/>
              <a:t>язане  з холодними океанічними течіями.</a:t>
            </a:r>
          </a:p>
          <a:p>
            <a:r>
              <a:rPr lang="uk-UA" dirty="0" smtClean="0"/>
              <a:t>Чудово плавають із швидквстю 36 км на годину і перебувають 3 хв під водою і більше на глибину до 60 м. </a:t>
            </a:r>
          </a:p>
          <a:p>
            <a:r>
              <a:rPr lang="uk-UA" dirty="0" smtClean="0"/>
              <a:t>Кіль добре розвинений. </a:t>
            </a:r>
          </a:p>
          <a:p>
            <a:r>
              <a:rPr lang="uk-UA" dirty="0" smtClean="0"/>
              <a:t>Самка відкладає 1-2 яйця при температурі – 50 градусів. Живляться рибою.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677</TotalTime>
  <Words>903</Words>
  <Application>Microsoft Office PowerPoint</Application>
  <PresentationFormat>Экран (4:3)</PresentationFormat>
  <Paragraphs>141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Основні групи птахів</vt:lpstr>
      <vt:lpstr>Вчені  виділяють  три надряди птахів: Безкільові           Пінгвіни         Кільогруді</vt:lpstr>
      <vt:lpstr>Презентация PowerPoint</vt:lpstr>
      <vt:lpstr>Презентация PowerPoint</vt:lpstr>
      <vt:lpstr>Презентация PowerPoint</vt:lpstr>
      <vt:lpstr>Презентация PowerPoint</vt:lpstr>
      <vt:lpstr>Ряд Гусеподібні</vt:lpstr>
      <vt:lpstr>Куроподібні</vt:lpstr>
      <vt:lpstr>Ряд Дятли</vt:lpstr>
      <vt:lpstr>Ряд  Соколоподібні</vt:lpstr>
      <vt:lpstr>Ряд  Сивкоподібні</vt:lpstr>
      <vt:lpstr>Ряд Совоподібні</vt:lpstr>
      <vt:lpstr>Ряд Журавлеподібні</vt:lpstr>
      <vt:lpstr>Ряд  Горобцеподібні</vt:lpstr>
      <vt:lpstr>Пристосовуючись до певних умов існування, птахи різних груп набувають схожих рис будови. Ці риси дозволяють чимало дізнатися про особливості життя пернатих у різних умовах. Тому сформувалися певні екологічні групи. Давайте розглянемо їх.                          ЕКОЛОГІЧНІ ГРУПИ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птахів</dc:title>
  <dc:creator>дом</dc:creator>
  <cp:lastModifiedBy>Таня</cp:lastModifiedBy>
  <cp:revision>38</cp:revision>
  <dcterms:modified xsi:type="dcterms:W3CDTF">2023-03-05T21:26:12Z</dcterms:modified>
</cp:coreProperties>
</file>