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81" r:id="rId19"/>
    <p:sldId id="313" r:id="rId20"/>
    <p:sldId id="314" r:id="rId21"/>
    <p:sldId id="25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F74"/>
    <a:srgbClr val="F1FCFE"/>
    <a:srgbClr val="2C5F72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37" autoAdjust="0"/>
    <p:restoredTop sz="94660"/>
  </p:normalViewPr>
  <p:slideViewPr>
    <p:cSldViewPr snapToGrid="0">
      <p:cViewPr>
        <p:scale>
          <a:sx n="75" d="100"/>
          <a:sy n="75" d="100"/>
        </p:scale>
        <p:origin x="510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4919623" cy="6857999"/>
          </a:xfrm>
        </p:spPr>
        <p:txBody>
          <a:bodyPr anchor="ctr">
            <a:normAutofit/>
          </a:bodyPr>
          <a:lstStyle/>
          <a:p>
            <a:r>
              <a:rPr lang="ru-RU" b="1" noProof="1">
                <a:solidFill>
                  <a:srgbClr val="2C5F74"/>
                </a:solidFill>
                <a:latin typeface="+mn-lt"/>
              </a:rPr>
              <a:t>Застосування похідної </a:t>
            </a:r>
            <a:br>
              <a:rPr lang="ru-RU" b="1" noProof="1">
                <a:solidFill>
                  <a:srgbClr val="2C5F74"/>
                </a:solidFill>
                <a:latin typeface="+mn-lt"/>
              </a:rPr>
            </a:br>
            <a:r>
              <a:rPr lang="ru-RU" b="1" noProof="1">
                <a:solidFill>
                  <a:srgbClr val="2C5F74"/>
                </a:solidFill>
                <a:latin typeface="+mn-lt"/>
              </a:rPr>
              <a:t>для дослідження функції </a:t>
            </a:r>
            <a:br>
              <a:rPr lang="ru-RU" b="1" noProof="1">
                <a:solidFill>
                  <a:srgbClr val="2C5F74"/>
                </a:solidFill>
                <a:latin typeface="+mn-lt"/>
              </a:rPr>
            </a:br>
            <a:r>
              <a:rPr lang="ru-RU" b="1" noProof="1">
                <a:solidFill>
                  <a:srgbClr val="2C5F74"/>
                </a:solidFill>
                <a:latin typeface="+mn-lt"/>
              </a:rPr>
              <a:t>та побудови її графіка</a:t>
            </a:r>
            <a:endParaRPr lang="uk-UA" b="1" noProof="1">
              <a:solidFill>
                <a:srgbClr val="2C5F74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1DB6F-EE7D-436A-B280-E2DDFA75E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76" y="5869204"/>
            <a:ext cx="4919624" cy="988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AD5F6B-BC4C-47FA-8011-585A097E0160}"/>
              </a:ext>
            </a:extLst>
          </p:cNvPr>
          <p:cNvSpPr txBox="1"/>
          <p:nvPr/>
        </p:nvSpPr>
        <p:spPr>
          <a:xfrm>
            <a:off x="6684188" y="3952324"/>
            <a:ext cx="1639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Алгебра</a:t>
            </a:r>
          </a:p>
          <a:p>
            <a:r>
              <a:rPr lang="uk-UA" sz="2800" dirty="0">
                <a:solidFill>
                  <a:schemeClr val="bg1"/>
                </a:solidFill>
              </a:rPr>
              <a:t>10 клас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Проміжки монотонності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grpSp>
        <p:nvGrpSpPr>
          <p:cNvPr id="18" name="Группа 14">
            <a:extLst>
              <a:ext uri="{FF2B5EF4-FFF2-40B4-BE49-F238E27FC236}">
                <a16:creationId xmlns:a16="http://schemas.microsoft.com/office/drawing/2014/main" id="{7257CCB7-6B2D-443E-B41D-FCF4DD8FC58D}"/>
              </a:ext>
            </a:extLst>
          </p:cNvPr>
          <p:cNvGrpSpPr/>
          <p:nvPr/>
        </p:nvGrpSpPr>
        <p:grpSpPr>
          <a:xfrm>
            <a:off x="1210236" y="1091865"/>
            <a:ext cx="6959206" cy="5359783"/>
            <a:chOff x="0" y="-28575"/>
            <a:chExt cx="4114800" cy="3200400"/>
          </a:xfrm>
        </p:grpSpPr>
        <p:grpSp>
          <p:nvGrpSpPr>
            <p:cNvPr id="19" name="Группа 15">
              <a:extLst>
                <a:ext uri="{FF2B5EF4-FFF2-40B4-BE49-F238E27FC236}">
                  <a16:creationId xmlns:a16="http://schemas.microsoft.com/office/drawing/2014/main" id="{9E2C1571-A861-4900-86C0-FA9FE07B1ADE}"/>
                </a:ext>
              </a:extLst>
            </p:cNvPr>
            <p:cNvGrpSpPr/>
            <p:nvPr/>
          </p:nvGrpSpPr>
          <p:grpSpPr>
            <a:xfrm>
              <a:off x="0" y="-28575"/>
              <a:ext cx="4114800" cy="3200400"/>
              <a:chOff x="0" y="-28575"/>
              <a:chExt cx="4114800" cy="3200400"/>
            </a:xfrm>
          </p:grpSpPr>
          <p:grpSp>
            <p:nvGrpSpPr>
              <p:cNvPr id="28" name="Группа 17">
                <a:extLst>
                  <a:ext uri="{FF2B5EF4-FFF2-40B4-BE49-F238E27FC236}">
                    <a16:creationId xmlns:a16="http://schemas.microsoft.com/office/drawing/2014/main" id="{F9471459-DC87-4B3F-9FD5-CDC188CAB2D2}"/>
                  </a:ext>
                </a:extLst>
              </p:cNvPr>
              <p:cNvGrpSpPr/>
              <p:nvPr/>
            </p:nvGrpSpPr>
            <p:grpSpPr>
              <a:xfrm>
                <a:off x="0" y="-28575"/>
                <a:ext cx="4114800" cy="3200400"/>
                <a:chOff x="0" y="-28575"/>
                <a:chExt cx="4114800" cy="3200400"/>
              </a:xfrm>
            </p:grpSpPr>
            <p:grpSp>
              <p:nvGrpSpPr>
                <p:cNvPr id="30" name="Группа 20">
                  <a:extLst>
                    <a:ext uri="{FF2B5EF4-FFF2-40B4-BE49-F238E27FC236}">
                      <a16:creationId xmlns:a16="http://schemas.microsoft.com/office/drawing/2014/main" id="{A98DE591-48B8-4A26-BD1F-B3A804E475A7}"/>
                    </a:ext>
                  </a:extLst>
                </p:cNvPr>
                <p:cNvGrpSpPr/>
                <p:nvPr/>
              </p:nvGrpSpPr>
              <p:grpSpPr>
                <a:xfrm>
                  <a:off x="0" y="-28575"/>
                  <a:ext cx="4114800" cy="3200400"/>
                  <a:chOff x="0" y="-28575"/>
                  <a:chExt cx="4114800" cy="3200400"/>
                </a:xfrm>
              </p:grpSpPr>
              <p:pic>
                <p:nvPicPr>
                  <p:cNvPr id="40" name="Рисунок 39">
                    <a:extLst>
                      <a:ext uri="{FF2B5EF4-FFF2-40B4-BE49-F238E27FC236}">
                        <a16:creationId xmlns:a16="http://schemas.microsoft.com/office/drawing/2014/main" id="{4993ACF3-5DAC-454C-8FF9-16BEE6DBA7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211" t="33509" r="35615" b="24010"/>
                  <a:stretch/>
                </p:blipFill>
                <p:spPr bwMode="auto">
                  <a:xfrm>
                    <a:off x="0" y="-28575"/>
                    <a:ext cx="4114800" cy="3200400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41" name="Прямоугольник 23">
                    <a:extLst>
                      <a:ext uri="{FF2B5EF4-FFF2-40B4-BE49-F238E27FC236}">
                        <a16:creationId xmlns:a16="http://schemas.microsoft.com/office/drawing/2014/main" id="{E950A992-17BE-4E85-AE68-925A3E623E03}"/>
                      </a:ext>
                    </a:extLst>
                  </p:cNvPr>
                  <p:cNvSpPr/>
                  <p:nvPr/>
                </p:nvSpPr>
                <p:spPr>
                  <a:xfrm>
                    <a:off x="3324225" y="1571624"/>
                    <a:ext cx="447675" cy="34290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uk-UA" sz="1800" i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х</a:t>
                    </a:r>
                    <a:r>
                      <a:rPr lang="uk-UA" sz="1800" baseline="-25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rPr>
                      <a:t>4 </a:t>
                    </a:r>
                    <a:endParaRPr lang="ru-RU" sz="1100" dirty="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sp>
              <p:nvSpPr>
                <p:cNvPr id="31" name="Прямоугольник 21">
                  <a:extLst>
                    <a:ext uri="{FF2B5EF4-FFF2-40B4-BE49-F238E27FC236}">
                      <a16:creationId xmlns:a16="http://schemas.microsoft.com/office/drawing/2014/main" id="{2290653F-173B-4EDC-8CC5-82D79FDC00AC}"/>
                    </a:ext>
                  </a:extLst>
                </p:cNvPr>
                <p:cNvSpPr/>
                <p:nvPr/>
              </p:nvSpPr>
              <p:spPr>
                <a:xfrm>
                  <a:off x="2400300" y="1238250"/>
                  <a:ext cx="7810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uk-UA" sz="1800" i="1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х</a:t>
                  </a:r>
                  <a:r>
                    <a:rPr lang="uk-UA" sz="1800" baseline="-250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3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9" name="Прямоугольник 19">
                <a:extLst>
                  <a:ext uri="{FF2B5EF4-FFF2-40B4-BE49-F238E27FC236}">
                    <a16:creationId xmlns:a16="http://schemas.microsoft.com/office/drawing/2014/main" id="{BA036588-B86F-4906-BE81-C6BE4C8239A1}"/>
                  </a:ext>
                </a:extLst>
              </p:cNvPr>
              <p:cNvSpPr/>
              <p:nvPr/>
            </p:nvSpPr>
            <p:spPr>
              <a:xfrm>
                <a:off x="886678" y="1571625"/>
                <a:ext cx="781050" cy="3429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uk-UA" sz="1800" i="1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х</a:t>
                </a:r>
                <a:r>
                  <a:rPr lang="uk-UA" sz="1800" baseline="-250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2 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7" name="Прямоугольник 16">
              <a:extLst>
                <a:ext uri="{FF2B5EF4-FFF2-40B4-BE49-F238E27FC236}">
                  <a16:creationId xmlns:a16="http://schemas.microsoft.com/office/drawing/2014/main" id="{A4F372ED-0F8F-4851-A276-22065B102CAF}"/>
                </a:ext>
              </a:extLst>
            </p:cNvPr>
            <p:cNvSpPr/>
            <p:nvPr/>
          </p:nvSpPr>
          <p:spPr>
            <a:xfrm>
              <a:off x="114300" y="1238250"/>
              <a:ext cx="781050" cy="3429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800" b="1" i="1" dirty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Calibri"/>
                  <a:cs typeface="Times New Roman"/>
                </a:rPr>
                <a:t>х</a:t>
              </a:r>
              <a:r>
                <a:rPr lang="uk-UA" sz="1800" b="1" baseline="-25000" dirty="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Calibri"/>
                  <a:cs typeface="Times New Roman"/>
                </a:rPr>
                <a:t>1</a:t>
              </a:r>
              <a:r>
                <a:rPr lang="uk-UA" sz="1800" baseline="-250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08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Похідна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pic>
        <p:nvPicPr>
          <p:cNvPr id="12" name="Объект 1">
            <a:extLst>
              <a:ext uri="{FF2B5EF4-FFF2-40B4-BE49-F238E27FC236}">
                <a16:creationId xmlns:a16="http://schemas.microsoft.com/office/drawing/2014/main" id="{2AE6355E-DA23-48BA-A107-52E810C3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1118" r="45794" b="32144"/>
          <a:stretch/>
        </p:blipFill>
        <p:spPr>
          <a:xfrm>
            <a:off x="105508" y="1323784"/>
            <a:ext cx="8861862" cy="458372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5">
                <a:extLst>
                  <a:ext uri="{FF2B5EF4-FFF2-40B4-BE49-F238E27FC236}">
                    <a16:creationId xmlns:a16="http://schemas.microsoft.com/office/drawing/2014/main" id="{A13B2BE2-713C-46F9-A328-546AE1A113AA}"/>
                  </a:ext>
                </a:extLst>
              </p:cNvPr>
              <p:cNvSpPr/>
              <p:nvPr/>
            </p:nvSpPr>
            <p:spPr>
              <a:xfrm>
                <a:off x="3508097" y="3429000"/>
                <a:ext cx="3509038" cy="90178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𝒇</m:t>
                          </m:r>
                        </m:e>
                        <m:sup>
                          <m:r>
                            <a:rPr lang="uk-UA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sz="28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uk-UA" sz="28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  <m:r>
                        <a:rPr lang="en-US" sz="2800" b="1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ru-RU" sz="28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uk-UA" sz="28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sz="28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ru-RU" sz="28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sz="2800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limLowPr>
                            <m:e>
                              <m:r>
                                <a:rPr lang="ru-RU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uk-UA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ru-RU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→</m:t>
                              </m:r>
                              <m:r>
                                <a:rPr lang="ru-RU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ru-RU" sz="2800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uk-UA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uk-UA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∆</m:t>
                              </m:r>
                              <m:r>
                                <a:rPr lang="en-US" sz="28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13" name="Прямоугольник 15">
                <a:extLst>
                  <a:ext uri="{FF2B5EF4-FFF2-40B4-BE49-F238E27FC236}">
                    <a16:creationId xmlns:a16="http://schemas.microsoft.com/office/drawing/2014/main" id="{A13B2BE2-713C-46F9-A328-546AE1A11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097" y="3429000"/>
                <a:ext cx="3509038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C5F72"/>
                </a:solidFill>
                <a:latin typeface="+mn-lt"/>
              </a:rPr>
              <a:t>Умови зростання або спадання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91A2B9C5-CC44-4055-BB1B-23D92589EB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05266" y="1347615"/>
                <a:ext cx="7515205" cy="997288"/>
              </a:xfrm>
              <a:ln>
                <a:solidFill>
                  <a:schemeClr val="bg1"/>
                </a:solidFill>
              </a:ln>
            </p:spPr>
            <p:txBody>
              <a:bodyPr>
                <a:normAutofit/>
              </a:bodyPr>
              <a:lstStyle/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1800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Якщо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1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sz="18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кожній точці інтервалу (</a:t>
                </a:r>
                <a:r>
                  <a:rPr lang="uk-UA" sz="1800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а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</a:t>
                </a:r>
                <a:r>
                  <a:rPr lang="uk-UA" sz="1800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b</a:t>
                </a:r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), то функція 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1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18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зростає на цьому інтервалі.</a:t>
                </a:r>
                <a:endParaRPr lang="ru-RU" sz="18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91A2B9C5-CC44-4055-BB1B-23D92589EB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05266" y="1347615"/>
                <a:ext cx="7515205" cy="997288"/>
              </a:xfrm>
              <a:blipFill>
                <a:blip r:embed="rId2"/>
                <a:stretch>
                  <a:fillRect l="-567" t="-602" r="-64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4">
                <a:extLst>
                  <a:ext uri="{FF2B5EF4-FFF2-40B4-BE49-F238E27FC236}">
                    <a16:creationId xmlns:a16="http://schemas.microsoft.com/office/drawing/2014/main" id="{EA46A989-43E1-40C8-8779-F233715ED3C6}"/>
                  </a:ext>
                </a:extLst>
              </p:cNvPr>
              <p:cNvSpPr/>
              <p:nvPr/>
            </p:nvSpPr>
            <p:spPr>
              <a:xfrm>
                <a:off x="1324718" y="2780550"/>
                <a:ext cx="7515234" cy="7043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2. Якщо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)&lt;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кожній точці інтервалу (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а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b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), то функція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спадає на цьому інтервалі.</a:t>
                </a:r>
                <a:endParaRPr lang="ru-RU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8" name="Прямоугольник 4">
                <a:extLst>
                  <a:ext uri="{FF2B5EF4-FFF2-40B4-BE49-F238E27FC236}">
                    <a16:creationId xmlns:a16="http://schemas.microsoft.com/office/drawing/2014/main" id="{EA46A989-43E1-40C8-8779-F233715ED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18" y="2780550"/>
                <a:ext cx="7515234" cy="704360"/>
              </a:xfrm>
              <a:prstGeom prst="rect">
                <a:avLst/>
              </a:prstGeom>
              <a:blipFill>
                <a:blip r:embed="rId3"/>
                <a:stretch>
                  <a:fillRect l="-567" t="-847" r="-648" b="-1186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5">
                <a:extLst>
                  <a:ext uri="{FF2B5EF4-FFF2-40B4-BE49-F238E27FC236}">
                    <a16:creationId xmlns:a16="http://schemas.microsoft.com/office/drawing/2014/main" id="{C7F6A9DA-6176-47DF-99AF-E9B8CDB2DEC4}"/>
                  </a:ext>
                </a:extLst>
              </p:cNvPr>
              <p:cNvSpPr/>
              <p:nvPr/>
            </p:nvSpPr>
            <p:spPr>
              <a:xfrm>
                <a:off x="1324718" y="4008480"/>
                <a:ext cx="7515234" cy="739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3. </a:t>
                </a: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Якщо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кожній точці інтервалу (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а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b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), то функція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є сталою на цьому інтервалі.</a:t>
                </a:r>
                <a:endParaRPr lang="ru-RU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9" name="Прямоугольник 5">
                <a:extLst>
                  <a:ext uri="{FF2B5EF4-FFF2-40B4-BE49-F238E27FC236}">
                    <a16:creationId xmlns:a16="http://schemas.microsoft.com/office/drawing/2014/main" id="{C7F6A9DA-6176-47DF-99AF-E9B8CDB2D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718" y="4008480"/>
                <a:ext cx="7515234" cy="739754"/>
              </a:xfrm>
              <a:prstGeom prst="rect">
                <a:avLst/>
              </a:prstGeom>
              <a:blipFill>
                <a:blip r:embed="rId4"/>
                <a:stretch>
                  <a:fillRect l="-811" t="-2479" r="-730" b="-123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6">
            <a:extLst>
              <a:ext uri="{FF2B5EF4-FFF2-40B4-BE49-F238E27FC236}">
                <a16:creationId xmlns:a16="http://schemas.microsoft.com/office/drawing/2014/main" id="{42AE8580-9FEB-4372-867F-7C5B4CA2723D}"/>
              </a:ext>
            </a:extLst>
          </p:cNvPr>
          <p:cNvSpPr/>
          <p:nvPr/>
        </p:nvSpPr>
        <p:spPr>
          <a:xfrm>
            <a:off x="1305266" y="5165550"/>
            <a:ext cx="7513175" cy="102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Внутрішні точки області визначення функції, в яких </a:t>
            </a:r>
            <a:r>
              <a:rPr lang="uk-UA" b="1" u="sng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похідна дорівнює нулю або не існує</a:t>
            </a:r>
            <a:r>
              <a:rPr lang="uk-UA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, називаються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критичними точками </a:t>
            </a:r>
            <a:r>
              <a:rPr lang="uk-UA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функції.</a:t>
            </a:r>
            <a:endParaRPr lang="ru-RU" sz="1400" b="1" dirty="0">
              <a:solidFill>
                <a:srgbClr val="0070C0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8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C5F72"/>
                </a:solidFill>
                <a:latin typeface="+mn-lt"/>
              </a:rPr>
              <a:t>Схема дослідження функції   на монотонність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4FD45-3D2D-4E4D-8546-C1CC7C3AE1BD}"/>
                  </a:ext>
                </a:extLst>
              </p:cNvPr>
              <p:cNvSpPr txBox="1"/>
              <p:nvPr/>
            </p:nvSpPr>
            <p:spPr>
              <a:xfrm>
                <a:off x="1371600" y="1276675"/>
                <a:ext cx="7688179" cy="4306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400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область визначення функції  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sz="2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похідну цієї функції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критичні точки функції (з’ясувати, в яких точках похідна дорівнює 0 або не існує)</a:t>
                </a:r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15000"/>
                  </a:lnSpc>
                  <a:buFont typeface="+mj-lt"/>
                  <a:buAutoNum type="arabicPeriod"/>
                </a:pPr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Розв’язавши нерівності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</a:t>
                </a:r>
              </a:p>
              <a:p>
                <a:pPr lvl="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)&lt;</m:t>
                    </m:r>
                    <m:r>
                      <a:rPr lang="uk-UA" sz="2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знайти знак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кожному з отриманих проміжків (знак можна визначити, обчисливши значення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в будь-якій точці </a:t>
                </a:r>
                <a:r>
                  <a:rPr lang="uk-UA" sz="2400" b="1" dirty="0" err="1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проміжка</a:t>
                </a:r>
                <a:r>
                  <a:rPr lang="uk-UA" sz="24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)</a:t>
                </a:r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4FD45-3D2D-4E4D-8546-C1CC7C3AE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76675"/>
                <a:ext cx="7688179" cy="4306307"/>
              </a:xfrm>
              <a:prstGeom prst="rect">
                <a:avLst/>
              </a:prstGeom>
              <a:blipFill>
                <a:blip r:embed="rId2"/>
                <a:stretch>
                  <a:fillRect l="-1190" t="-566" r="-1190" b="-22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670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068AF45-19C4-4CFF-9C58-609D63C34C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08188"/>
                <a:ext cx="9144000" cy="1155128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ru-RU" b="1" dirty="0">
                    <a:solidFill>
                      <a:srgbClr val="2C5F72"/>
                    </a:solidFill>
                    <a:latin typeface="+mn-lt"/>
                  </a:rPr>
                  <a:t>Дослідити функцію 𝑦</a:t>
                </a:r>
                <a:r>
                  <a:rPr lang="en-US" b="1" dirty="0">
                    <a:solidFill>
                      <a:srgbClr val="2C5F72"/>
                    </a:solidFill>
                    <a:latin typeface="+mn-lt"/>
                  </a:rPr>
                  <a:t> </a:t>
                </a:r>
                <a:r>
                  <a:rPr lang="ru-RU" b="1" dirty="0">
                    <a:solidFill>
                      <a:srgbClr val="2C5F72"/>
                    </a:solidFill>
                    <a:latin typeface="+mn-lt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b="1" i="1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uk-UA" b="1" i="1" dirty="0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dirty="0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1" dirty="0">
                    <a:solidFill>
                      <a:srgbClr val="2C5F72"/>
                    </a:solidFill>
                    <a:latin typeface="+mn-lt"/>
                  </a:rPr>
                </a:br>
                <a:r>
                  <a:rPr lang="ru-RU" b="1" dirty="0">
                    <a:solidFill>
                      <a:srgbClr val="2C5F72"/>
                    </a:solidFill>
                    <a:latin typeface="+mn-lt"/>
                  </a:rPr>
                  <a:t>на монотонність</a:t>
                </a:r>
                <a:endParaRPr lang="en-US" b="1" dirty="0">
                  <a:solidFill>
                    <a:srgbClr val="2C5F7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0068AF45-19C4-4CFF-9C58-609D63C34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08188"/>
                <a:ext cx="9144000" cy="1155128"/>
              </a:xfrm>
              <a:blipFill>
                <a:blip r:embed="rId2"/>
                <a:stretch>
                  <a:fillRect t="-16931" b="-2486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3">
            <a:extLst>
              <a:ext uri="{FF2B5EF4-FFF2-40B4-BE49-F238E27FC236}">
                <a16:creationId xmlns:a16="http://schemas.microsoft.com/office/drawing/2014/main" id="{CAB2B7EE-4695-4F0C-BFEC-90FB531D6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1944" y="1389978"/>
            <a:ext cx="4038600" cy="79208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lvl="0">
              <a:lnSpc>
                <a:spcPct val="124000"/>
              </a:lnSpc>
              <a:spcBef>
                <a:spcPts val="0"/>
              </a:spcBef>
              <a:buFont typeface="+mj-lt"/>
              <a:buAutoNum type="arabicParenR"/>
            </a:pPr>
            <a:r>
              <a:rPr lang="uk-UA" sz="2100" b="1" dirty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Знайдемо область визначення функції</a:t>
            </a:r>
          </a:p>
          <a:p>
            <a:endParaRPr lang="ru-RU" dirty="0"/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9AE4BC46-5E1B-4DA0-B7D1-34BB24943709}"/>
              </a:ext>
            </a:extLst>
          </p:cNvPr>
          <p:cNvSpPr txBox="1">
            <a:spLocks/>
          </p:cNvSpPr>
          <p:nvPr/>
        </p:nvSpPr>
        <p:spPr>
          <a:xfrm>
            <a:off x="4644008" y="1347614"/>
            <a:ext cx="4104456" cy="5760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800" b="1" i="1"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1800" b="1"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1800" b="1" i="1"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1800" b="1">
                <a:latin typeface="Bookman Old Style" panose="02050604050505020204" pitchFamily="18" charset="0"/>
                <a:ea typeface="Calibri"/>
                <a:cs typeface="Times New Roman"/>
              </a:rPr>
              <a:t>) = </a:t>
            </a:r>
            <a:r>
              <a:rPr lang="uk-UA" sz="1800" b="1" i="1">
                <a:latin typeface="Bookman Old Style" panose="02050604050505020204" pitchFamily="18" charset="0"/>
                <a:ea typeface="Calibri"/>
                <a:cs typeface="Times New Roman"/>
              </a:rPr>
              <a:t>R</a:t>
            </a:r>
            <a:endParaRPr lang="ru-RU" sz="18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93CB63E-C22E-4CD7-8F9C-137649C8B4F2}"/>
                  </a:ext>
                </a:extLst>
              </p:cNvPr>
              <p:cNvSpPr/>
              <p:nvPr/>
            </p:nvSpPr>
            <p:spPr>
              <a:xfrm>
                <a:off x="4984077" y="2033604"/>
                <a:ext cx="4104456" cy="4070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𝟏𝟐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(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93CB63E-C22E-4CD7-8F9C-137649C8B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77" y="2033604"/>
                <a:ext cx="4104456" cy="407099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94CDEAF-2880-4219-B312-DB821E74945B}"/>
                  </a:ext>
                </a:extLst>
              </p:cNvPr>
              <p:cNvSpPr/>
              <p:nvPr/>
            </p:nvSpPr>
            <p:spPr>
              <a:xfrm>
                <a:off x="4887094" y="2485717"/>
                <a:ext cx="4104456" cy="80021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endParaRPr lang="uk-UA" sz="2000" b="1" i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lvl="0" algn="ctr">
                  <a:lnSpc>
                    <a:spcPct val="115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,  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sz="20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94CDEAF-2880-4219-B312-DB821E749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4" y="2485717"/>
                <a:ext cx="4104456" cy="800219"/>
              </a:xfrm>
              <a:prstGeom prst="rect">
                <a:avLst/>
              </a:prstGeom>
              <a:blipFill>
                <a:blip r:embed="rId4"/>
                <a:stretch>
                  <a:fillRect t="-22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6DC21BA2-F3E6-45BA-8609-36F12A743CBC}"/>
              </a:ext>
            </a:extLst>
          </p:cNvPr>
          <p:cNvSpPr/>
          <p:nvPr/>
        </p:nvSpPr>
        <p:spPr>
          <a:xfrm>
            <a:off x="1381944" y="2084476"/>
            <a:ext cx="4032448" cy="3858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ct val="20000"/>
              </a:spcBef>
            </a:pP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2) Знайдемо похідну</a:t>
            </a:r>
            <a:endParaRPr lang="ru-RU" b="1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12" name="Прямоугольник 12">
            <a:extLst>
              <a:ext uri="{FF2B5EF4-FFF2-40B4-BE49-F238E27FC236}">
                <a16:creationId xmlns:a16="http://schemas.microsoft.com/office/drawing/2014/main" id="{1AEB564A-714E-4DBF-8168-D5C79D6A29F1}"/>
              </a:ext>
            </a:extLst>
          </p:cNvPr>
          <p:cNvSpPr/>
          <p:nvPr/>
        </p:nvSpPr>
        <p:spPr>
          <a:xfrm>
            <a:off x="1392010" y="2613226"/>
            <a:ext cx="40123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3) Знай</a:t>
            </a:r>
            <a:r>
              <a:rPr lang="ru-RU" b="1" dirty="0" err="1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демо</a:t>
            </a:r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критичні точки </a:t>
            </a:r>
            <a:endParaRPr lang="ru-RU" dirty="0"/>
          </a:p>
        </p:txBody>
      </p:sp>
      <p:sp>
        <p:nvSpPr>
          <p:cNvPr id="13" name="Прямоугольник 13">
            <a:extLst>
              <a:ext uri="{FF2B5EF4-FFF2-40B4-BE49-F238E27FC236}">
                <a16:creationId xmlns:a16="http://schemas.microsoft.com/office/drawing/2014/main" id="{715392AC-E65A-4474-BA25-EFBE02DAE58E}"/>
              </a:ext>
            </a:extLst>
          </p:cNvPr>
          <p:cNvSpPr/>
          <p:nvPr/>
        </p:nvSpPr>
        <p:spPr>
          <a:xfrm>
            <a:off x="1368293" y="3125498"/>
            <a:ext cx="4046099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4) Позначимо критичні точки на області визначення функції та знайдемо знак похідної на кожному з отриманих проміжків.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4">
                <a:extLst>
                  <a:ext uri="{FF2B5EF4-FFF2-40B4-BE49-F238E27FC236}">
                    <a16:creationId xmlns:a16="http://schemas.microsoft.com/office/drawing/2014/main" id="{0583E442-E35C-48A0-99A0-17B6F385B318}"/>
                  </a:ext>
                </a:extLst>
              </p:cNvPr>
              <p:cNvSpPr/>
              <p:nvPr/>
            </p:nvSpPr>
            <p:spPr>
              <a:xfrm>
                <a:off x="5028480" y="3321878"/>
                <a:ext cx="4104456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)&gt;</m:t>
                    </m:r>
                    <m:r>
                      <a:rPr lang="uk-UA" b="1" i="1" smtClean="0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,          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𝟏𝟐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uk-UA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en-US" b="1" dirty="0">
                  <a:effectLst/>
                  <a:latin typeface="Times New Roman"/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14" name="Прямоугольник 14">
                <a:extLst>
                  <a:ext uri="{FF2B5EF4-FFF2-40B4-BE49-F238E27FC236}">
                    <a16:creationId xmlns:a16="http://schemas.microsoft.com/office/drawing/2014/main" id="{0583E442-E35C-48A0-99A0-17B6F385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80" y="3321878"/>
                <a:ext cx="4104456" cy="410882"/>
              </a:xfrm>
              <a:prstGeom prst="rect">
                <a:avLst/>
              </a:prstGeom>
              <a:blipFill>
                <a:blip r:embed="rId5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25">
            <a:extLst>
              <a:ext uri="{FF2B5EF4-FFF2-40B4-BE49-F238E27FC236}">
                <a16:creationId xmlns:a16="http://schemas.microsoft.com/office/drawing/2014/main" id="{7E9003E7-DE1D-4D81-9537-1580377D0259}"/>
              </a:ext>
            </a:extLst>
          </p:cNvPr>
          <p:cNvGrpSpPr/>
          <p:nvPr/>
        </p:nvGrpSpPr>
        <p:grpSpPr>
          <a:xfrm>
            <a:off x="5140916" y="3996019"/>
            <a:ext cx="3947617" cy="342705"/>
            <a:chOff x="1180708" y="-408889"/>
            <a:chExt cx="3590325" cy="342900"/>
          </a:xfrm>
          <a:effectLst/>
        </p:grpSpPr>
        <p:sp>
          <p:nvSpPr>
            <p:cNvPr id="16" name="Прямоугольник 37">
              <a:extLst>
                <a:ext uri="{FF2B5EF4-FFF2-40B4-BE49-F238E27FC236}">
                  <a16:creationId xmlns:a16="http://schemas.microsoft.com/office/drawing/2014/main" id="{23BCCF27-4368-4DF5-B3ED-52D9D6506F3E}"/>
                </a:ext>
              </a:extLst>
            </p:cNvPr>
            <p:cNvSpPr/>
            <p:nvPr/>
          </p:nvSpPr>
          <p:spPr>
            <a:xfrm>
              <a:off x="4340232" y="-408889"/>
              <a:ext cx="430801" cy="3429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х</a:t>
              </a:r>
              <a:r>
                <a:rPr kumimoji="0" lang="uk-UA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 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7" name="Прямая со стрелкой 32">
              <a:extLst>
                <a:ext uri="{FF2B5EF4-FFF2-40B4-BE49-F238E27FC236}">
                  <a16:creationId xmlns:a16="http://schemas.microsoft.com/office/drawing/2014/main" id="{BDDA10FA-1A70-4ECF-B49D-A78E84E6561B}"/>
                </a:ext>
              </a:extLst>
            </p:cNvPr>
            <p:cNvCxnSpPr/>
            <p:nvPr/>
          </p:nvCxnSpPr>
          <p:spPr>
            <a:xfrm flipV="1">
              <a:off x="1180708" y="-174620"/>
              <a:ext cx="3152775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40">
                <a:extLst>
                  <a:ext uri="{FF2B5EF4-FFF2-40B4-BE49-F238E27FC236}">
                    <a16:creationId xmlns:a16="http://schemas.microsoft.com/office/drawing/2014/main" id="{ADEA5C6D-158D-4D8C-96FC-5A2DF32A90E2}"/>
                  </a:ext>
                </a:extLst>
              </p:cNvPr>
              <p:cNvSpPr/>
              <p:nvPr/>
            </p:nvSpPr>
            <p:spPr>
              <a:xfrm>
                <a:off x="3264726" y="4727551"/>
                <a:ext cx="5812921" cy="92333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b="1" dirty="0">
                    <a:latin typeface="Bookman Old Style" panose="02050604050505020204" pitchFamily="18" charset="0"/>
                    <a:ea typeface="Times New Roman"/>
                  </a:rPr>
                  <a:t>проміжки: </a:t>
                </a:r>
              </a:p>
              <a:p>
                <a:r>
                  <a:rPr lang="uk-UA" b="1" dirty="0">
                    <a:latin typeface="Bookman Old Style" panose="02050604050505020204" pitchFamily="18" charset="0"/>
                    <a:ea typeface="Times New Roman"/>
                  </a:rPr>
                  <a:t>зростання  </a:t>
                </a:r>
                <a14:m>
                  <m:oMath xmlns:m="http://schemas.openxmlformats.org/officeDocument/2006/math"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</m:t>
                    </m:r>
                    <m:d>
                      <m:dPr>
                        <m:endChr m:val=""/>
                        <m:ctrlPr>
                          <a:rPr lang="ru-RU" b="1" i="1" u="sng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−∞;−</m:t>
                        </m:r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uk-UA" b="1" i="1" u="sng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]</m:t>
                        </m:r>
                      </m:e>
                    </m:d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∪[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b="1" i="1" u="sng">
                        <a:effectLst/>
                        <a:latin typeface="Cambria Math"/>
                        <a:ea typeface="Times New Roman"/>
                        <a:cs typeface="Times New Roman"/>
                      </a:rPr>
                      <m:t>;+∞)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</a:t>
                </a:r>
              </a:p>
              <a:p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спадання 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∈[−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; 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]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 </a:t>
                </a:r>
                <a:endParaRPr lang="ru-RU" b="1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18" name="Прямоугольник 40">
                <a:extLst>
                  <a:ext uri="{FF2B5EF4-FFF2-40B4-BE49-F238E27FC236}">
                    <a16:creationId xmlns:a16="http://schemas.microsoft.com/office/drawing/2014/main" id="{ADEA5C6D-158D-4D8C-96FC-5A2DF32A9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726" y="4727551"/>
                <a:ext cx="5812921" cy="923330"/>
              </a:xfrm>
              <a:prstGeom prst="rect">
                <a:avLst/>
              </a:prstGeom>
              <a:blipFill>
                <a:blip r:embed="rId6"/>
                <a:stretch>
                  <a:fillRect l="-838" t="-16993" b="-437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71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4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2C5F72"/>
                </a:solidFill>
                <a:latin typeface="+mn-lt"/>
              </a:rPr>
              <a:t>Дослідж</a:t>
            </a:r>
            <a:r>
              <a:rPr lang="uk-UA" b="1" dirty="0">
                <a:solidFill>
                  <a:srgbClr val="2C5F72"/>
                </a:solidFill>
                <a:latin typeface="+mn-lt"/>
              </a:rPr>
              <a:t>ення</a:t>
            </a:r>
            <a:r>
              <a:rPr lang="ru-RU" b="1" dirty="0">
                <a:solidFill>
                  <a:srgbClr val="2C5F72"/>
                </a:solidFill>
                <a:latin typeface="+mn-lt"/>
              </a:rPr>
              <a:t>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pic>
        <p:nvPicPr>
          <p:cNvPr id="19" name="Объект 4">
            <a:extLst>
              <a:ext uri="{FF2B5EF4-FFF2-40B4-BE49-F238E27FC236}">
                <a16:creationId xmlns:a16="http://schemas.microsoft.com/office/drawing/2014/main" id="{6727E4B2-68D2-4EAA-BA9F-B32BB986B1F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22187" r="38304" b="29333"/>
          <a:stretch/>
        </p:blipFill>
        <p:spPr bwMode="auto">
          <a:xfrm>
            <a:off x="99931" y="1009345"/>
            <a:ext cx="4210811" cy="5466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Объект 3">
                <a:extLst>
                  <a:ext uri="{FF2B5EF4-FFF2-40B4-BE49-F238E27FC236}">
                    <a16:creationId xmlns:a16="http://schemas.microsoft.com/office/drawing/2014/main" id="{016037BF-ACCE-491B-A8B8-08355C66B1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0742" y="1589098"/>
                <a:ext cx="4490236" cy="33449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Розглянемо функцію </a:t>
                </a:r>
                <a14:m>
                  <m:oMath xmlns:m="http://schemas.openxmlformats.org/officeDocument/2006/math">
                    <m:r>
                      <a:rPr lang="uk-UA" sz="2000" b="1" i="1"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uk-UA" sz="2000" b="1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ru-RU" sz="20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sz="2000" b="1" i="1"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. </a:t>
                </a:r>
                <a:endParaRPr lang="en-US" sz="2000" b="1" dirty="0">
                  <a:latin typeface="Bookman Old Style" panose="02050604050505020204" pitchFamily="18" charset="0"/>
                  <a:ea typeface="Times New Roman"/>
                </a:endParaRPr>
              </a:p>
            </p:txBody>
          </p:sp>
        </mc:Choice>
        <mc:Fallback>
          <p:sp>
            <p:nvSpPr>
              <p:cNvPr id="20" name="Объект 3">
                <a:extLst>
                  <a:ext uri="{FF2B5EF4-FFF2-40B4-BE49-F238E27FC236}">
                    <a16:creationId xmlns:a16="http://schemas.microsoft.com/office/drawing/2014/main" id="{016037BF-ACCE-491B-A8B8-08355C66B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2" y="1589098"/>
                <a:ext cx="4490236" cy="334497"/>
              </a:xfrm>
              <a:prstGeom prst="rect">
                <a:avLst/>
              </a:prstGeom>
              <a:blipFill>
                <a:blip r:embed="rId3"/>
                <a:stretch>
                  <a:fillRect l="-1083" t="-22807" b="-263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6">
            <a:extLst>
              <a:ext uri="{FF2B5EF4-FFF2-40B4-BE49-F238E27FC236}">
                <a16:creationId xmlns:a16="http://schemas.microsoft.com/office/drawing/2014/main" id="{AAB45886-982B-4D86-B66B-C56675189AA0}"/>
              </a:ext>
            </a:extLst>
          </p:cNvPr>
          <p:cNvSpPr/>
          <p:nvPr/>
        </p:nvSpPr>
        <p:spPr>
          <a:xfrm>
            <a:off x="4514324" y="4167056"/>
            <a:ext cx="4426094" cy="2308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Bookman Old Style" panose="02050604050505020204" pitchFamily="18" charset="0"/>
                <a:ea typeface="Times New Roman"/>
              </a:rPr>
              <a:t>Кожна точка екстремуму функції є критичною точкою, проте не кожна критична точка є екстремумом функції. 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7">
                <a:extLst>
                  <a:ext uri="{FF2B5EF4-FFF2-40B4-BE49-F238E27FC236}">
                    <a16:creationId xmlns:a16="http://schemas.microsoft.com/office/drawing/2014/main" id="{2D398DFE-B37C-41BD-86D9-E58101C9FADB}"/>
                  </a:ext>
                </a:extLst>
              </p:cNvPr>
              <p:cNvSpPr/>
              <p:nvPr/>
            </p:nvSpPr>
            <p:spPr>
              <a:xfrm>
                <a:off x="4310742" y="2793174"/>
                <a:ext cx="48332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Похідна  в цій точці дорівнює </a:t>
                </a:r>
                <a:r>
                  <a:rPr lang="en-US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0</a:t>
                </a:r>
              </a:p>
              <a:p>
                <a:pPr lvl="0" algn="ctr">
                  <a:spcBef>
                    <a:spcPct val="200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.</a:t>
                </a:r>
                <a:endParaRPr lang="ru-RU" sz="2000" b="1" dirty="0">
                  <a:solidFill>
                    <a:prstClr val="black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22" name="Прямоугольник 7">
                <a:extLst>
                  <a:ext uri="{FF2B5EF4-FFF2-40B4-BE49-F238E27FC236}">
                    <a16:creationId xmlns:a16="http://schemas.microsoft.com/office/drawing/2014/main" id="{2D398DFE-B37C-41BD-86D9-E58101C9FA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2" y="2793174"/>
                <a:ext cx="4833258" cy="769441"/>
              </a:xfrm>
              <a:prstGeom prst="rect">
                <a:avLst/>
              </a:prstGeom>
              <a:blipFill>
                <a:blip r:embed="rId4"/>
                <a:stretch>
                  <a:fillRect l="-1261" t="-3968" b="-134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Прямоугольник 8">
                <a:extLst>
                  <a:ext uri="{FF2B5EF4-FFF2-40B4-BE49-F238E27FC236}">
                    <a16:creationId xmlns:a16="http://schemas.microsoft.com/office/drawing/2014/main" id="{7B80F18B-A18E-49A2-97A4-DD9A16E8758D}"/>
                  </a:ext>
                </a:extLst>
              </p:cNvPr>
              <p:cNvSpPr/>
              <p:nvPr/>
            </p:nvSpPr>
            <p:spPr>
              <a:xfrm>
                <a:off x="4310742" y="1985344"/>
                <a:ext cx="3955375" cy="407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20000"/>
                  </a:spcBef>
                </a:pP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Її похідна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p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sz="20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</a:rPr>
                  <a:t>. </a:t>
                </a:r>
                <a:endParaRPr lang="en-US" sz="20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</a:endParaRPr>
              </a:p>
            </p:txBody>
          </p:sp>
        </mc:Choice>
        <mc:Fallback>
          <p:sp>
            <p:nvSpPr>
              <p:cNvPr id="23" name="Прямоугольник 8">
                <a:extLst>
                  <a:ext uri="{FF2B5EF4-FFF2-40B4-BE49-F238E27FC236}">
                    <a16:creationId xmlns:a16="http://schemas.microsoft.com/office/drawing/2014/main" id="{7B80F18B-A18E-49A2-97A4-DD9A16E87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2" y="1985344"/>
                <a:ext cx="3955375" cy="407099"/>
              </a:xfrm>
              <a:prstGeom prst="rect">
                <a:avLst/>
              </a:prstGeom>
              <a:blipFill>
                <a:blip r:embed="rId5"/>
                <a:stretch>
                  <a:fillRect l="-1382" t="-5882" b="-2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9">
            <a:extLst>
              <a:ext uri="{FF2B5EF4-FFF2-40B4-BE49-F238E27FC236}">
                <a16:creationId xmlns:a16="http://schemas.microsoft.com/office/drawing/2014/main" id="{4B085787-B470-49FF-ABE1-665499445F58}"/>
              </a:ext>
            </a:extLst>
          </p:cNvPr>
          <p:cNvSpPr/>
          <p:nvPr/>
        </p:nvSpPr>
        <p:spPr>
          <a:xfrm>
            <a:off x="4310742" y="2393064"/>
            <a:ext cx="443524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Одна критична точка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х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</a:rPr>
              <a:t> = 0. </a:t>
            </a:r>
          </a:p>
        </p:txBody>
      </p:sp>
    </p:spTree>
    <p:extLst>
      <p:ext uri="{BB962C8B-B14F-4D97-AF65-F5344CB8AC3E}">
        <p14:creationId xmlns:p14="http://schemas.microsoft.com/office/powerpoint/2010/main" val="27790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1" grpId="0" animBg="1"/>
      <p:bldP spid="22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50"/>
            <a:ext cx="9144000" cy="711469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2C5F72"/>
                </a:solidFill>
                <a:latin typeface="+mn-lt"/>
              </a:rPr>
              <a:t>Достатні</a:t>
            </a:r>
            <a:r>
              <a:rPr lang="ru-RU" b="1" dirty="0">
                <a:solidFill>
                  <a:srgbClr val="2C5F72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2C5F72"/>
                </a:solidFill>
                <a:latin typeface="+mn-lt"/>
              </a:rPr>
              <a:t>умови</a:t>
            </a:r>
            <a:r>
              <a:rPr lang="ru-RU" b="1" dirty="0">
                <a:solidFill>
                  <a:srgbClr val="2C5F72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2C5F72"/>
                </a:solidFill>
                <a:latin typeface="+mn-lt"/>
              </a:rPr>
              <a:t>екстремуму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11" name="Объект 39">
            <a:extLst>
              <a:ext uri="{FF2B5EF4-FFF2-40B4-BE49-F238E27FC236}">
                <a16:creationId xmlns:a16="http://schemas.microsoft.com/office/drawing/2014/main" id="{CE74FC86-C0D8-43CB-8983-90BD48960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4510" y="883444"/>
            <a:ext cx="4038600" cy="2545556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uk-UA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Якщо в критичній точці функція неперервна та її похідна </a:t>
            </a:r>
            <a:r>
              <a:rPr lang="uk-UA" sz="2400" b="1" u="sng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міняє</a:t>
            </a:r>
            <a:r>
              <a:rPr lang="uk-UA" sz="2400" b="1" dirty="0">
                <a:solidFill>
                  <a:prstClr val="black"/>
                </a:solidFill>
                <a:latin typeface="Bookman Old Style" panose="02050604050505020204" pitchFamily="18" charset="0"/>
                <a:ea typeface="Times New Roman"/>
                <a:cs typeface="Times New Roman"/>
              </a:rPr>
              <a:t> знак з плюса на мінус, то ця критична точка є точкою максимуму, а якщо з мінуса на плюс, то точкою мінімуму.</a:t>
            </a:r>
            <a:endParaRPr lang="ru-RU" sz="2400" b="1" dirty="0">
              <a:solidFill>
                <a:prstClr val="black"/>
              </a:solidFill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grpSp>
        <p:nvGrpSpPr>
          <p:cNvPr id="12" name="Группа 41">
            <a:extLst>
              <a:ext uri="{FF2B5EF4-FFF2-40B4-BE49-F238E27FC236}">
                <a16:creationId xmlns:a16="http://schemas.microsoft.com/office/drawing/2014/main" id="{27A38855-991F-4A8B-AE43-71F1E5D4553F}"/>
              </a:ext>
            </a:extLst>
          </p:cNvPr>
          <p:cNvGrpSpPr/>
          <p:nvPr/>
        </p:nvGrpSpPr>
        <p:grpSpPr>
          <a:xfrm>
            <a:off x="2977811" y="3141322"/>
            <a:ext cx="6166189" cy="1790787"/>
            <a:chOff x="3707904" y="1563637"/>
            <a:chExt cx="6166189" cy="1790787"/>
          </a:xfrm>
        </p:grpSpPr>
        <p:grpSp>
          <p:nvGrpSpPr>
            <p:cNvPr id="13" name="Группа 34">
              <a:extLst>
                <a:ext uri="{FF2B5EF4-FFF2-40B4-BE49-F238E27FC236}">
                  <a16:creationId xmlns:a16="http://schemas.microsoft.com/office/drawing/2014/main" id="{39430AF1-6F06-4747-BF53-CFCF864416E5}"/>
                </a:ext>
              </a:extLst>
            </p:cNvPr>
            <p:cNvGrpSpPr/>
            <p:nvPr/>
          </p:nvGrpSpPr>
          <p:grpSpPr>
            <a:xfrm>
              <a:off x="3707904" y="2358009"/>
              <a:ext cx="6166189" cy="996415"/>
              <a:chOff x="3818669" y="2395159"/>
              <a:chExt cx="6055424" cy="959264"/>
            </a:xfrm>
          </p:grpSpPr>
          <p:grpSp>
            <p:nvGrpSpPr>
              <p:cNvPr id="15" name="Группа 5">
                <a:extLst>
                  <a:ext uri="{FF2B5EF4-FFF2-40B4-BE49-F238E27FC236}">
                    <a16:creationId xmlns:a16="http://schemas.microsoft.com/office/drawing/2014/main" id="{BF3EFCF3-31F2-49E5-891B-E4568B7A840A}"/>
                  </a:ext>
                </a:extLst>
              </p:cNvPr>
              <p:cNvGrpSpPr/>
              <p:nvPr/>
            </p:nvGrpSpPr>
            <p:grpSpPr>
              <a:xfrm>
                <a:off x="3818669" y="2395159"/>
                <a:ext cx="6055424" cy="959264"/>
                <a:chOff x="169" y="103955"/>
                <a:chExt cx="5116554" cy="740964"/>
              </a:xfrm>
            </p:grpSpPr>
            <p:sp>
              <p:nvSpPr>
                <p:cNvPr id="18" name="Прямоугольник 6">
                  <a:extLst>
                    <a:ext uri="{FF2B5EF4-FFF2-40B4-BE49-F238E27FC236}">
                      <a16:creationId xmlns:a16="http://schemas.microsoft.com/office/drawing/2014/main" id="{D38E4D82-CE20-4D15-9B76-751418FC60A2}"/>
                    </a:ext>
                  </a:extLst>
                </p:cNvPr>
                <p:cNvSpPr/>
                <p:nvPr/>
              </p:nvSpPr>
              <p:spPr>
                <a:xfrm>
                  <a:off x="576348" y="103955"/>
                  <a:ext cx="563355" cy="41021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у</a:t>
                  </a:r>
                  <a:r>
                    <a:rPr kumimoji="0" lang="en-US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'</a:t>
                  </a:r>
                  <a:r>
                    <a:rPr kumimoji="0" lang="en-US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 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25" name="Группа 8">
                  <a:extLst>
                    <a:ext uri="{FF2B5EF4-FFF2-40B4-BE49-F238E27FC236}">
                      <a16:creationId xmlns:a16="http://schemas.microsoft.com/office/drawing/2014/main" id="{674B3FCF-F600-40E4-8E0B-D18317B3EDD9}"/>
                    </a:ext>
                  </a:extLst>
                </p:cNvPr>
                <p:cNvGrpSpPr/>
                <p:nvPr/>
              </p:nvGrpSpPr>
              <p:grpSpPr>
                <a:xfrm>
                  <a:off x="169" y="164087"/>
                  <a:ext cx="5116554" cy="680832"/>
                  <a:chOff x="169" y="-82142"/>
                  <a:chExt cx="5116897" cy="681210"/>
                </a:xfrm>
              </p:grpSpPr>
              <p:sp>
                <p:nvSpPr>
                  <p:cNvPr id="26" name="Прямоугольник 11">
                    <a:extLst>
                      <a:ext uri="{FF2B5EF4-FFF2-40B4-BE49-F238E27FC236}">
                        <a16:creationId xmlns:a16="http://schemas.microsoft.com/office/drawing/2014/main" id="{1849C31B-65E6-4F9F-A0F2-D6C26F92D2D7}"/>
                      </a:ext>
                    </a:extLst>
                  </p:cNvPr>
                  <p:cNvSpPr/>
                  <p:nvPr/>
                </p:nvSpPr>
                <p:spPr>
                  <a:xfrm>
                    <a:off x="3365577" y="-49619"/>
                    <a:ext cx="462915" cy="342265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/>
                        <a:cs typeface="Times New Roman"/>
                      </a:rPr>
                      <a:t>+</a:t>
                    </a:r>
                    <a:endParaRPr kumimoji="0" lang="ru-RU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27" name="Группа 12">
                    <a:extLst>
                      <a:ext uri="{FF2B5EF4-FFF2-40B4-BE49-F238E27FC236}">
                        <a16:creationId xmlns:a16="http://schemas.microsoft.com/office/drawing/2014/main" id="{4EDA2F2F-8AD3-4734-8E77-08DDB027BB0D}"/>
                      </a:ext>
                    </a:extLst>
                  </p:cNvPr>
                  <p:cNvGrpSpPr/>
                  <p:nvPr/>
                </p:nvGrpSpPr>
                <p:grpSpPr>
                  <a:xfrm>
                    <a:off x="169" y="-82142"/>
                    <a:ext cx="5116897" cy="681210"/>
                    <a:chOff x="169" y="-82142"/>
                    <a:chExt cx="5116897" cy="681210"/>
                  </a:xfrm>
                </p:grpSpPr>
                <p:sp>
                  <p:nvSpPr>
                    <p:cNvPr id="28" name="Прямоугольник 13">
                      <a:extLst>
                        <a:ext uri="{FF2B5EF4-FFF2-40B4-BE49-F238E27FC236}">
                          <a16:creationId xmlns:a16="http://schemas.microsoft.com/office/drawing/2014/main" id="{F0AF142A-3400-48BB-9E3B-1E12C3D33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311" y="-47153"/>
                      <a:ext cx="462915" cy="342265"/>
                    </a:xfrm>
                    <a:prstGeom prst="rect">
                      <a:avLst/>
                    </a:prstGeom>
                    <a:noFill/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29" name="Группа 14">
                      <a:extLst>
                        <a:ext uri="{FF2B5EF4-FFF2-40B4-BE49-F238E27FC236}">
                          <a16:creationId xmlns:a16="http://schemas.microsoft.com/office/drawing/2014/main" id="{BB4DFA3F-3F0D-4EA8-A5C7-EE6FCEE461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" y="-82142"/>
                      <a:ext cx="5116897" cy="681210"/>
                      <a:chOff x="169" y="-82142"/>
                      <a:chExt cx="5116897" cy="681210"/>
                    </a:xfrm>
                  </p:grpSpPr>
                  <p:sp>
                    <p:nvSpPr>
                      <p:cNvPr id="30" name="Прямоугольник 15">
                        <a:extLst>
                          <a:ext uri="{FF2B5EF4-FFF2-40B4-BE49-F238E27FC236}">
                            <a16:creationId xmlns:a16="http://schemas.microsoft.com/office/drawing/2014/main" id="{3287C044-62D2-4A73-89EB-45BADF8D63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06869" y="-54163"/>
                        <a:ext cx="462915" cy="342265"/>
                      </a:xfrm>
                      <a:prstGeom prst="rect">
                        <a:avLst/>
                      </a:prstGeom>
                      <a:noFill/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uk-UA" sz="24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Bookman Old Style" panose="02050604050505020204" pitchFamily="18" charset="0"/>
                            <a:ea typeface="Calibri"/>
                            <a:cs typeface="Times New Roman"/>
                          </a:rPr>
                          <a:t>‒</a:t>
                        </a:r>
                        <a:endPara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31" name="Группа 16">
                        <a:extLst>
                          <a:ext uri="{FF2B5EF4-FFF2-40B4-BE49-F238E27FC236}">
                            <a16:creationId xmlns:a16="http://schemas.microsoft.com/office/drawing/2014/main" id="{6FA27BF7-34FE-45EE-8F26-2212E2749F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" y="-82142"/>
                        <a:ext cx="5116897" cy="681210"/>
                        <a:chOff x="169" y="-134896"/>
                        <a:chExt cx="5116897" cy="681210"/>
                      </a:xfrm>
                    </p:grpSpPr>
                    <p:grpSp>
                      <p:nvGrpSpPr>
                        <p:cNvPr id="32" name="Группа 17">
                          <a:extLst>
                            <a:ext uri="{FF2B5EF4-FFF2-40B4-BE49-F238E27FC236}">
                              <a16:creationId xmlns:a16="http://schemas.microsoft.com/office/drawing/2014/main" id="{728742DE-368D-4DAB-B12A-84D4D212027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9" y="-134896"/>
                          <a:ext cx="5116897" cy="657852"/>
                          <a:chOff x="169" y="-134896"/>
                          <a:chExt cx="5116897" cy="657852"/>
                        </a:xfrm>
                      </p:grpSpPr>
                      <p:grpSp>
                        <p:nvGrpSpPr>
                          <p:cNvPr id="37" name="Группа 22">
                            <a:extLst>
                              <a:ext uri="{FF2B5EF4-FFF2-40B4-BE49-F238E27FC236}">
                                <a16:creationId xmlns:a16="http://schemas.microsoft.com/office/drawing/2014/main" id="{8F2D0AAE-7EB6-49FC-9528-66384725721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93572" y="-35084"/>
                            <a:ext cx="2814421" cy="558040"/>
                            <a:chOff x="0" y="-35084"/>
                            <a:chExt cx="2814421" cy="558040"/>
                          </a:xfrm>
                        </p:grpSpPr>
                        <p:sp>
                          <p:nvSpPr>
                            <p:cNvPr id="44" name="Прямоугольник 29">
                              <a:extLst>
                                <a:ext uri="{FF2B5EF4-FFF2-40B4-BE49-F238E27FC236}">
                                  <a16:creationId xmlns:a16="http://schemas.microsoft.com/office/drawing/2014/main" id="{4E43D2EE-56E3-4259-9005-37601862091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60565" y="-35084"/>
                              <a:ext cx="453856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х</a:t>
                              </a:r>
                              <a:r>
                                <a:rPr kumimoji="0" lang="uk-UA" sz="1800" b="1" i="0" u="none" strike="noStrike" kern="0" cap="none" spc="0" normalizeH="0" baseline="-2500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 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45" name="Прямоугольник 30">
                              <a:extLst>
                                <a:ext uri="{FF2B5EF4-FFF2-40B4-BE49-F238E27FC236}">
                                  <a16:creationId xmlns:a16="http://schemas.microsoft.com/office/drawing/2014/main" id="{AD78EBD6-93BF-4DEB-862B-1433CF1764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0" y="172085"/>
                              <a:ext cx="463640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‒1   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46" name="Прямоугольник 31">
                              <a:extLst>
                                <a:ext uri="{FF2B5EF4-FFF2-40B4-BE49-F238E27FC236}">
                                  <a16:creationId xmlns:a16="http://schemas.microsoft.com/office/drawing/2014/main" id="{A34EB663-62CB-40F4-BF36-F562731577D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43189" y="180056"/>
                              <a:ext cx="463550" cy="342900"/>
                            </a:xfrm>
                            <a:prstGeom prst="rect">
                              <a:avLst/>
                            </a:prstGeom>
                            <a:noFill/>
                            <a:ln w="25400" cap="flat" cmpd="sng" algn="ctr">
                              <a:noFill/>
                              <a:prstDash val="solid"/>
                            </a:ln>
                            <a:effectLst/>
                          </p:spPr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algn="ctr" defTabSz="914400" eaLnBrk="1" fontAlgn="auto" latinLnBrk="0" hangingPunct="1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kumimoji="0" lang="uk-UA" sz="1400" b="1" i="0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Bookman Old Style" panose="02050604050505020204" pitchFamily="18" charset="0"/>
                                  <a:ea typeface="Calibri"/>
                                  <a:cs typeface="Times New Roman"/>
                                </a:rPr>
                                <a:t>0</a:t>
                              </a:r>
                              <a:endParaRPr kumimoji="0" lang="ru-RU" sz="11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Bookman Old Style" panose="02050604050505020204" pitchFamily="18" charset="0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" name="Группа 23">
                            <a:extLst>
                              <a:ext uri="{FF2B5EF4-FFF2-40B4-BE49-F238E27FC236}">
                                <a16:creationId xmlns:a16="http://schemas.microsoft.com/office/drawing/2014/main" id="{B10A048E-2FB4-4A7E-8368-6536159807A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69" y="-134896"/>
                            <a:ext cx="5116897" cy="650587"/>
                            <a:chOff x="169" y="-134896"/>
                            <a:chExt cx="5116897" cy="650587"/>
                          </a:xfrm>
                        </p:grpSpPr>
                        <p:cxnSp>
                          <p:nvCxnSpPr>
                            <p:cNvPr id="39" name="Прямая со стрелкой 24">
                              <a:extLst>
                                <a:ext uri="{FF2B5EF4-FFF2-40B4-BE49-F238E27FC236}">
                                  <a16:creationId xmlns:a16="http://schemas.microsoft.com/office/drawing/2014/main" id="{6C1253E1-A621-4BE4-B8F3-F7341C38404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959476" y="206062"/>
                              <a:ext cx="3152775" cy="1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  <a:effectLst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0" name="Дуга 39">
                              <a:extLst>
                                <a:ext uri="{FF2B5EF4-FFF2-40B4-BE49-F238E27FC236}">
                                  <a16:creationId xmlns:a16="http://schemas.microsoft.com/office/drawing/2014/main" id="{3B0C18E0-196E-4A58-B215-61F863C211D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69" y="-106917"/>
                              <a:ext cx="1873706" cy="551237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41" name="Дуга 40">
                              <a:extLst>
                                <a:ext uri="{FF2B5EF4-FFF2-40B4-BE49-F238E27FC236}">
                                  <a16:creationId xmlns:a16="http://schemas.microsoft.com/office/drawing/2014/main" id="{EB7D7C57-FBA6-43CD-9B17-3593EB89086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2959480" y="-134896"/>
                              <a:ext cx="2157586" cy="650587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42" name="Дуга 41">
                              <a:extLst>
                                <a:ext uri="{FF2B5EF4-FFF2-40B4-BE49-F238E27FC236}">
                                  <a16:creationId xmlns:a16="http://schemas.microsoft.com/office/drawing/2014/main" id="{BA989C71-D3AE-49E8-9C39-86ABF021940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791656" y="-67095"/>
                              <a:ext cx="1151890" cy="546314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  <p:sp>
                          <p:nvSpPr>
                            <p:cNvPr id="43" name="Дуга 42">
                              <a:extLst>
                                <a:ext uri="{FF2B5EF4-FFF2-40B4-BE49-F238E27FC236}">
                                  <a16:creationId xmlns:a16="http://schemas.microsoft.com/office/drawing/2014/main" id="{5620535A-5182-4DB9-BC8A-1FA10C26A93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flipH="1">
                              <a:off x="1873875" y="-67095"/>
                              <a:ext cx="1027778" cy="514985"/>
                            </a:xfrm>
                            <a:prstGeom prst="arc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 lvl="0" indent="0" defTabSz="91440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ru-RU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33" name="Группа 18">
                          <a:extLst>
                            <a:ext uri="{FF2B5EF4-FFF2-40B4-BE49-F238E27FC236}">
                              <a16:creationId xmlns:a16="http://schemas.microsoft.com/office/drawing/2014/main" id="{682D777D-FEB2-4993-BABC-EE07B4C78A3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39780" y="289774"/>
                          <a:ext cx="2594610" cy="256540"/>
                          <a:chOff x="0" y="0"/>
                          <a:chExt cx="2594914" cy="256987"/>
                        </a:xfrm>
                      </p:grpSpPr>
                      <p:cxnSp>
                        <p:nvCxnSpPr>
                          <p:cNvPr id="34" name="Прямая со стрелкой 19">
                            <a:extLst>
                              <a:ext uri="{FF2B5EF4-FFF2-40B4-BE49-F238E27FC236}">
                                <a16:creationId xmlns:a16="http://schemas.microsoft.com/office/drawing/2014/main" id="{87651540-4D84-4BD8-94E8-23B607E3A75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0" y="0"/>
                            <a:ext cx="470017" cy="224939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" name="Прямая со стрелкой 20">
                            <a:extLst>
                              <a:ext uri="{FF2B5EF4-FFF2-40B4-BE49-F238E27FC236}">
                                <a16:creationId xmlns:a16="http://schemas.microsoft.com/office/drawing/2014/main" id="{75F67B55-1742-440F-AC45-70F0D4D116C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2125014" y="32197"/>
                            <a:ext cx="469900" cy="22479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" name="Прямая со стрелкой 21">
                            <a:extLst>
                              <a:ext uri="{FF2B5EF4-FFF2-40B4-BE49-F238E27FC236}">
                                <a16:creationId xmlns:a16="http://schemas.microsoft.com/office/drawing/2014/main" id="{ABFC0ADB-95F2-4B7F-B004-EE8F4AF9D77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1107583" y="6439"/>
                            <a:ext cx="489217" cy="250548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  <a:effectLst/>
                        </p:spPr>
                        <p:style>
                          <a:lnRef idx="2">
                            <a:schemeClr val="dk1"/>
                          </a:lnRef>
                          <a:fillRef idx="0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</p:grpSp>
          </p:grp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1CE9355E-58D8-4735-9519-16EFC3E558C6}"/>
                  </a:ext>
                </a:extLst>
              </p:cNvPr>
              <p:cNvSpPr/>
              <p:nvPr/>
            </p:nvSpPr>
            <p:spPr>
              <a:xfrm>
                <a:off x="6001407" y="2871033"/>
                <a:ext cx="89066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8EA48364-F0F6-4082-86E1-9D59ECBEA8D3}"/>
                  </a:ext>
                </a:extLst>
              </p:cNvPr>
              <p:cNvSpPr/>
              <p:nvPr/>
            </p:nvSpPr>
            <p:spPr>
              <a:xfrm>
                <a:off x="7270737" y="2870209"/>
                <a:ext cx="89066" cy="7200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6F66CF8-ADAD-4403-A928-127960623B13}"/>
                    </a:ext>
                  </a:extLst>
                </p:cNvPr>
                <p:cNvSpPr txBox="1"/>
                <p:nvPr/>
              </p:nvSpPr>
              <p:spPr>
                <a:xfrm>
                  <a:off x="5300763" y="1563637"/>
                  <a:ext cx="2346155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𝟔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𝟖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0763" y="1563637"/>
                  <a:ext cx="2346155" cy="407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Прямоугольник 35">
            <a:extLst>
              <a:ext uri="{FF2B5EF4-FFF2-40B4-BE49-F238E27FC236}">
                <a16:creationId xmlns:a16="http://schemas.microsoft.com/office/drawing/2014/main" id="{549A695D-EC27-4157-A690-1E5DF87083A2}"/>
              </a:ext>
            </a:extLst>
          </p:cNvPr>
          <p:cNvSpPr/>
          <p:nvPr/>
        </p:nvSpPr>
        <p:spPr>
          <a:xfrm>
            <a:off x="4786628" y="3596536"/>
            <a:ext cx="940513" cy="5516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max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48" name="Прямоугольник 36">
            <a:extLst>
              <a:ext uri="{FF2B5EF4-FFF2-40B4-BE49-F238E27FC236}">
                <a16:creationId xmlns:a16="http://schemas.microsoft.com/office/drawing/2014/main" id="{45E51D8E-DBF8-485A-A178-1D56F3B9EC84}"/>
              </a:ext>
            </a:extLst>
          </p:cNvPr>
          <p:cNvSpPr/>
          <p:nvPr/>
        </p:nvSpPr>
        <p:spPr>
          <a:xfrm>
            <a:off x="6080525" y="3601500"/>
            <a:ext cx="940513" cy="5516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min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Прямоугольник 42">
                <a:extLst>
                  <a:ext uri="{FF2B5EF4-FFF2-40B4-BE49-F238E27FC236}">
                    <a16:creationId xmlns:a16="http://schemas.microsoft.com/office/drawing/2014/main" id="{C8AE80C5-9A65-47F0-B9A1-54C6DF85801D}"/>
                  </a:ext>
                </a:extLst>
              </p:cNvPr>
              <p:cNvSpPr/>
              <p:nvPr/>
            </p:nvSpPr>
            <p:spPr>
              <a:xfrm>
                <a:off x="2128850" y="5053256"/>
                <a:ext cx="6405550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Знайдемо значення функції в точках максимуму і мінімуму: </a:t>
                </a:r>
                <a:endParaRPr lang="ru-RU" sz="1400" b="1" dirty="0">
                  <a:latin typeface="Bookman Old Style" panose="02050604050505020204" pitchFamily="18" charset="0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𝒎𝒂𝒙</m:t>
                        </m:r>
                      </m:sub>
                    </m:sSub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𝟖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</m:oMath>
                </a14:m>
                <a:r>
                  <a:rPr lang="ru-RU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</a:t>
                </a:r>
              </a:p>
              <a:p>
                <a:pPr indent="44958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𝒎𝒊𝒏</m:t>
                          </m:r>
                        </m:sub>
                      </m:sSub>
                      <m:r>
                        <a:rPr lang="en-US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𝟒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𝟔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𝟖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ru-RU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𝟖</m:t>
                      </m:r>
                    </m:oMath>
                  </m:oMathPara>
                </a14:m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9" name="Прямоугольник 42">
                <a:extLst>
                  <a:ext uri="{FF2B5EF4-FFF2-40B4-BE49-F238E27FC236}">
                    <a16:creationId xmlns:a16="http://schemas.microsoft.com/office/drawing/2014/main" id="{C8AE80C5-9A65-47F0-B9A1-54C6DF858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50" y="5053256"/>
                <a:ext cx="6405550" cy="1366528"/>
              </a:xfrm>
              <a:prstGeom prst="rect">
                <a:avLst/>
              </a:prstGeom>
              <a:blipFill>
                <a:blip r:embed="rId3"/>
                <a:stretch>
                  <a:fillRect l="-761" t="-1339" r="-8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71146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Загальна схема дослідження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Прямоугольник 5">
                <a:extLst>
                  <a:ext uri="{FF2B5EF4-FFF2-40B4-BE49-F238E27FC236}">
                    <a16:creationId xmlns:a16="http://schemas.microsoft.com/office/drawing/2014/main" id="{DEE133C9-89B5-4BE5-B848-026E3C307CE3}"/>
                  </a:ext>
                </a:extLst>
              </p:cNvPr>
              <p:cNvSpPr/>
              <p:nvPr/>
            </p:nvSpPr>
            <p:spPr>
              <a:xfrm>
                <a:off x="1536700" y="856506"/>
                <a:ext cx="7341036" cy="5444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область визначення функції 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З’ясувати, чи є функція парною чи непарною (для тригонометричних функцій – періодичною)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точки перетину з осями координат (якщо їх можна знайти)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похідну цієї функції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𝒇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її критичні точки (з’ясувати, в яких точках похідна дорівнює 0 або не існує)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Знайти проміжки знакосталості функці</a:t>
                </a: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ї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її екстремуми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У разі необхідності, знайти координати додаткових точок, щоб уточнити поведінку графіка функції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Побудувати графік функції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50" name="Прямоугольник 5">
                <a:extLst>
                  <a:ext uri="{FF2B5EF4-FFF2-40B4-BE49-F238E27FC236}">
                    <a16:creationId xmlns:a16="http://schemas.microsoft.com/office/drawing/2014/main" id="{DEE133C9-89B5-4BE5-B848-026E3C307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856506"/>
                <a:ext cx="7341036" cy="5444504"/>
              </a:xfrm>
              <a:prstGeom prst="rect">
                <a:avLst/>
              </a:prstGeom>
              <a:blipFill>
                <a:blip r:embed="rId2"/>
                <a:stretch>
                  <a:fillRect l="-664" r="-748" b="-89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294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1D03E8-7E2A-45B8-B3B6-7294B9F90B80}"/>
              </a:ext>
            </a:extLst>
          </p:cNvPr>
          <p:cNvSpPr txBox="1"/>
          <p:nvPr/>
        </p:nvSpPr>
        <p:spPr>
          <a:xfrm>
            <a:off x="128469" y="740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351ED74-564D-48E4-812F-266EE75288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67388" y="0"/>
                <a:ext cx="8276611" cy="124683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uk-UA" b="1" dirty="0">
                    <a:solidFill>
                      <a:srgbClr val="2C5F72"/>
                    </a:solidFill>
                    <a:latin typeface="+mn-lt"/>
                  </a:rPr>
                  <a:t>Дослідити функцію </a:t>
                </a:r>
                <a:br>
                  <a:rPr lang="uk-UA" b="1" dirty="0">
                    <a:solidFill>
                      <a:srgbClr val="2C5F72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2C5F72"/>
                    </a:solidFill>
                    <a:latin typeface="+mn-lt"/>
                  </a:rPr>
                  <a:t> </a:t>
                </a:r>
                <a:r>
                  <a:rPr lang="uk-UA" b="1" dirty="0">
                    <a:solidFill>
                      <a:srgbClr val="2C5F72"/>
                    </a:solidFill>
                    <a:latin typeface="+mn-lt"/>
                  </a:rPr>
                  <a:t>та побудувати її графік</a:t>
                </a:r>
                <a:endParaRPr lang="en-US" b="1" dirty="0">
                  <a:solidFill>
                    <a:srgbClr val="2C5F7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351ED74-564D-48E4-812F-266EE7528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7388" y="0"/>
                <a:ext cx="8276611" cy="1246830"/>
              </a:xfrm>
              <a:blipFill>
                <a:blip r:embed="rId2"/>
                <a:stretch>
                  <a:fillRect t="-11707" r="-957" b="-195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C608931C-4F54-47BE-BDAF-417A8B4F8600}"/>
              </a:ext>
            </a:extLst>
          </p:cNvPr>
          <p:cNvSpPr/>
          <p:nvPr/>
        </p:nvSpPr>
        <p:spPr>
          <a:xfrm>
            <a:off x="1282701" y="1529407"/>
            <a:ext cx="3364410" cy="704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Область визначення функції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8DDC5B3-3FE0-4265-8F34-FA1F35AA38DA}"/>
              </a:ext>
            </a:extLst>
          </p:cNvPr>
          <p:cNvSpPr/>
          <p:nvPr/>
        </p:nvSpPr>
        <p:spPr>
          <a:xfrm>
            <a:off x="5956486" y="1580239"/>
            <a:ext cx="1904813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>
                <a:latin typeface="Bookman Old Style" panose="02050604050505020204" pitchFamily="18" charset="0"/>
                <a:ea typeface="Calibri"/>
              </a:rPr>
              <a:t>D</a:t>
            </a:r>
            <a:r>
              <a:rPr lang="uk-UA" b="1" dirty="0">
                <a:latin typeface="Bookman Old Style" panose="02050604050505020204" pitchFamily="18" charset="0"/>
                <a:ea typeface="Calibri"/>
              </a:rPr>
              <a:t> (</a:t>
            </a:r>
            <a:r>
              <a:rPr lang="uk-UA" b="1" i="1" dirty="0">
                <a:latin typeface="Bookman Old Style" panose="02050604050505020204" pitchFamily="18" charset="0"/>
                <a:ea typeface="Calibri"/>
              </a:rPr>
              <a:t>у</a:t>
            </a:r>
            <a:r>
              <a:rPr lang="uk-UA" b="1" dirty="0">
                <a:latin typeface="Bookman Old Style" panose="02050604050505020204" pitchFamily="18" charset="0"/>
                <a:ea typeface="Calibri"/>
              </a:rPr>
              <a:t>) = </a:t>
            </a:r>
            <a:r>
              <a:rPr lang="uk-UA" b="1" i="1" dirty="0">
                <a:latin typeface="Bookman Old Style" panose="02050604050505020204" pitchFamily="18" charset="0"/>
                <a:ea typeface="Calibri"/>
              </a:rPr>
              <a:t>R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3F1AB00E-32C3-4D5A-8FDD-1215BB5795B6}"/>
              </a:ext>
            </a:extLst>
          </p:cNvPr>
          <p:cNvSpPr/>
          <p:nvPr/>
        </p:nvSpPr>
        <p:spPr>
          <a:xfrm>
            <a:off x="1340209" y="2196208"/>
            <a:ext cx="3364410" cy="10229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2. З’ясуємо, чи є функція парною чи непарною.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7">
                <a:extLst>
                  <a:ext uri="{FF2B5EF4-FFF2-40B4-BE49-F238E27FC236}">
                    <a16:creationId xmlns:a16="http://schemas.microsoft.com/office/drawing/2014/main" id="{B0FC9082-C083-4A10-BCAF-8289B3CEF38F}"/>
                  </a:ext>
                </a:extLst>
              </p:cNvPr>
              <p:cNvSpPr/>
              <p:nvPr/>
            </p:nvSpPr>
            <p:spPr>
              <a:xfrm>
                <a:off x="5207000" y="2196208"/>
                <a:ext cx="3757488" cy="107106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uk-UA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en-US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uk-UA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– 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 err="1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непарна</a:t>
                </a:r>
                <a:r>
                  <a:rPr lang="ru-RU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, непер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і</a:t>
                </a:r>
                <a:r>
                  <a:rPr lang="ru-RU" b="1" dirty="0" err="1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одична</a:t>
                </a:r>
                <a:endParaRPr lang="ru-RU" sz="1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3" name="Прямоугольник 7">
                <a:extLst>
                  <a:ext uri="{FF2B5EF4-FFF2-40B4-BE49-F238E27FC236}">
                    <a16:creationId xmlns:a16="http://schemas.microsoft.com/office/drawing/2014/main" id="{B0FC9082-C083-4A10-BCAF-8289B3CEF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0" y="2196208"/>
                <a:ext cx="3757488" cy="1071062"/>
              </a:xfrm>
              <a:prstGeom prst="rect">
                <a:avLst/>
              </a:prstGeom>
              <a:blipFill>
                <a:blip r:embed="rId3"/>
                <a:stretch>
                  <a:fillRect l="-1131" b="-730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8">
            <a:extLst>
              <a:ext uri="{FF2B5EF4-FFF2-40B4-BE49-F238E27FC236}">
                <a16:creationId xmlns:a16="http://schemas.microsoft.com/office/drawing/2014/main" id="{D757D055-CE93-4C17-A962-160C143922FA}"/>
              </a:ext>
            </a:extLst>
          </p:cNvPr>
          <p:cNvSpPr/>
          <p:nvPr/>
        </p:nvSpPr>
        <p:spPr>
          <a:xfrm>
            <a:off x="1340209" y="3613411"/>
            <a:ext cx="3364410" cy="704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3. Точки перетину з осями координат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9">
                <a:extLst>
                  <a:ext uri="{FF2B5EF4-FFF2-40B4-BE49-F238E27FC236}">
                    <a16:creationId xmlns:a16="http://schemas.microsoft.com/office/drawing/2014/main" id="{5B8921FE-86F5-402C-9F35-56C963330D47}"/>
                  </a:ext>
                </a:extLst>
              </p:cNvPr>
              <p:cNvSpPr/>
              <p:nvPr/>
            </p:nvSpPr>
            <p:spPr>
              <a:xfrm>
                <a:off x="4711700" y="3562767"/>
                <a:ext cx="4207123" cy="21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х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: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у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= 0	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3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sup>
                    </m:sSup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ru-RU" sz="1400" b="1" dirty="0">
                    <a:ea typeface="Calibri"/>
                    <a:cs typeface="Times New Roman"/>
                  </a:rPr>
                  <a:t>,          </a:t>
                </a:r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ru-RU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ru-RU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ru-RU" sz="1400" b="1" dirty="0"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або </m:t>
                    </m:r>
                  </m:oMath>
                </a14:m>
                <a:r>
                  <a:rPr lang="ru-RU" b="1" dirty="0">
                    <a:solidFill>
                      <a:prstClr val="black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effectLst/>
                    <a:latin typeface="Times New Roman"/>
                    <a:ea typeface="Times New Roman"/>
                    <a:cs typeface="Times New Roman"/>
                  </a:rPr>
                  <a:t>			      </a:t>
                </a:r>
                <a14:m>
                  <m:oMath xmlns:m="http://schemas.openxmlformats.org/officeDocument/2006/math"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=∓</m:t>
                    </m:r>
                    <m:rad>
                      <m:radPr>
                        <m:degHide m:val="on"/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</m:oMath>
                </a14:m>
                <a:r>
                  <a:rPr lang="uk-UA" sz="800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endParaRPr lang="ru-RU" sz="800" dirty="0">
                  <a:ea typeface="Calibri"/>
                  <a:cs typeface="Times New Roman"/>
                </a:endParaRPr>
              </a:p>
              <a:p>
                <a:r>
                  <a:rPr lang="uk-UA" b="1" dirty="0" err="1">
                    <a:effectLst/>
                    <a:latin typeface="Bookman Old Style" panose="02050604050505020204" pitchFamily="18" charset="0"/>
                    <a:ea typeface="Times New Roman"/>
                  </a:rPr>
                  <a:t>О</a:t>
                </a:r>
                <a:r>
                  <a:rPr lang="uk-UA" b="1" i="1" dirty="0" err="1"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: </a:t>
                </a:r>
                <a:r>
                  <a:rPr lang="uk-UA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r>
                  <a:rPr lang="uk-UA" b="1" dirty="0">
                    <a:effectLst/>
                    <a:latin typeface="Bookman Old Style" panose="02050604050505020204" pitchFamily="18" charset="0"/>
                    <a:ea typeface="Times New Roman"/>
                  </a:rPr>
                  <a:t> = 0	</a:t>
                </a:r>
                <a14:m>
                  <m:oMath xmlns:m="http://schemas.openxmlformats.org/officeDocument/2006/math"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𝒚</m:t>
                    </m:r>
                    <m:d>
                      <m:d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uk-UA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uk-UA" dirty="0">
                    <a:effectLst/>
                    <a:latin typeface="Times New Roman"/>
                    <a:ea typeface="Times New Roman"/>
                  </a:rPr>
                  <a:t>		</a:t>
                </a:r>
                <a:endParaRPr lang="ru-RU" dirty="0"/>
              </a:p>
            </p:txBody>
          </p:sp>
        </mc:Choice>
        <mc:Fallback>
          <p:sp>
            <p:nvSpPr>
              <p:cNvPr id="15" name="Прямоугольник 9">
                <a:extLst>
                  <a:ext uri="{FF2B5EF4-FFF2-40B4-BE49-F238E27FC236}">
                    <a16:creationId xmlns:a16="http://schemas.microsoft.com/office/drawing/2014/main" id="{5B8921FE-86F5-402C-9F35-56C963330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700" y="3562767"/>
                <a:ext cx="4207123" cy="2140266"/>
              </a:xfrm>
              <a:prstGeom prst="rect">
                <a:avLst/>
              </a:prstGeom>
              <a:blipFill>
                <a:blip r:embed="rId4"/>
                <a:stretch>
                  <a:fillRect l="-1304" t="-56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0">
                <a:extLst>
                  <a:ext uri="{FF2B5EF4-FFF2-40B4-BE49-F238E27FC236}">
                    <a16:creationId xmlns:a16="http://schemas.microsoft.com/office/drawing/2014/main" id="{D341B2F6-A65A-426E-A9EE-783179413AB6}"/>
                  </a:ext>
                </a:extLst>
              </p:cNvPr>
              <p:cNvSpPr/>
              <p:nvPr/>
            </p:nvSpPr>
            <p:spPr>
              <a:xfrm>
                <a:off x="1628681" y="4876929"/>
                <a:ext cx="2073184" cy="971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e>
                        </m:rad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(−</m:t>
                    </m:r>
                    <m:rad>
                      <m:radPr>
                        <m:degHide m:val="on"/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</m:e>
                    </m:rad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;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b="1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endParaRPr lang="ru-RU" b="1" dirty="0">
                  <a:solidFill>
                    <a:prstClr val="black"/>
                  </a:solidFill>
                </a:endParaRPr>
              </a:p>
              <a:p>
                <a:endParaRPr lang="ru-RU" b="1" dirty="0"/>
              </a:p>
            </p:txBody>
          </p:sp>
        </mc:Choice>
        <mc:Fallback>
          <p:sp>
            <p:nvSpPr>
              <p:cNvPr id="16" name="Прямоугольник 10">
                <a:extLst>
                  <a:ext uri="{FF2B5EF4-FFF2-40B4-BE49-F238E27FC236}">
                    <a16:creationId xmlns:a16="http://schemas.microsoft.com/office/drawing/2014/main" id="{D341B2F6-A65A-426E-A9EE-783179413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81" y="4876929"/>
                <a:ext cx="2073184" cy="9716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4D5579EE-C115-4BC9-835C-443E9FAF3C56}"/>
              </a:ext>
            </a:extLst>
          </p:cNvPr>
          <p:cNvCxnSpPr>
            <a:cxnSpLocks/>
          </p:cNvCxnSpPr>
          <p:nvPr/>
        </p:nvCxnSpPr>
        <p:spPr>
          <a:xfrm>
            <a:off x="4711700" y="1246830"/>
            <a:ext cx="0" cy="5611170"/>
          </a:xfrm>
          <a:prstGeom prst="line">
            <a:avLst/>
          </a:prstGeom>
          <a:ln>
            <a:solidFill>
              <a:srgbClr val="2C5F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1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1D03E8-7E2A-45B8-B3B6-7294B9F90B80}"/>
              </a:ext>
            </a:extLst>
          </p:cNvPr>
          <p:cNvSpPr txBox="1"/>
          <p:nvPr/>
        </p:nvSpPr>
        <p:spPr>
          <a:xfrm>
            <a:off x="128469" y="740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351ED74-564D-48E4-812F-266EE75288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2658" y="0"/>
                <a:ext cx="8461341" cy="124683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uk-UA" b="1" dirty="0">
                    <a:solidFill>
                      <a:srgbClr val="2C5F72"/>
                    </a:solidFill>
                    <a:latin typeface="+mn-lt"/>
                  </a:rPr>
                  <a:t>Дослідити функцію </a:t>
                </a:r>
                <a:br>
                  <a:rPr lang="uk-UA" b="1" dirty="0">
                    <a:solidFill>
                      <a:srgbClr val="2C5F72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2C5F72"/>
                    </a:solidFill>
                    <a:latin typeface="+mn-lt"/>
                  </a:rPr>
                  <a:t> </a:t>
                </a:r>
                <a:r>
                  <a:rPr lang="uk-UA" b="1" dirty="0">
                    <a:solidFill>
                      <a:srgbClr val="2C5F72"/>
                    </a:solidFill>
                    <a:latin typeface="+mn-lt"/>
                  </a:rPr>
                  <a:t>та побудувати її графік</a:t>
                </a:r>
                <a:endParaRPr lang="en-US" b="1" dirty="0">
                  <a:solidFill>
                    <a:srgbClr val="2C5F7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351ED74-564D-48E4-812F-266EE7528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2658" y="0"/>
                <a:ext cx="8461341" cy="1246830"/>
              </a:xfrm>
              <a:blipFill>
                <a:blip r:embed="rId2"/>
                <a:stretch>
                  <a:fillRect t="-11707" b="-195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бъект 2">
            <a:extLst>
              <a:ext uri="{FF2B5EF4-FFF2-40B4-BE49-F238E27FC236}">
                <a16:creationId xmlns:a16="http://schemas.microsoft.com/office/drawing/2014/main" id="{6C61CC28-CA70-4046-A997-9BF7C3952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1644" y="2075552"/>
            <a:ext cx="4104456" cy="72008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>
                <a:latin typeface="Bookman Old Style" panose="02050604050505020204" pitchFamily="18" charset="0"/>
                <a:ea typeface="Times New Roman"/>
              </a:rPr>
              <a:t>4. Знайдемо похідну цієї функції  та її критичні точки</a:t>
            </a:r>
            <a:endParaRPr lang="ru-RU" sz="18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Объект 3">
                <a:extLst>
                  <a:ext uri="{FF2B5EF4-FFF2-40B4-BE49-F238E27FC236}">
                    <a16:creationId xmlns:a16="http://schemas.microsoft.com/office/drawing/2014/main" id="{B88BEFB2-12A6-44AA-8580-833E83910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0919" y="1550217"/>
                <a:ext cx="4038600" cy="2448272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99160" indent="0" algn="just">
                  <a:lnSpc>
                    <a:spcPct val="115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uk-UA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uk-UA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uk-UA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𝟎</m:t>
                      </m:r>
                      <m:r>
                        <a:rPr lang="uk-UA" b="1" i="1">
                          <a:latin typeface="Cambria Math"/>
                          <a:ea typeface="Times New Roman"/>
                          <a:cs typeface="Times New Roman"/>
                        </a:rPr>
                        <m:t>, </m:t>
                      </m:r>
                    </m:oMath>
                  </m:oMathPara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:pPr marL="899160" indent="0" algn="just">
                  <a:lnSpc>
                    <a:spcPct val="115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𝒙</m:t>
                      </m:r>
                      <m:r>
                        <a:rPr lang="ru-RU" sz="2600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=∓1</m:t>
                      </m:r>
                    </m:oMath>
                  </m:oMathPara>
                </a14:m>
                <a:endParaRPr lang="ru-RU" sz="20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18" name="Объект 3">
                <a:extLst>
                  <a:ext uri="{FF2B5EF4-FFF2-40B4-BE49-F238E27FC236}">
                    <a16:creationId xmlns:a16="http://schemas.microsoft.com/office/drawing/2014/main" id="{B88BEFB2-12A6-44AA-8580-833E83910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19" y="1550217"/>
                <a:ext cx="4038600" cy="2448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id="{168B7A53-580E-4836-95D5-0511A2A21416}"/>
              </a:ext>
            </a:extLst>
          </p:cNvPr>
          <p:cNvSpPr/>
          <p:nvPr/>
        </p:nvSpPr>
        <p:spPr>
          <a:xfrm>
            <a:off x="1195636" y="4563191"/>
            <a:ext cx="4176464" cy="1047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5. Знай</a:t>
            </a:r>
            <a:r>
              <a:rPr lang="ru-RU" b="1" dirty="0" err="1">
                <a:latin typeface="Bookman Old Style" panose="02050604050505020204" pitchFamily="18" charset="0"/>
                <a:ea typeface="Times New Roman"/>
                <a:cs typeface="Times New Roman"/>
              </a:rPr>
              <a:t>демо</a:t>
            </a:r>
            <a:r>
              <a:rPr lang="uk-UA" b="1" dirty="0">
                <a:latin typeface="Bookman Old Style" panose="02050604050505020204" pitchFamily="18" charset="0"/>
                <a:ea typeface="Times New Roman"/>
                <a:cs typeface="Times New Roman"/>
              </a:rPr>
              <a:t> проміжки знакосталості функцій та її екстремуми</a:t>
            </a:r>
            <a:endParaRPr lang="ru-RU" sz="14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FA44CCC4-9E51-4676-9012-97D9D5C6B9CA}"/>
              </a:ext>
            </a:extLst>
          </p:cNvPr>
          <p:cNvGrpSpPr/>
          <p:nvPr/>
        </p:nvGrpSpPr>
        <p:grpSpPr>
          <a:xfrm>
            <a:off x="5228084" y="4685144"/>
            <a:ext cx="3804479" cy="836293"/>
            <a:chOff x="5228084" y="4685144"/>
            <a:chExt cx="3804479" cy="836293"/>
          </a:xfrm>
        </p:grpSpPr>
        <p:grpSp>
          <p:nvGrpSpPr>
            <p:cNvPr id="29" name="Группа 5">
              <a:extLst>
                <a:ext uri="{FF2B5EF4-FFF2-40B4-BE49-F238E27FC236}">
                  <a16:creationId xmlns:a16="http://schemas.microsoft.com/office/drawing/2014/main" id="{4B6E574B-A988-4B0A-8C24-FCFE6D334B28}"/>
                </a:ext>
              </a:extLst>
            </p:cNvPr>
            <p:cNvGrpSpPr/>
            <p:nvPr/>
          </p:nvGrpSpPr>
          <p:grpSpPr>
            <a:xfrm>
              <a:off x="5372100" y="4776497"/>
              <a:ext cx="3660463" cy="661881"/>
              <a:chOff x="1003008" y="52754"/>
              <a:chExt cx="3661022" cy="662940"/>
            </a:xfrm>
          </p:grpSpPr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CCCCDAA8-71F0-42C8-9B84-63A545E7146E}"/>
                  </a:ext>
                </a:extLst>
              </p:cNvPr>
              <p:cNvSpPr/>
              <p:nvPr/>
            </p:nvSpPr>
            <p:spPr>
              <a:xfrm>
                <a:off x="1902532" y="372794"/>
                <a:ext cx="45719" cy="45719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14ABA26F-C31E-4594-9301-DC0328819B18}"/>
                  </a:ext>
                </a:extLst>
              </p:cNvPr>
              <p:cNvSpPr/>
              <p:nvPr/>
            </p:nvSpPr>
            <p:spPr>
              <a:xfrm>
                <a:off x="2938125" y="368522"/>
                <a:ext cx="45085" cy="45085"/>
              </a:xfrm>
              <a:prstGeom prst="ellipse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" name="Группа 8">
                <a:extLst>
                  <a:ext uri="{FF2B5EF4-FFF2-40B4-BE49-F238E27FC236}">
                    <a16:creationId xmlns:a16="http://schemas.microsoft.com/office/drawing/2014/main" id="{D4F9C7F6-CA36-41A1-B457-90203EC2C6FF}"/>
                  </a:ext>
                </a:extLst>
              </p:cNvPr>
              <p:cNvGrpSpPr/>
              <p:nvPr/>
            </p:nvGrpSpPr>
            <p:grpSpPr>
              <a:xfrm>
                <a:off x="1003008" y="52754"/>
                <a:ext cx="3661022" cy="662940"/>
                <a:chOff x="1003008" y="0"/>
                <a:chExt cx="3661022" cy="662940"/>
              </a:xfrm>
            </p:grpSpPr>
            <p:grpSp>
              <p:nvGrpSpPr>
                <p:cNvPr id="33" name="Группа 9">
                  <a:extLst>
                    <a:ext uri="{FF2B5EF4-FFF2-40B4-BE49-F238E27FC236}">
                      <a16:creationId xmlns:a16="http://schemas.microsoft.com/office/drawing/2014/main" id="{7F3FF000-1492-45E3-A7B9-5AF9846C76AD}"/>
                    </a:ext>
                  </a:extLst>
                </p:cNvPr>
                <p:cNvGrpSpPr/>
                <p:nvPr/>
              </p:nvGrpSpPr>
              <p:grpSpPr>
                <a:xfrm>
                  <a:off x="1693572" y="0"/>
                  <a:ext cx="2970458" cy="662940"/>
                  <a:chOff x="0" y="0"/>
                  <a:chExt cx="2970458" cy="662940"/>
                </a:xfrm>
              </p:grpSpPr>
              <p:sp>
                <p:nvSpPr>
                  <p:cNvPr id="35" name="Прямоугольник 11">
                    <a:extLst>
                      <a:ext uri="{FF2B5EF4-FFF2-40B4-BE49-F238E27FC236}">
                        <a16:creationId xmlns:a16="http://schemas.microsoft.com/office/drawing/2014/main" id="{5E567C25-08E5-4C46-BF2F-7C089C595485}"/>
                      </a:ext>
                    </a:extLst>
                  </p:cNvPr>
                  <p:cNvSpPr/>
                  <p:nvPr/>
                </p:nvSpPr>
                <p:spPr>
                  <a:xfrm>
                    <a:off x="2189408" y="0"/>
                    <a:ext cx="781050" cy="34290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х</a:t>
                    </a:r>
                    <a:r>
                      <a:rPr kumimoji="0" lang="uk-UA" sz="1800" b="0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 </a:t>
                    </a:r>
                    <a:endParaRPr kumimoji="0" lang="ru-RU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6" name="Прямоугольник 12">
                    <a:extLst>
                      <a:ext uri="{FF2B5EF4-FFF2-40B4-BE49-F238E27FC236}">
                        <a16:creationId xmlns:a16="http://schemas.microsoft.com/office/drawing/2014/main" id="{DE349289-1DEF-4A63-9281-CE08E82D7AE1}"/>
                      </a:ext>
                    </a:extLst>
                  </p:cNvPr>
                  <p:cNvSpPr/>
                  <p:nvPr/>
                </p:nvSpPr>
                <p:spPr>
                  <a:xfrm>
                    <a:off x="0" y="297020"/>
                    <a:ext cx="463640" cy="34290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‒1   </a:t>
                    </a:r>
                    <a:endParaRPr kumimoji="0" lang="ru-RU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7" name="Прямоугольник 13">
                    <a:extLst>
                      <a:ext uri="{FF2B5EF4-FFF2-40B4-BE49-F238E27FC236}">
                        <a16:creationId xmlns:a16="http://schemas.microsoft.com/office/drawing/2014/main" id="{444F0412-8651-4681-B104-77D50A0744C5}"/>
                      </a:ext>
                    </a:extLst>
                  </p:cNvPr>
                  <p:cNvSpPr/>
                  <p:nvPr/>
                </p:nvSpPr>
                <p:spPr>
                  <a:xfrm>
                    <a:off x="1043189" y="320040"/>
                    <a:ext cx="463550" cy="34290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uk-UA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rPr>
                      <a:t>1</a:t>
                    </a:r>
                    <a:endParaRPr kumimoji="0" lang="ru-RU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cxnSp>
              <p:nvCxnSpPr>
                <p:cNvPr id="34" name="Прямая со стрелкой 10">
                  <a:extLst>
                    <a:ext uri="{FF2B5EF4-FFF2-40B4-BE49-F238E27FC236}">
                      <a16:creationId xmlns:a16="http://schemas.microsoft.com/office/drawing/2014/main" id="{6FFBBD1C-A340-4085-A6AB-AE0E4FFB8438}"/>
                    </a:ext>
                  </a:extLst>
                </p:cNvPr>
                <p:cNvCxnSpPr/>
                <p:nvPr/>
              </p:nvCxnSpPr>
              <p:spPr>
                <a:xfrm flipV="1">
                  <a:off x="1003008" y="342900"/>
                  <a:ext cx="3152775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Прямоугольник 14">
                  <a:extLst>
                    <a:ext uri="{FF2B5EF4-FFF2-40B4-BE49-F238E27FC236}">
                      <a16:creationId xmlns:a16="http://schemas.microsoft.com/office/drawing/2014/main" id="{2178EA5D-CE21-4CD1-AC8F-BFB3FA5272C7}"/>
                    </a:ext>
                  </a:extLst>
                </p:cNvPr>
                <p:cNvSpPr/>
                <p:nvPr/>
              </p:nvSpPr>
              <p:spPr>
                <a:xfrm>
                  <a:off x="5228084" y="4749518"/>
                  <a:ext cx="120795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uk-UA" b="1" dirty="0">
                      <a:solidFill>
                        <a:prstClr val="black"/>
                      </a:solidFill>
                      <a:latin typeface="Times New Roman"/>
                      <a:ea typeface="Times New Roman"/>
                      <a:cs typeface="Times New Roman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−∞;−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) </m:t>
                      </m:r>
                    </m:oMath>
                  </a14:m>
                  <a:endParaRPr lang="ru-RU" b="1" dirty="0"/>
                </a:p>
              </p:txBody>
            </p:sp>
          </mc:Choice>
          <mc:Fallback>
            <p:sp>
              <p:nvSpPr>
                <p:cNvPr id="38" name="Прямоугольник 14">
                  <a:extLst>
                    <a:ext uri="{FF2B5EF4-FFF2-40B4-BE49-F238E27FC236}">
                      <a16:creationId xmlns:a16="http://schemas.microsoft.com/office/drawing/2014/main" id="{2178EA5D-CE21-4CD1-AC8F-BFB3FA5272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8084" y="4749518"/>
                  <a:ext cx="120795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545" t="-9836" b="-2295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Прямоугольник 15">
                  <a:extLst>
                    <a:ext uri="{FF2B5EF4-FFF2-40B4-BE49-F238E27FC236}">
                      <a16:creationId xmlns:a16="http://schemas.microsoft.com/office/drawing/2014/main" id="{E8F73CF7-97BD-4EA8-BE82-07D8CAF7E07C}"/>
                    </a:ext>
                  </a:extLst>
                </p:cNvPr>
                <p:cNvSpPr/>
                <p:nvPr/>
              </p:nvSpPr>
              <p:spPr>
                <a:xfrm>
                  <a:off x="6317199" y="5152105"/>
                  <a:ext cx="941401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(−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 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>
            <p:sp>
              <p:nvSpPr>
                <p:cNvPr id="39" name="Прямоугольник 15">
                  <a:extLst>
                    <a:ext uri="{FF2B5EF4-FFF2-40B4-BE49-F238E27FC236}">
                      <a16:creationId xmlns:a16="http://schemas.microsoft.com/office/drawing/2014/main" id="{E8F73CF7-97BD-4EA8-BE82-07D8CAF7E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199" y="5152105"/>
                  <a:ext cx="941401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935" b="-1311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Прямоугольник 16">
                  <a:extLst>
                    <a:ext uri="{FF2B5EF4-FFF2-40B4-BE49-F238E27FC236}">
                      <a16:creationId xmlns:a16="http://schemas.microsoft.com/office/drawing/2014/main" id="{920E86C7-BDE6-458D-B106-3533D6893C66}"/>
                    </a:ext>
                  </a:extLst>
                </p:cNvPr>
                <p:cNvSpPr/>
                <p:nvPr/>
              </p:nvSpPr>
              <p:spPr>
                <a:xfrm>
                  <a:off x="7359662" y="4685144"/>
                  <a:ext cx="1077539" cy="410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15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uk-UA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; +∞)</m:t>
                        </m:r>
                      </m:oMath>
                    </m:oMathPara>
                  </a14:m>
                  <a:endParaRPr lang="ru-RU" b="1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40" name="Прямоугольник 16">
                  <a:extLst>
                    <a:ext uri="{FF2B5EF4-FFF2-40B4-BE49-F238E27FC236}">
                      <a16:creationId xmlns:a16="http://schemas.microsoft.com/office/drawing/2014/main" id="{920E86C7-BDE6-458D-B106-3533D6893C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9662" y="4685144"/>
                  <a:ext cx="1077539" cy="410882"/>
                </a:xfrm>
                <a:prstGeom prst="rect">
                  <a:avLst/>
                </a:prstGeom>
                <a:blipFill>
                  <a:blip r:embed="rId6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03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994FB5-DF28-44F3-8886-CB0D89F1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4888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Повторення вивченого матеріалу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B6D25D9-3E98-4256-89E6-CCB11D491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46" y="1200151"/>
            <a:ext cx="7182853" cy="13715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18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ФУНКЦІЯ 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– це </a:t>
            </a:r>
            <a:r>
              <a:rPr lang="uk-UA" sz="1800" b="1" u="sng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залежність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при якій кожному елементу множини Х ставиться в відповідність єдиний елемент множини Y, тобто встановлена взаємно однозначна відповідність між елементами цих двох множин.</a:t>
            </a:r>
            <a:endParaRPr lang="uk-UA" sz="18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786D70FA-F324-4E2E-9416-D7D02C8A50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3946" y="2859782"/>
                <a:ext cx="7333476" cy="320413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Calibri"/>
                  </a:rPr>
                  <a:t>Позначають функцію </a:t>
                </a:r>
                <a14:m>
                  <m:oMath xmlns:m="http://schemas.openxmlformats.org/officeDocument/2006/math"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ru-RU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,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де </a:t>
                </a:r>
                <a:r>
                  <a:rPr lang="uk-UA" sz="2000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– незалежна змінна (аргумент),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2000" b="1" i="1" dirty="0"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 – залежна змінна (функція) 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</a:rPr>
                  <a:t>та кажуть, що </a:t>
                </a:r>
                <a:r>
                  <a:rPr lang="uk-UA" sz="2000" b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змінна </a:t>
                </a:r>
                <a:r>
                  <a:rPr lang="uk-UA" sz="2000" b="1" i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у</a:t>
                </a:r>
                <a:r>
                  <a:rPr lang="uk-UA" sz="2000" b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 функціонально залежить від змінної </a:t>
                </a:r>
                <a:r>
                  <a:rPr lang="uk-UA" sz="2000" b="1" i="1" u="sng" dirty="0">
                    <a:solidFill>
                      <a:srgbClr val="C00000"/>
                    </a:solidFill>
                    <a:effectLst/>
                    <a:latin typeface="Bookman Old Style" panose="02050604050505020204" pitchFamily="18" charset="0"/>
                    <a:ea typeface="Times New Roman"/>
                  </a:rPr>
                  <a:t>х</a:t>
                </a:r>
                <a:endParaRPr lang="ru-RU" sz="2000" b="1" u="sng" dirty="0">
                  <a:solidFill>
                    <a:srgbClr val="C0000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13" name="Объект 2">
                <a:extLst>
                  <a:ext uri="{FF2B5EF4-FFF2-40B4-BE49-F238E27FC236}">
                    <a16:creationId xmlns:a16="http://schemas.microsoft.com/office/drawing/2014/main" id="{786D70FA-F324-4E2E-9416-D7D02C8A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946" y="2859782"/>
                <a:ext cx="7333476" cy="3204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8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1D03E8-7E2A-45B8-B3B6-7294B9F90B80}"/>
              </a:ext>
            </a:extLst>
          </p:cNvPr>
          <p:cNvSpPr txBox="1"/>
          <p:nvPr/>
        </p:nvSpPr>
        <p:spPr>
          <a:xfrm>
            <a:off x="128469" y="7405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351ED74-564D-48E4-812F-266EE75288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82658" y="0"/>
                <a:ext cx="8461341" cy="124683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uk-UA" b="1" dirty="0">
                    <a:solidFill>
                      <a:srgbClr val="2C5F72"/>
                    </a:solidFill>
                    <a:latin typeface="+mn-lt"/>
                  </a:rPr>
                  <a:t>Дослідити функцію </a:t>
                </a:r>
                <a:br>
                  <a:rPr lang="uk-UA" b="1" dirty="0">
                    <a:solidFill>
                      <a:srgbClr val="2C5F72"/>
                    </a:solidFill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2C5F7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2C5F7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2C5F72"/>
                    </a:solidFill>
                    <a:latin typeface="+mn-lt"/>
                  </a:rPr>
                  <a:t> </a:t>
                </a:r>
                <a:r>
                  <a:rPr lang="uk-UA" b="1" dirty="0">
                    <a:solidFill>
                      <a:srgbClr val="2C5F72"/>
                    </a:solidFill>
                    <a:latin typeface="+mn-lt"/>
                  </a:rPr>
                  <a:t>та побудувати її графік</a:t>
                </a:r>
                <a:endParaRPr lang="en-US" b="1" dirty="0">
                  <a:solidFill>
                    <a:srgbClr val="2C5F72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E351ED74-564D-48E4-812F-266EE7528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2658" y="0"/>
                <a:ext cx="8461341" cy="1246830"/>
              </a:xfrm>
              <a:blipFill>
                <a:blip r:embed="rId2"/>
                <a:stretch>
                  <a:fillRect t="-11707" b="-1951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Прямоугольник 32">
                <a:extLst>
                  <a:ext uri="{FF2B5EF4-FFF2-40B4-BE49-F238E27FC236}">
                    <a16:creationId xmlns:a16="http://schemas.microsoft.com/office/drawing/2014/main" id="{B71E4550-5CA0-4D3A-8D24-576EEA676BAA}"/>
                  </a:ext>
                </a:extLst>
              </p:cNvPr>
              <p:cNvSpPr/>
              <p:nvPr/>
            </p:nvSpPr>
            <p:spPr>
              <a:xfrm>
                <a:off x="1494476" y="3795907"/>
                <a:ext cx="7061653" cy="1810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400" b="1" dirty="0"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Знайдемо значення функції в точках  максимуму та мінімуму</a:t>
                </a:r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𝒎𝒊𝒏</m:t>
                          </m:r>
                        </m:sub>
                      </m:sSub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𝒚</m:t>
                      </m:r>
                      <m:d>
                        <m:d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uk-UA" sz="2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sz="2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=−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𝒎𝒂𝒙</m:t>
                          </m:r>
                        </m:sub>
                      </m:sSub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𝒚</m:t>
                      </m:r>
                      <m:d>
                        <m:d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uk-UA" sz="2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uk-UA" sz="2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uk-UA" sz="2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</m:sup>
                      </m:sSup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𝟑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𝟏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uk-UA" sz="2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5" name="Прямоугольник 32">
                <a:extLst>
                  <a:ext uri="{FF2B5EF4-FFF2-40B4-BE49-F238E27FC236}">
                    <a16:creationId xmlns:a16="http://schemas.microsoft.com/office/drawing/2014/main" id="{B71E4550-5CA0-4D3A-8D24-576EEA676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76" y="3795907"/>
                <a:ext cx="7061653" cy="1810496"/>
              </a:xfrm>
              <a:prstGeom prst="rect">
                <a:avLst/>
              </a:prstGeom>
              <a:blipFill>
                <a:blip r:embed="rId3"/>
                <a:stretch>
                  <a:fillRect l="-1294" t="-1347" r="-12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35">
            <a:extLst>
              <a:ext uri="{FF2B5EF4-FFF2-40B4-BE49-F238E27FC236}">
                <a16:creationId xmlns:a16="http://schemas.microsoft.com/office/drawing/2014/main" id="{C1DD34FE-E12C-443F-84E3-35D06547096B}"/>
              </a:ext>
            </a:extLst>
          </p:cNvPr>
          <p:cNvSpPr/>
          <p:nvPr/>
        </p:nvSpPr>
        <p:spPr>
          <a:xfrm>
            <a:off x="3819577" y="2859215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ea typeface="Calibri"/>
                <a:cs typeface="Times New Roman"/>
              </a:rPr>
              <a:t>– 3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7" name="Прямоугольник 36">
            <a:extLst>
              <a:ext uri="{FF2B5EF4-FFF2-40B4-BE49-F238E27FC236}">
                <a16:creationId xmlns:a16="http://schemas.microsoft.com/office/drawing/2014/main" id="{C43E871B-CA2A-4836-A9CD-AB6F24441D3F}"/>
              </a:ext>
            </a:extLst>
          </p:cNvPr>
          <p:cNvSpPr/>
          <p:nvPr/>
        </p:nvSpPr>
        <p:spPr>
          <a:xfrm>
            <a:off x="6587314" y="2888291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ookman Old Style" panose="02050604050505020204" pitchFamily="18" charset="0"/>
                <a:ea typeface="Calibri"/>
                <a:cs typeface="Times New Roman"/>
              </a:rPr>
              <a:t>2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8" name="Прямоугольник 34">
            <a:extLst>
              <a:ext uri="{FF2B5EF4-FFF2-40B4-BE49-F238E27FC236}">
                <a16:creationId xmlns:a16="http://schemas.microsoft.com/office/drawing/2014/main" id="{11605F70-56D5-4C92-BB13-CF4B8924EA9D}"/>
              </a:ext>
            </a:extLst>
          </p:cNvPr>
          <p:cNvSpPr/>
          <p:nvPr/>
        </p:nvSpPr>
        <p:spPr>
          <a:xfrm>
            <a:off x="6515306" y="3194100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Bookman Old Style" panose="02050604050505020204" pitchFamily="18" charset="0"/>
                <a:ea typeface="Calibri"/>
                <a:cs typeface="Times New Roman"/>
              </a:rPr>
              <a:t>max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49" name="Прямоугольник 33">
            <a:extLst>
              <a:ext uri="{FF2B5EF4-FFF2-40B4-BE49-F238E27FC236}">
                <a16:creationId xmlns:a16="http://schemas.microsoft.com/office/drawing/2014/main" id="{80B8E316-1360-4F64-852C-EC4733CC7CEF}"/>
              </a:ext>
            </a:extLst>
          </p:cNvPr>
          <p:cNvSpPr/>
          <p:nvPr/>
        </p:nvSpPr>
        <p:spPr>
          <a:xfrm>
            <a:off x="3779002" y="3194100"/>
            <a:ext cx="720079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Bookman Old Style" panose="02050604050505020204" pitchFamily="18" charset="0"/>
                <a:ea typeface="Calibri"/>
                <a:cs typeface="Times New Roman"/>
              </a:rPr>
              <a:t>min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0" name="Прямоугольник 21">
            <a:extLst>
              <a:ext uri="{FF2B5EF4-FFF2-40B4-BE49-F238E27FC236}">
                <a16:creationId xmlns:a16="http://schemas.microsoft.com/office/drawing/2014/main" id="{DD048A5B-F530-466E-9915-3B2F72471394}"/>
              </a:ext>
            </a:extLst>
          </p:cNvPr>
          <p:cNvSpPr/>
          <p:nvPr/>
        </p:nvSpPr>
        <p:spPr>
          <a:xfrm>
            <a:off x="8167150" y="2472129"/>
            <a:ext cx="3000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>
                <a:latin typeface="Times New Roman"/>
                <a:ea typeface="Calibri"/>
                <a:cs typeface="Times New Roman"/>
              </a:rPr>
              <a:t>‒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1" name="Прямоугольник 22">
            <a:extLst>
              <a:ext uri="{FF2B5EF4-FFF2-40B4-BE49-F238E27FC236}">
                <a16:creationId xmlns:a16="http://schemas.microsoft.com/office/drawing/2014/main" id="{9CCD5CBD-27BF-4EA6-9793-A3585A43CE11}"/>
              </a:ext>
            </a:extLst>
          </p:cNvPr>
          <p:cNvSpPr/>
          <p:nvPr/>
        </p:nvSpPr>
        <p:spPr>
          <a:xfrm>
            <a:off x="5355163" y="2479302"/>
            <a:ext cx="31611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>
                <a:latin typeface="Times New Roman"/>
                <a:ea typeface="Calibri"/>
                <a:cs typeface="Times New Roman"/>
              </a:rPr>
              <a:t>+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2" name="Прямоугольник 20">
            <a:extLst>
              <a:ext uri="{FF2B5EF4-FFF2-40B4-BE49-F238E27FC236}">
                <a16:creationId xmlns:a16="http://schemas.microsoft.com/office/drawing/2014/main" id="{9117F24E-2301-4F98-A25D-A12B409D4F36}"/>
              </a:ext>
            </a:extLst>
          </p:cNvPr>
          <p:cNvSpPr/>
          <p:nvPr/>
        </p:nvSpPr>
        <p:spPr>
          <a:xfrm>
            <a:off x="2554866" y="2471440"/>
            <a:ext cx="30008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b="1" i="1" dirty="0">
                <a:latin typeface="Times New Roman"/>
                <a:ea typeface="Calibri"/>
                <a:cs typeface="Times New Roman"/>
              </a:rPr>
              <a:t>‒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" name="Объект 19">
                <a:extLst>
                  <a:ext uri="{FF2B5EF4-FFF2-40B4-BE49-F238E27FC236}">
                    <a16:creationId xmlns:a16="http://schemas.microsoft.com/office/drawing/2014/main" id="{E15966F4-E133-4BCB-AB56-25B6BA51999F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72963020"/>
                  </p:ext>
                </p:extLst>
              </p:nvPr>
            </p:nvGraphicFramePr>
            <p:xfrm>
              <a:off x="682658" y="2088530"/>
              <a:ext cx="8291514" cy="1508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1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х</a:t>
                          </a:r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−∞;−</m:t>
                              </m:r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uk-UA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0" dirty="0">
                              <a:effectLst/>
                              <a:latin typeface="Bookman Old Style" panose="02050604050505020204" pitchFamily="18" charset="0"/>
                            </a:rPr>
                            <a:t>1</a:t>
                          </a:r>
                          <a:endParaRPr lang="ru-RU" sz="2000" b="1" i="0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uk-UA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; +∞)</m:t>
                                </m:r>
                              </m:oMath>
                            </m:oMathPara>
                          </a14:m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uk-UA" sz="20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sz="2000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ru-RU" sz="2000" b="1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" name="Объект 19">
                <a:extLst>
                  <a:ext uri="{FF2B5EF4-FFF2-40B4-BE49-F238E27FC236}">
                    <a16:creationId xmlns:a16="http://schemas.microsoft.com/office/drawing/2014/main" id="{E15966F4-E133-4BCB-AB56-25B6BA51999F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72963020"/>
                  </p:ext>
                </p:extLst>
              </p:nvPr>
            </p:nvGraphicFramePr>
            <p:xfrm>
              <a:off x="682658" y="2088530"/>
              <a:ext cx="8291514" cy="1508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19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19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1" dirty="0">
                              <a:effectLst/>
                              <a:latin typeface="Bookman Old Style" panose="02050604050505020204" pitchFamily="18" charset="0"/>
                            </a:rPr>
                            <a:t>х</a:t>
                          </a:r>
                          <a:endParaRPr lang="ru-RU" sz="2000" b="1" i="1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00441" t="-14754" r="-40088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00441" t="-14754" r="-30088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00441" t="-14754" r="-200881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000" b="1" i="0" dirty="0">
                              <a:effectLst/>
                              <a:latin typeface="Bookman Old Style" panose="02050604050505020204" pitchFamily="18" charset="0"/>
                            </a:rPr>
                            <a:t>1</a:t>
                          </a:r>
                          <a:endParaRPr lang="ru-RU" sz="2000" b="1" i="0" dirty="0">
                            <a:effectLst/>
                            <a:latin typeface="Bookman Old Style" panose="0205060405050502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500441" t="-14754" r="-881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1" t="-106061" r="-500881" b="-1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b="1" dirty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2000" b="1" dirty="0">
                              <a:latin typeface="Bookman Old Style" panose="02050604050505020204" pitchFamily="18" charset="0"/>
                            </a:rPr>
                            <a:t>0</a:t>
                          </a:r>
                          <a:endParaRPr lang="ru-RU" sz="2000" b="1" dirty="0">
                            <a:latin typeface="Bookman Old Style" panose="0205060405050502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441" t="-222951" r="-500881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4" name="Прямая со стрелкой 23">
            <a:extLst>
              <a:ext uri="{FF2B5EF4-FFF2-40B4-BE49-F238E27FC236}">
                <a16:creationId xmlns:a16="http://schemas.microsoft.com/office/drawing/2014/main" id="{D6C45ADF-6B83-48F4-85FE-3BBC4A0C3C56}"/>
              </a:ext>
            </a:extLst>
          </p:cNvPr>
          <p:cNvCxnSpPr/>
          <p:nvPr/>
        </p:nvCxnSpPr>
        <p:spPr>
          <a:xfrm>
            <a:off x="2533955" y="2952626"/>
            <a:ext cx="641985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26">
            <a:extLst>
              <a:ext uri="{FF2B5EF4-FFF2-40B4-BE49-F238E27FC236}">
                <a16:creationId xmlns:a16="http://schemas.microsoft.com/office/drawing/2014/main" id="{E17EEB01-89D8-4D63-9B75-542EA4D63C93}"/>
              </a:ext>
            </a:extLst>
          </p:cNvPr>
          <p:cNvCxnSpPr/>
          <p:nvPr/>
        </p:nvCxnSpPr>
        <p:spPr>
          <a:xfrm>
            <a:off x="7996198" y="2963314"/>
            <a:ext cx="641985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27">
            <a:extLst>
              <a:ext uri="{FF2B5EF4-FFF2-40B4-BE49-F238E27FC236}">
                <a16:creationId xmlns:a16="http://schemas.microsoft.com/office/drawing/2014/main" id="{76A40377-A8C7-4B05-957F-3633938AD0CC}"/>
              </a:ext>
            </a:extLst>
          </p:cNvPr>
          <p:cNvCxnSpPr/>
          <p:nvPr/>
        </p:nvCxnSpPr>
        <p:spPr>
          <a:xfrm flipV="1">
            <a:off x="5173004" y="2952626"/>
            <a:ext cx="694230" cy="154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9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042CC8-0CCA-4951-A2C4-C47AEA2E7C8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3" t="16521" r="33371" b="38047"/>
          <a:stretch/>
        </p:blipFill>
        <p:spPr bwMode="auto">
          <a:xfrm>
            <a:off x="1405992" y="368525"/>
            <a:ext cx="7141108" cy="6120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1CA4E4C-FB9A-4B8E-BD1E-7D1C211D75AC}"/>
                  </a:ext>
                </a:extLst>
              </p:cNvPr>
              <p:cNvSpPr/>
              <p:nvPr/>
            </p:nvSpPr>
            <p:spPr>
              <a:xfrm>
                <a:off x="5980308" y="1292126"/>
                <a:ext cx="2566792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400" b="1" i="1">
                          <a:ln w="10541" cmpd="sng">
                            <a:solidFill>
                              <a:srgbClr val="4F81BD">
                                <a:shade val="88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4F81BD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latin typeface="Cambria Math"/>
                          <a:ea typeface="Times New Roman"/>
                          <a:cs typeface="Times New Roman"/>
                        </a:rPr>
                        <m:t>𝑦</m:t>
                      </m:r>
                      <m:r>
                        <a:rPr lang="uk-UA" sz="3400" b="1" i="1">
                          <a:ln w="10541" cmpd="sng">
                            <a:solidFill>
                              <a:srgbClr val="4F81BD">
                                <a:shade val="88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4F81BD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latin typeface="Cambria Math"/>
                          <a:ea typeface="Times New Roman"/>
                          <a:cs typeface="Times New Roman"/>
                        </a:rPr>
                        <m:t>=3</m:t>
                      </m:r>
                      <m:r>
                        <a:rPr lang="ru-RU" sz="3400" b="1" i="1">
                          <a:ln w="10541" cmpd="sng">
                            <a:solidFill>
                              <a:srgbClr val="4F81BD">
                                <a:shade val="88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4F81BD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latin typeface="Cambria Math"/>
                          <a:ea typeface="Times New Roman"/>
                          <a:cs typeface="Times New Roman"/>
                        </a:rPr>
                        <m:t>𝑥</m:t>
                      </m:r>
                      <m:r>
                        <a:rPr lang="ru-RU" sz="3400" b="1" i="1">
                          <a:ln w="10541" cmpd="sng">
                            <a:solidFill>
                              <a:srgbClr val="4F81BD">
                                <a:shade val="88000"/>
                                <a:satMod val="11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  <a:gs pos="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50000">
                                <a:srgbClr val="4F81BD">
                                  <a:shade val="20000"/>
                                  <a:satMod val="300000"/>
                                </a:srgbClr>
                              </a:gs>
                              <a:gs pos="79000">
                                <a:srgbClr val="4F81BD">
                                  <a:tint val="52000"/>
                                  <a:satMod val="300000"/>
                                </a:srgbClr>
                              </a:gs>
                              <a:gs pos="100000">
                                <a:srgbClr val="4F81BD">
                                  <a:tint val="40000"/>
                                  <a:satMod val="250000"/>
                                </a:srgbClr>
                              </a:gs>
                            </a:gsLst>
                            <a:lin ang="5400000"/>
                          </a:gradFill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ru-RU" sz="3400" b="1" i="1">
                              <a:ln w="10541" cmpd="sng">
                                <a:solidFill>
                                  <a:srgbClr val="4F81BD">
                                    <a:shade val="88000"/>
                                    <a:satMod val="110000"/>
                                  </a:srgb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rgbClr val="4F81BD">
                                      <a:tint val="40000"/>
                                      <a:satMod val="250000"/>
                                    </a:srgbClr>
                                  </a:gs>
                                  <a:gs pos="9000">
                                    <a:srgbClr val="4F81BD">
                                      <a:tint val="52000"/>
                                      <a:satMod val="300000"/>
                                    </a:srgbClr>
                                  </a:gs>
                                  <a:gs pos="50000">
                                    <a:srgbClr val="4F81BD">
                                      <a:shade val="20000"/>
                                      <a:satMod val="300000"/>
                                    </a:srgbClr>
                                  </a:gs>
                                  <a:gs pos="79000">
                                    <a:srgbClr val="4F81BD">
                                      <a:tint val="52000"/>
                                      <a:satMod val="300000"/>
                                    </a:srgbClr>
                                  </a:gs>
                                  <a:gs pos="100000">
                                    <a:srgbClr val="4F81BD">
                                      <a:tint val="40000"/>
                                      <a:satMod val="250000"/>
                                    </a:srgbClr>
                                  </a:gs>
                                </a:gsLst>
                                <a:lin ang="5400000"/>
                              </a:gra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ru-RU" sz="3400" b="1" i="1">
                              <a:ln w="10541" cmpd="sng">
                                <a:solidFill>
                                  <a:srgbClr val="4F81BD">
                                    <a:shade val="88000"/>
                                    <a:satMod val="110000"/>
                                  </a:srgb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rgbClr val="4F81BD">
                                      <a:tint val="40000"/>
                                      <a:satMod val="250000"/>
                                    </a:srgbClr>
                                  </a:gs>
                                  <a:gs pos="9000">
                                    <a:srgbClr val="4F81BD">
                                      <a:tint val="52000"/>
                                      <a:satMod val="300000"/>
                                    </a:srgbClr>
                                  </a:gs>
                                  <a:gs pos="50000">
                                    <a:srgbClr val="4F81BD">
                                      <a:shade val="20000"/>
                                      <a:satMod val="300000"/>
                                    </a:srgbClr>
                                  </a:gs>
                                  <a:gs pos="79000">
                                    <a:srgbClr val="4F81BD">
                                      <a:tint val="52000"/>
                                      <a:satMod val="300000"/>
                                    </a:srgbClr>
                                  </a:gs>
                                  <a:gs pos="100000">
                                    <a:srgbClr val="4F81BD">
                                      <a:tint val="40000"/>
                                      <a:satMod val="250000"/>
                                    </a:srgb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Times New Roman"/>
                              <a:cs typeface="Times New Roman"/>
                            </a:rPr>
                            <m:t>𝑥</m:t>
                          </m:r>
                        </m:e>
                        <m:sup>
                          <m:r>
                            <a:rPr lang="ru-RU" sz="3400" b="1" i="1">
                              <a:ln w="10541" cmpd="sng">
                                <a:solidFill>
                                  <a:srgbClr val="4F81BD">
                                    <a:shade val="88000"/>
                                    <a:satMod val="110000"/>
                                  </a:srgb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rgbClr val="4F81BD">
                                      <a:tint val="40000"/>
                                      <a:satMod val="250000"/>
                                    </a:srgbClr>
                                  </a:gs>
                                  <a:gs pos="9000">
                                    <a:srgbClr val="4F81BD">
                                      <a:tint val="52000"/>
                                      <a:satMod val="300000"/>
                                    </a:srgbClr>
                                  </a:gs>
                                  <a:gs pos="50000">
                                    <a:srgbClr val="4F81BD">
                                      <a:shade val="20000"/>
                                      <a:satMod val="300000"/>
                                    </a:srgbClr>
                                  </a:gs>
                                  <a:gs pos="79000">
                                    <a:srgbClr val="4F81BD">
                                      <a:tint val="52000"/>
                                      <a:satMod val="300000"/>
                                    </a:srgbClr>
                                  </a:gs>
                                  <a:gs pos="100000">
                                    <a:srgbClr val="4F81BD">
                                      <a:tint val="40000"/>
                                      <a:satMod val="250000"/>
                                    </a:srgbClr>
                                  </a:gs>
                                </a:gsLst>
                                <a:lin ang="5400000"/>
                              </a:gradFill>
                              <a:latin typeface="Cambria Math"/>
                              <a:ea typeface="Times New Roman"/>
                              <a:cs typeface="Times New Roman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E1CA4E4C-FB9A-4B8E-BD1E-7D1C211D7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08" y="1292126"/>
                <a:ext cx="256679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6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4888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Повторення вивченого матеріалу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976F6EF-D661-4890-B6A1-3884CD29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236" y="855181"/>
            <a:ext cx="6887344" cy="193846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1. </a:t>
            </a:r>
            <a:r>
              <a:rPr lang="uk-UA" sz="2000" b="1" u="sng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Область визначення функції</a:t>
            </a:r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– множина всіх значень, яких набуває аргумент (тобто множина Х) і позначають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f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 або 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D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2000" b="1" dirty="0">
                <a:solidFill>
                  <a:prstClr val="black"/>
                </a:solidFill>
                <a:latin typeface="Bookman Old Style" panose="02050604050505020204" pitchFamily="18" charset="0"/>
                <a:ea typeface="Calibri"/>
                <a:cs typeface="Times New Roman"/>
              </a:rPr>
              <a:t>). </a:t>
            </a:r>
            <a:endParaRPr lang="ru-RU" sz="20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C46A94C4-5E0D-4F40-9FD4-7E2C1BEC054E}"/>
              </a:ext>
            </a:extLst>
          </p:cNvPr>
          <p:cNvSpPr/>
          <p:nvPr/>
        </p:nvSpPr>
        <p:spPr>
          <a:xfrm>
            <a:off x="1694549" y="2793643"/>
            <a:ext cx="6870031" cy="112633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2. </a:t>
            </a:r>
            <a:r>
              <a:rPr lang="uk-UA" sz="2000" b="1" u="sng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Область значень функції</a:t>
            </a:r>
            <a:r>
              <a:rPr lang="uk-UA" sz="20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– множина всіх значень, яких набуває залежна змінна </a:t>
            </a:r>
            <a:r>
              <a:rPr lang="en-US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(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тобто множина </a:t>
            </a:r>
            <a:r>
              <a:rPr lang="en-US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Y)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і позначають </a:t>
            </a:r>
            <a:r>
              <a:rPr lang="uk-UA" sz="2000" b="1" i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Е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f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) або </a:t>
            </a:r>
            <a:r>
              <a:rPr lang="uk-UA" sz="2000" b="1" i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Е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(</a:t>
            </a:r>
            <a:r>
              <a:rPr lang="uk-UA" sz="2000" b="1" i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).</a:t>
            </a:r>
            <a:endParaRPr lang="ru-RU" sz="2000" b="1" dirty="0"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5">
                <a:extLst>
                  <a:ext uri="{FF2B5EF4-FFF2-40B4-BE49-F238E27FC236}">
                    <a16:creationId xmlns:a16="http://schemas.microsoft.com/office/drawing/2014/main" id="{7D432E16-FDBB-4B98-8ADE-849E8AED8B34}"/>
                  </a:ext>
                </a:extLst>
              </p:cNvPr>
              <p:cNvSpPr/>
              <p:nvPr/>
            </p:nvSpPr>
            <p:spPr>
              <a:xfrm>
                <a:off x="1694549" y="4565445"/>
                <a:ext cx="6870031" cy="1387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uk-UA" sz="2000" b="1" dirty="0">
                    <a:latin typeface="Bookman Old Style" panose="02050604050505020204" pitchFamily="18" charset="0"/>
                  </a:rPr>
                  <a:t>Область визначення і область значень записуються в вигляді проміжків:</a:t>
                </a:r>
              </a:p>
              <a:p>
                <a:pPr algn="ctr">
                  <a:lnSpc>
                    <a:spcPct val="115000"/>
                  </a:lnSpc>
                </a:pPr>
                <a:r>
                  <a:rPr lang="uk-UA" sz="2000" b="1" dirty="0">
                    <a:latin typeface="Bookman Old Style" panose="02050604050505020204" pitchFamily="18" charset="0"/>
                  </a:rPr>
                  <a:t> 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D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 (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у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)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latin typeface="Cambria Math"/>
                      </a:rPr>
                      <m:t> =</m:t>
                    </m:r>
                    <m:r>
                      <a:rPr lang="uk-UA" sz="2000" b="1" i="1">
                        <a:latin typeface="Cambria Math"/>
                      </a:rPr>
                      <m:t>𝒙</m:t>
                    </m:r>
                    <m:r>
                      <a:rPr lang="uk-UA" sz="2000" b="1" i="1">
                        <a:latin typeface="Cambria Math"/>
                      </a:rPr>
                      <m:t> ∈(…)</m:t>
                    </m:r>
                  </m:oMath>
                </a14:m>
                <a:r>
                  <a:rPr lang="ru-RU" sz="2000" b="1" dirty="0">
                    <a:latin typeface="Bookman Old Style" panose="02050604050505020204" pitchFamily="18" charset="0"/>
                  </a:rPr>
                  <a:t> 			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Е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 (</a:t>
                </a:r>
                <a:r>
                  <a:rPr lang="uk-UA" sz="2000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у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)</a:t>
                </a:r>
                <a:r>
                  <a:rPr lang="uk-UA" sz="2000" b="1" dirty="0">
                    <a:solidFill>
                      <a:prstClr val="black"/>
                    </a:solidFill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prstClr val="black"/>
                        </a:solidFill>
                        <a:latin typeface="Cambria Math"/>
                      </a:rPr>
                      <m:t>𝒚</m:t>
                    </m:r>
                    <m:r>
                      <a:rPr lang="uk-UA" sz="2000" b="1" i="1">
                        <a:solidFill>
                          <a:prstClr val="black"/>
                        </a:solidFill>
                        <a:latin typeface="Cambria Math"/>
                      </a:rPr>
                      <m:t> ∈(…)</m:t>
                    </m:r>
                  </m:oMath>
                </a14:m>
                <a:endParaRPr lang="ru-RU" sz="2000" b="1" dirty="0">
                  <a:latin typeface="Bookman Old Style" panose="020506040505050202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sz="1400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8" name="Прямоугольник 5">
                <a:extLst>
                  <a:ext uri="{FF2B5EF4-FFF2-40B4-BE49-F238E27FC236}">
                    <a16:creationId xmlns:a16="http://schemas.microsoft.com/office/drawing/2014/main" id="{7D432E16-FDBB-4B98-8ADE-849E8AED8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549" y="4565445"/>
                <a:ext cx="6870031" cy="1387367"/>
              </a:xfrm>
              <a:prstGeom prst="rect">
                <a:avLst/>
              </a:prstGeom>
              <a:blipFill>
                <a:blip r:embed="rId2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1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Парність-непарність функції</a:t>
            </a:r>
            <a:br>
              <a:rPr lang="uk-UA" b="1" dirty="0">
                <a:solidFill>
                  <a:srgbClr val="2C5F72"/>
                </a:solidFill>
                <a:latin typeface="+mn-lt"/>
              </a:rPr>
            </a:br>
            <a:r>
              <a:rPr lang="uk-UA" b="1" dirty="0">
                <a:solidFill>
                  <a:srgbClr val="2C5F72"/>
                </a:solidFill>
                <a:latin typeface="+mn-lt"/>
              </a:rPr>
              <a:t>(симетричність функції)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519B9A2-8C8C-444F-B71C-7098A7F4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5" y="1418895"/>
            <a:ext cx="6904620" cy="4332199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Щоб дослідити функцію на парність чи непарність необхідно:</a:t>
            </a:r>
            <a:endParaRPr lang="ru-RU" sz="22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а) знайти </a:t>
            </a:r>
            <a:r>
              <a:rPr lang="uk-UA" sz="2200" b="1" u="sng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область визначення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даної функції та встановити</a:t>
            </a:r>
            <a:r>
              <a:rPr lang="ru-RU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</a:t>
            </a:r>
            <a:r>
              <a:rPr lang="uk-UA" sz="2200" b="1" u="sng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чи симетрична вона відносно початку координат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, тобто чи містить область визначення значення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х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 разом зі значенням  –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Calibri"/>
                <a:cs typeface="Times New Roman"/>
              </a:rPr>
              <a:t>х</a:t>
            </a:r>
            <a:endParaRPr lang="ru-RU" sz="2400" b="1" dirty="0">
              <a:latin typeface="Bookman Old Style" panose="0205060405050502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6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Парність-непарність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2CF7781-657E-4E56-A1DF-AD403056EB56}"/>
              </a:ext>
            </a:extLst>
          </p:cNvPr>
          <p:cNvSpPr txBox="1">
            <a:spLocks/>
          </p:cNvSpPr>
          <p:nvPr/>
        </p:nvSpPr>
        <p:spPr>
          <a:xfrm>
            <a:off x="457200" y="1059582"/>
            <a:ext cx="8219256" cy="571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marL="0" indent="0" algn="ctr">
              <a:buNone/>
            </a:pPr>
            <a:r>
              <a:rPr lang="uk-UA" sz="8000" b="1" dirty="0">
                <a:latin typeface="Bookman Old Style" panose="02050604050505020204" pitchFamily="18" charset="0"/>
                <a:ea typeface="Calibri"/>
              </a:rPr>
              <a:t>Якщо область визначення </a:t>
            </a:r>
            <a:r>
              <a:rPr lang="uk-UA" sz="8000" b="1" u="sng" dirty="0">
                <a:latin typeface="Bookman Old Style" panose="02050604050505020204" pitchFamily="18" charset="0"/>
                <a:ea typeface="Calibri"/>
              </a:rPr>
              <a:t>симетрична</a:t>
            </a:r>
            <a:endParaRPr lang="ru-RU" sz="8000" b="1" u="sng" dirty="0"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D23741AF-EDD0-4129-A8D7-A7BAA2EE9E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870" y="2603524"/>
                <a:ext cx="4040188" cy="296346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uk-UA" sz="2000" b="1" dirty="0">
                    <a:latin typeface="Bookman Old Style" panose="02050604050505020204" pitchFamily="18" charset="0"/>
                    <a:ea typeface="Calibri"/>
                  </a:rPr>
                  <a:t>Шукаємо значення</a:t>
                </a:r>
                <a:r>
                  <a:rPr lang="uk-UA" sz="2000" b="1" i="1" dirty="0">
                    <a:latin typeface="Bookman Old Style" panose="02050604050505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ru-RU" sz="2000" b="1" i="1" dirty="0">
                    <a:latin typeface="Bookman Old Style" panose="02050604050505020204" pitchFamily="18" charset="0"/>
                    <a:ea typeface="Times New Roman"/>
                  </a:rPr>
                  <a:t>: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для цього у рівняння функції замість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 підставимо</a:t>
                </a:r>
                <a:r>
                  <a:rPr lang="uk-UA" sz="2000" b="1" i="1" dirty="0">
                    <a:latin typeface="Bookman Old Style" panose="02050604050505020204" pitchFamily="18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0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ru-RU" sz="2000" b="1" dirty="0">
                    <a:latin typeface="Bookman Old Style" panose="02050604050505020204" pitchFamily="18" charset="0"/>
                  </a:rPr>
                  <a:t>.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ru-RU" sz="2000" b="1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uk-UA" sz="2000" b="1" dirty="0">
                    <a:latin typeface="Bookman Old Style" panose="02050604050505020204" pitchFamily="18" charset="0"/>
                    <a:ea typeface="Calibri"/>
                  </a:rPr>
                  <a:t>- якщо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uk-UA" sz="2000" b="1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0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uk-UA" sz="2000" b="1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0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uk-UA" sz="20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, то функція – </a:t>
                </a:r>
                <a:r>
                  <a:rPr lang="uk-UA" sz="2000" b="1" u="sng" dirty="0">
                    <a:latin typeface="Bookman Old Style" panose="02050604050505020204" pitchFamily="18" charset="0"/>
                    <a:ea typeface="Times New Roman"/>
                  </a:rPr>
                  <a:t>парна</a:t>
                </a:r>
                <a:r>
                  <a:rPr lang="uk-UA" sz="2000" b="1" dirty="0">
                    <a:latin typeface="Bookman Old Style" panose="02050604050505020204" pitchFamily="18" charset="0"/>
                    <a:ea typeface="Times New Roman"/>
                  </a:rPr>
                  <a:t> і її </a:t>
                </a:r>
                <a:r>
                  <a:rPr lang="uk-UA" sz="2000" b="1" u="sng" dirty="0">
                    <a:latin typeface="Bookman Old Style" panose="02050604050505020204" pitchFamily="18" charset="0"/>
                    <a:ea typeface="Times New Roman"/>
                  </a:rPr>
                  <a:t>графік симетричний відносно осі ординат</a:t>
                </a:r>
                <a:endParaRPr lang="ru-RU" sz="2000" b="1" u="sng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7" name="Объект 2">
                <a:extLst>
                  <a:ext uri="{FF2B5EF4-FFF2-40B4-BE49-F238E27FC236}">
                    <a16:creationId xmlns:a16="http://schemas.microsoft.com/office/drawing/2014/main" id="{D23741AF-EDD0-4129-A8D7-A7BAA2EE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70" y="2603524"/>
                <a:ext cx="4040188" cy="2963466"/>
              </a:xfrm>
              <a:prstGeom prst="rect">
                <a:avLst/>
              </a:prstGeom>
              <a:blipFill>
                <a:blip r:embed="rId2"/>
                <a:stretch>
                  <a:fillRect l="-151" t="-2058" r="-2115" b="-308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Объект 5">
            <a:extLst>
              <a:ext uri="{FF2B5EF4-FFF2-40B4-BE49-F238E27FC236}">
                <a16:creationId xmlns:a16="http://schemas.microsoft.com/office/drawing/2014/main" id="{FB7B7E39-B779-4CFF-A6B1-60F34E69C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7" t="15281" r="38926" b="44441"/>
          <a:stretch/>
        </p:blipFill>
        <p:spPr>
          <a:xfrm>
            <a:off x="5326694" y="2372097"/>
            <a:ext cx="3349762" cy="3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Парність-непарність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cxnSp>
        <p:nvCxnSpPr>
          <p:cNvPr id="9" name="Прямая соединительная линия 14">
            <a:extLst>
              <a:ext uri="{FF2B5EF4-FFF2-40B4-BE49-F238E27FC236}">
                <a16:creationId xmlns:a16="http://schemas.microsoft.com/office/drawing/2014/main" id="{BE528877-35A7-4E3C-96D6-CE8BB7087E0E}"/>
              </a:ext>
            </a:extLst>
          </p:cNvPr>
          <p:cNvCxnSpPr/>
          <p:nvPr/>
        </p:nvCxnSpPr>
        <p:spPr>
          <a:xfrm>
            <a:off x="2353394" y="1635646"/>
            <a:ext cx="4608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Объект 3">
            <a:extLst>
              <a:ext uri="{FF2B5EF4-FFF2-40B4-BE49-F238E27FC236}">
                <a16:creationId xmlns:a16="http://schemas.microsoft.com/office/drawing/2014/main" id="{B51081CF-B487-420A-A971-A0530AA7469F}"/>
              </a:ext>
            </a:extLst>
          </p:cNvPr>
          <p:cNvSpPr txBox="1">
            <a:spLocks/>
          </p:cNvSpPr>
          <p:nvPr/>
        </p:nvSpPr>
        <p:spPr>
          <a:xfrm>
            <a:off x="4790160" y="2200558"/>
            <a:ext cx="4041775" cy="82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2000" b="1">
                <a:latin typeface="Bookman Old Style" panose="02050604050505020204" pitchFamily="18" charset="0"/>
              </a:rPr>
              <a:t>несиметрична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2000" b="1" i="1" u="sng">
                <a:latin typeface="Bookman Old Style" panose="02050604050505020204" pitchFamily="18" charset="0"/>
              </a:rPr>
              <a:t>нічого шукати не потрібно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CCF6C8DF-E80A-499B-BC1E-38DE390DFDD7}"/>
              </a:ext>
            </a:extLst>
          </p:cNvPr>
          <p:cNvSpPr txBox="1">
            <a:spLocks/>
          </p:cNvSpPr>
          <p:nvPr/>
        </p:nvSpPr>
        <p:spPr>
          <a:xfrm>
            <a:off x="539552" y="2153935"/>
            <a:ext cx="4040188" cy="82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1800" b="1">
                <a:latin typeface="Bookman Old Style" panose="02050604050505020204" pitchFamily="18" charset="0"/>
              </a:rPr>
              <a:t> симетрична,</a:t>
            </a:r>
            <a:endParaRPr lang="en-US" sz="1800" b="1"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i="1">
                <a:latin typeface="Bookman Old Style" panose="02050604050505020204" pitchFamily="18" charset="0"/>
                <a:ea typeface="Calibri"/>
              </a:rPr>
              <a:t>але </a:t>
            </a:r>
            <a:r>
              <a:rPr lang="uk-UA" sz="1800" b="1" i="1" u="sng">
                <a:latin typeface="Bookman Old Style" panose="02050604050505020204" pitchFamily="18" charset="0"/>
                <a:ea typeface="Calibri"/>
              </a:rPr>
              <a:t>не виконується </a:t>
            </a:r>
            <a:r>
              <a:rPr lang="uk-UA" sz="1800" b="1" i="1">
                <a:latin typeface="Bookman Old Style" panose="02050604050505020204" pitchFamily="18" charset="0"/>
                <a:ea typeface="Calibri"/>
              </a:rPr>
              <a:t>жодна з наведених рівностей</a:t>
            </a:r>
            <a:endParaRPr lang="ru-RU" sz="1800" b="1" i="1" dirty="0"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5FFE31F2-9F04-49C6-9330-FE112969EBEE}"/>
              </a:ext>
            </a:extLst>
          </p:cNvPr>
          <p:cNvSpPr/>
          <p:nvPr/>
        </p:nvSpPr>
        <p:spPr>
          <a:xfrm>
            <a:off x="1742646" y="3599428"/>
            <a:ext cx="6120680" cy="3693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/>
              </a:rPr>
              <a:t>ФУНКЦІЯ Є НІ ПАРНОЮ, НІ НЕПАРНОЮ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14686127-8AB2-496A-B034-1DE9680A7D5C}"/>
              </a:ext>
            </a:extLst>
          </p:cNvPr>
          <p:cNvSpPr txBox="1">
            <a:spLocks/>
          </p:cNvSpPr>
          <p:nvPr/>
        </p:nvSpPr>
        <p:spPr>
          <a:xfrm>
            <a:off x="2964009" y="1436666"/>
            <a:ext cx="3384376" cy="38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latin typeface="Bookman Old Style" panose="02050604050505020204" pitchFamily="18" charset="0"/>
                <a:ea typeface="Calibri"/>
              </a:rPr>
              <a:t>область визначення</a:t>
            </a:r>
          </a:p>
          <a:p>
            <a:pPr marL="0" indent="0">
              <a:buNone/>
            </a:pPr>
            <a:endParaRPr lang="uk-UA" dirty="0">
              <a:latin typeface="Bookman Old Style" panose="02050604050505020204" pitchFamily="18" charset="0"/>
              <a:ea typeface="Calibri"/>
            </a:endParaRPr>
          </a:p>
          <a:p>
            <a:pPr marL="0" indent="0" algn="ctr">
              <a:buNone/>
            </a:pPr>
            <a:endParaRPr lang="ru-RU" sz="8000" dirty="0">
              <a:latin typeface="Bookman Old Style" panose="02050604050505020204" pitchFamily="18" charset="0"/>
            </a:endParaRPr>
          </a:p>
        </p:txBody>
      </p:sp>
      <p:cxnSp>
        <p:nvCxnSpPr>
          <p:cNvPr id="14" name="Прямая со стрелкой 17">
            <a:extLst>
              <a:ext uri="{FF2B5EF4-FFF2-40B4-BE49-F238E27FC236}">
                <a16:creationId xmlns:a16="http://schemas.microsoft.com/office/drawing/2014/main" id="{16872D6F-33D7-40EF-8FAD-516359D28740}"/>
              </a:ext>
            </a:extLst>
          </p:cNvPr>
          <p:cNvCxnSpPr/>
          <p:nvPr/>
        </p:nvCxnSpPr>
        <p:spPr>
          <a:xfrm>
            <a:off x="2377963" y="163564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9">
            <a:extLst>
              <a:ext uri="{FF2B5EF4-FFF2-40B4-BE49-F238E27FC236}">
                <a16:creationId xmlns:a16="http://schemas.microsoft.com/office/drawing/2014/main" id="{87C192AC-7200-450C-B38B-F193D7614360}"/>
              </a:ext>
            </a:extLst>
          </p:cNvPr>
          <p:cNvCxnSpPr/>
          <p:nvPr/>
        </p:nvCxnSpPr>
        <p:spPr>
          <a:xfrm>
            <a:off x="6934430" y="1671383"/>
            <a:ext cx="1364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20">
            <a:extLst>
              <a:ext uri="{FF2B5EF4-FFF2-40B4-BE49-F238E27FC236}">
                <a16:creationId xmlns:a16="http://schemas.microsoft.com/office/drawing/2014/main" id="{A90BB0A2-12F7-46BD-965D-38A5E62D6F02}"/>
              </a:ext>
            </a:extLst>
          </p:cNvPr>
          <p:cNvCxnSpPr/>
          <p:nvPr/>
        </p:nvCxnSpPr>
        <p:spPr>
          <a:xfrm>
            <a:off x="2353394" y="3286013"/>
            <a:ext cx="46085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2">
            <a:extLst>
              <a:ext uri="{FF2B5EF4-FFF2-40B4-BE49-F238E27FC236}">
                <a16:creationId xmlns:a16="http://schemas.microsoft.com/office/drawing/2014/main" id="{7CEFBB56-3208-4CBE-A9EB-7CFC82453D79}"/>
              </a:ext>
            </a:extLst>
          </p:cNvPr>
          <p:cNvCxnSpPr/>
          <p:nvPr/>
        </p:nvCxnSpPr>
        <p:spPr>
          <a:xfrm flipV="1">
            <a:off x="2353394" y="3003798"/>
            <a:ext cx="0" cy="2822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24">
            <a:extLst>
              <a:ext uri="{FF2B5EF4-FFF2-40B4-BE49-F238E27FC236}">
                <a16:creationId xmlns:a16="http://schemas.microsoft.com/office/drawing/2014/main" id="{E299F99A-78DF-4BA8-B4A2-461B22CA5A43}"/>
              </a:ext>
            </a:extLst>
          </p:cNvPr>
          <p:cNvCxnSpPr/>
          <p:nvPr/>
        </p:nvCxnSpPr>
        <p:spPr>
          <a:xfrm flipV="1">
            <a:off x="6934430" y="3061432"/>
            <a:ext cx="0" cy="2219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27">
            <a:extLst>
              <a:ext uri="{FF2B5EF4-FFF2-40B4-BE49-F238E27FC236}">
                <a16:creationId xmlns:a16="http://schemas.microsoft.com/office/drawing/2014/main" id="{F2D9EA20-2BB9-4726-96BB-409FF5210AAE}"/>
              </a:ext>
            </a:extLst>
          </p:cNvPr>
          <p:cNvCxnSpPr/>
          <p:nvPr/>
        </p:nvCxnSpPr>
        <p:spPr>
          <a:xfrm>
            <a:off x="4657650" y="3286013"/>
            <a:ext cx="0" cy="313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9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Нулі функції -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6CB0E4D3-C8FC-4EA2-A713-7DBB3E9FB9CB}"/>
              </a:ext>
            </a:extLst>
          </p:cNvPr>
          <p:cNvSpPr txBox="1">
            <a:spLocks/>
          </p:cNvSpPr>
          <p:nvPr/>
        </p:nvSpPr>
        <p:spPr>
          <a:xfrm>
            <a:off x="5015424" y="1514548"/>
            <a:ext cx="4098097" cy="1794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b="1" dirty="0">
              <a:latin typeface="Bookman Old Style" panose="02050604050505020204" pitchFamily="18" charset="0"/>
              <a:ea typeface="Calibri"/>
            </a:endParaRPr>
          </a:p>
          <a:p>
            <a:pPr marL="0" indent="0">
              <a:buNone/>
            </a:pPr>
            <a:endParaRPr lang="uk-UA" b="1" dirty="0">
              <a:latin typeface="Bookman Old Style" panose="02050604050505020204" pitchFamily="18" charset="0"/>
              <a:ea typeface="Calibri"/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uk-UA" sz="8000" b="1" dirty="0">
                <a:latin typeface="Bookman Old Style" panose="02050604050505020204" pitchFamily="18" charset="0"/>
                <a:ea typeface="Calibri"/>
              </a:rPr>
              <a:t>це значення аргументу, при якому значення функції дорівнює нулю.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8">
                <a:extLst>
                  <a:ext uri="{FF2B5EF4-FFF2-40B4-BE49-F238E27FC236}">
                    <a16:creationId xmlns:a16="http://schemas.microsoft.com/office/drawing/2014/main" id="{14518CDF-2E0A-4786-8EBB-AD1122F78CD7}"/>
                  </a:ext>
                </a:extLst>
              </p:cNvPr>
              <p:cNvSpPr/>
              <p:nvPr/>
            </p:nvSpPr>
            <p:spPr>
              <a:xfrm>
                <a:off x="4739290" y="3429000"/>
                <a:ext cx="4211960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Щоб знайти нулі функції, потрібно розв’язати рівняння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uk-UA" sz="20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 </a:t>
                </a:r>
              </a:p>
              <a:p>
                <a:pPr lvl="0" algn="ctr"/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Отримані точки з координатами </a:t>
                </a:r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(</a:t>
                </a:r>
                <a:r>
                  <a:rPr lang="uk-UA" b="1" i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х</a:t>
                </a:r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; 0)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є точками перетину </a:t>
                </a:r>
                <a:r>
                  <a:rPr lang="uk-UA" sz="2000" b="1" dirty="0">
                    <a:effectLst/>
                    <a:latin typeface="Bookman Old Style" panose="02050604050505020204" pitchFamily="18" charset="0"/>
                    <a:ea typeface="Calibri"/>
                    <a:cs typeface="Times New Roman"/>
                  </a:rPr>
                  <a:t>графіка функції з віссю абсцис.</a:t>
                </a:r>
                <a:endParaRPr lang="ru-RU" sz="2000" b="1" dirty="0"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1" name="Прямоугольник 28">
                <a:extLst>
                  <a:ext uri="{FF2B5EF4-FFF2-40B4-BE49-F238E27FC236}">
                    <a16:creationId xmlns:a16="http://schemas.microsoft.com/office/drawing/2014/main" id="{14518CDF-2E0A-4786-8EBB-AD1122F78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290" y="3429000"/>
                <a:ext cx="4211960" cy="2477601"/>
              </a:xfrm>
              <a:prstGeom prst="rect">
                <a:avLst/>
              </a:prstGeom>
              <a:blipFill>
                <a:blip r:embed="rId2"/>
                <a:stretch>
                  <a:fillRect t="-739" r="-28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30">
            <a:extLst>
              <a:ext uri="{FF2B5EF4-FFF2-40B4-BE49-F238E27FC236}">
                <a16:creationId xmlns:a16="http://schemas.microsoft.com/office/drawing/2014/main" id="{30BF4178-969C-47A9-A012-7FE5774B351A}"/>
              </a:ext>
            </a:extLst>
          </p:cNvPr>
          <p:cNvGrpSpPr/>
          <p:nvPr/>
        </p:nvGrpSpPr>
        <p:grpSpPr>
          <a:xfrm>
            <a:off x="0" y="1288810"/>
            <a:ext cx="5015425" cy="4663534"/>
            <a:chOff x="251030" y="1053974"/>
            <a:chExt cx="4026954" cy="374441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F35439D-BBB3-4C0C-BC6F-C719B95F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6" t="24051" r="34000" b="33726"/>
            <a:stretch/>
          </p:blipFill>
          <p:spPr>
            <a:xfrm>
              <a:off x="539552" y="1053974"/>
              <a:ext cx="3738432" cy="3744416"/>
            </a:xfrm>
            <a:prstGeom prst="rect">
              <a:avLst/>
            </a:prstGeom>
          </p:spPr>
        </p:pic>
        <p:cxnSp>
          <p:nvCxnSpPr>
            <p:cNvPr id="24" name="Прямая со стрелкой 15">
              <a:extLst>
                <a:ext uri="{FF2B5EF4-FFF2-40B4-BE49-F238E27FC236}">
                  <a16:creationId xmlns:a16="http://schemas.microsoft.com/office/drawing/2014/main" id="{FC8DCCB1-5092-41B4-BD2F-62DB377A110D}"/>
                </a:ext>
              </a:extLst>
            </p:cNvPr>
            <p:cNvCxnSpPr/>
            <p:nvPr/>
          </p:nvCxnSpPr>
          <p:spPr>
            <a:xfrm>
              <a:off x="1475656" y="1419622"/>
              <a:ext cx="108012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Прямоугольник 18">
              <a:extLst>
                <a:ext uri="{FF2B5EF4-FFF2-40B4-BE49-F238E27FC236}">
                  <a16:creationId xmlns:a16="http://schemas.microsoft.com/office/drawing/2014/main" id="{2B89DD02-AA18-4E9E-9457-2D09CA2ADE8C}"/>
                </a:ext>
              </a:extLst>
            </p:cNvPr>
            <p:cNvSpPr/>
            <p:nvPr/>
          </p:nvSpPr>
          <p:spPr>
            <a:xfrm>
              <a:off x="251030" y="1053974"/>
              <a:ext cx="2016224" cy="432048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Нуль функції</a:t>
              </a:r>
              <a:endParaRPr lang="ru-RU" b="1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6" name="Прямоугольник 29">
              <a:extLst>
                <a:ext uri="{FF2B5EF4-FFF2-40B4-BE49-F238E27FC236}">
                  <a16:creationId xmlns:a16="http://schemas.microsoft.com/office/drawing/2014/main" id="{977F9DD2-B262-49B3-8C70-D47EABDAA4D8}"/>
                </a:ext>
              </a:extLst>
            </p:cNvPr>
            <p:cNvSpPr/>
            <p:nvPr/>
          </p:nvSpPr>
          <p:spPr>
            <a:xfrm>
              <a:off x="2670893" y="1910593"/>
              <a:ext cx="862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(</a:t>
              </a:r>
              <a:r>
                <a:rPr lang="uk-UA" b="1" i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х</a:t>
              </a:r>
              <a:r>
                <a:rPr lang="uk-UA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Times New Roman"/>
                  <a:cs typeface="Times New Roman"/>
                </a:rPr>
                <a:t>; 0)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Проміжки знакосталості -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9894AF0-9492-4DF9-B257-0475890E9331}"/>
              </a:ext>
            </a:extLst>
          </p:cNvPr>
          <p:cNvSpPr txBox="1">
            <a:spLocks/>
          </p:cNvSpPr>
          <p:nvPr/>
        </p:nvSpPr>
        <p:spPr>
          <a:xfrm>
            <a:off x="395536" y="1059582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uk-UA" b="1">
              <a:latin typeface="Bookman Old Style" panose="02050604050505020204" pitchFamily="18" charset="0"/>
              <a:ea typeface="Calibri"/>
            </a:endParaRPr>
          </a:p>
          <a:p>
            <a:pPr marL="0" indent="0">
              <a:buNone/>
            </a:pPr>
            <a:endParaRPr lang="uk-UA" b="1">
              <a:latin typeface="Bookman Old Style" panose="02050604050505020204" pitchFamily="18" charset="0"/>
              <a:ea typeface="Calibri"/>
            </a:endParaRPr>
          </a:p>
          <a:p>
            <a:pPr mar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uk-UA" sz="8000" b="1">
                <a:latin typeface="Bookman Old Style" panose="02050604050505020204" pitchFamily="18" charset="0"/>
                <a:ea typeface="Calibri"/>
              </a:rPr>
              <a:t>це проміжки, на яких функція набуває значень однакового знаку.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pSp>
        <p:nvGrpSpPr>
          <p:cNvPr id="11" name="Группа 8">
            <a:extLst>
              <a:ext uri="{FF2B5EF4-FFF2-40B4-BE49-F238E27FC236}">
                <a16:creationId xmlns:a16="http://schemas.microsoft.com/office/drawing/2014/main" id="{7DBB2E97-1991-49C8-A67B-B0CD2E28CDC3}"/>
              </a:ext>
            </a:extLst>
          </p:cNvPr>
          <p:cNvGrpSpPr/>
          <p:nvPr/>
        </p:nvGrpSpPr>
        <p:grpSpPr>
          <a:xfrm>
            <a:off x="395536" y="2554924"/>
            <a:ext cx="5400600" cy="2952328"/>
            <a:chOff x="0" y="0"/>
            <a:chExt cx="6400800" cy="3629025"/>
          </a:xfrm>
        </p:grpSpPr>
        <p:grpSp>
          <p:nvGrpSpPr>
            <p:cNvPr id="12" name="Группа 9">
              <a:extLst>
                <a:ext uri="{FF2B5EF4-FFF2-40B4-BE49-F238E27FC236}">
                  <a16:creationId xmlns:a16="http://schemas.microsoft.com/office/drawing/2014/main" id="{0F6F0465-96CA-4F69-ACD8-74430A89BF0C}"/>
                </a:ext>
              </a:extLst>
            </p:cNvPr>
            <p:cNvGrpSpPr/>
            <p:nvPr/>
          </p:nvGrpSpPr>
          <p:grpSpPr>
            <a:xfrm>
              <a:off x="0" y="0"/>
              <a:ext cx="6400800" cy="3629025"/>
              <a:chOff x="0" y="0"/>
              <a:chExt cx="4476750" cy="326707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4B43B96A-8949-4571-A981-1651336FFE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63" t="23885" r="43220" b="21019"/>
              <a:stretch/>
            </p:blipFill>
            <p:spPr bwMode="auto">
              <a:xfrm>
                <a:off x="0" y="0"/>
                <a:ext cx="4476750" cy="32670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27" name="Прямая соединительная линия 20">
                <a:extLst>
                  <a:ext uri="{FF2B5EF4-FFF2-40B4-BE49-F238E27FC236}">
                    <a16:creationId xmlns:a16="http://schemas.microsoft.com/office/drawing/2014/main" id="{B17CEC19-B616-4374-979E-0A55891599DF}"/>
                  </a:ext>
                </a:extLst>
              </p:cNvPr>
              <p:cNvCxnSpPr/>
              <p:nvPr/>
            </p:nvCxnSpPr>
            <p:spPr>
              <a:xfrm>
                <a:off x="1352550" y="1914525"/>
                <a:ext cx="103822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8" name="Прямая соединительная линия 21">
                <a:extLst>
                  <a:ext uri="{FF2B5EF4-FFF2-40B4-BE49-F238E27FC236}">
                    <a16:creationId xmlns:a16="http://schemas.microsoft.com/office/drawing/2014/main" id="{DD7730D6-40E3-47FB-AB79-A10EA69F189B}"/>
                  </a:ext>
                </a:extLst>
              </p:cNvPr>
              <p:cNvCxnSpPr/>
              <p:nvPr/>
            </p:nvCxnSpPr>
            <p:spPr>
              <a:xfrm>
                <a:off x="1079217" y="1912225"/>
                <a:ext cx="273334" cy="230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9" name="Прямая соединительная линия 22">
                <a:extLst>
                  <a:ext uri="{FF2B5EF4-FFF2-40B4-BE49-F238E27FC236}">
                    <a16:creationId xmlns:a16="http://schemas.microsoft.com/office/drawing/2014/main" id="{688440F4-E669-4114-A19F-E884210FBCC3}"/>
                  </a:ext>
                </a:extLst>
              </p:cNvPr>
              <p:cNvCxnSpPr/>
              <p:nvPr/>
            </p:nvCxnSpPr>
            <p:spPr>
              <a:xfrm flipV="1">
                <a:off x="3371850" y="1912224"/>
                <a:ext cx="332128" cy="2301"/>
              </a:xfrm>
              <a:prstGeom prst="line">
                <a:avLst/>
              </a:prstGeom>
              <a:noFill/>
              <a:ln w="381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0" name="Прямая соединительная линия 23">
                <a:extLst>
                  <a:ext uri="{FF2B5EF4-FFF2-40B4-BE49-F238E27FC236}">
                    <a16:creationId xmlns:a16="http://schemas.microsoft.com/office/drawing/2014/main" id="{0A2A38BE-1645-4FEB-A0D0-09EC087EFDD6}"/>
                  </a:ext>
                </a:extLst>
              </p:cNvPr>
              <p:cNvCxnSpPr/>
              <p:nvPr/>
            </p:nvCxnSpPr>
            <p:spPr>
              <a:xfrm>
                <a:off x="2390775" y="1914525"/>
                <a:ext cx="98107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3" name="Плюс 11">
              <a:extLst>
                <a:ext uri="{FF2B5EF4-FFF2-40B4-BE49-F238E27FC236}">
                  <a16:creationId xmlns:a16="http://schemas.microsoft.com/office/drawing/2014/main" id="{DF0E81EB-7F02-4D8D-8BCE-D9EC2271A7EF}"/>
                </a:ext>
              </a:extLst>
            </p:cNvPr>
            <p:cNvSpPr/>
            <p:nvPr/>
          </p:nvSpPr>
          <p:spPr>
            <a:xfrm>
              <a:off x="2368323" y="1628774"/>
              <a:ext cx="381000" cy="371475"/>
            </a:xfrm>
            <a:prstGeom prst="mathPlus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люс 12">
              <a:extLst>
                <a:ext uri="{FF2B5EF4-FFF2-40B4-BE49-F238E27FC236}">
                  <a16:creationId xmlns:a16="http://schemas.microsoft.com/office/drawing/2014/main" id="{BF713C0D-6433-4A13-9765-30E3870FFB3E}"/>
                </a:ext>
              </a:extLst>
            </p:cNvPr>
            <p:cNvSpPr/>
            <p:nvPr/>
          </p:nvSpPr>
          <p:spPr>
            <a:xfrm>
              <a:off x="4914900" y="1658509"/>
              <a:ext cx="381000" cy="371475"/>
            </a:xfrm>
            <a:prstGeom prst="mathPlus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Минус 13">
              <a:extLst>
                <a:ext uri="{FF2B5EF4-FFF2-40B4-BE49-F238E27FC236}">
                  <a16:creationId xmlns:a16="http://schemas.microsoft.com/office/drawing/2014/main" id="{2D1B487E-2DBA-4C69-9F73-F0EF93DCDADF}"/>
                </a:ext>
              </a:extLst>
            </p:cNvPr>
            <p:cNvSpPr/>
            <p:nvPr/>
          </p:nvSpPr>
          <p:spPr>
            <a:xfrm>
              <a:off x="1543050" y="2124075"/>
              <a:ext cx="285750" cy="371475"/>
            </a:xfrm>
            <a:prstGeom prst="mathMin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Минус 14">
              <a:extLst>
                <a:ext uri="{FF2B5EF4-FFF2-40B4-BE49-F238E27FC236}">
                  <a16:creationId xmlns:a16="http://schemas.microsoft.com/office/drawing/2014/main" id="{867D6F50-B800-4ECA-990D-43010A54D6BE}"/>
                </a:ext>
              </a:extLst>
            </p:cNvPr>
            <p:cNvSpPr/>
            <p:nvPr/>
          </p:nvSpPr>
          <p:spPr>
            <a:xfrm>
              <a:off x="4029075" y="2126629"/>
              <a:ext cx="333375" cy="371475"/>
            </a:xfrm>
            <a:prstGeom prst="mathMinus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9C16A9A3-19D7-4219-B326-5D4E58EACAFB}"/>
                </a:ext>
              </a:extLst>
            </p:cNvPr>
            <p:cNvCxnSpPr/>
            <p:nvPr/>
          </p:nvCxnSpPr>
          <p:spPr>
            <a:xfrm flipV="1">
              <a:off x="1543050" y="2124075"/>
              <a:ext cx="0" cy="150239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E0E6DFD-8E53-4BA4-84F0-C312EAA51F05}"/>
                </a:ext>
              </a:extLst>
            </p:cNvPr>
            <p:cNvCxnSpPr/>
            <p:nvPr/>
          </p:nvCxnSpPr>
          <p:spPr>
            <a:xfrm flipV="1">
              <a:off x="5295900" y="0"/>
              <a:ext cx="0" cy="212662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dash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Прямоугольник 2">
                <a:extLst>
                  <a:ext uri="{FF2B5EF4-FFF2-40B4-BE49-F238E27FC236}">
                    <a16:creationId xmlns:a16="http://schemas.microsoft.com/office/drawing/2014/main" id="{F48F45D0-DD75-4662-B5BF-6F9B30F0351A}"/>
                  </a:ext>
                </a:extLst>
              </p:cNvPr>
              <p:cNvSpPr/>
              <p:nvPr/>
            </p:nvSpPr>
            <p:spPr>
              <a:xfrm>
                <a:off x="6196804" y="2731432"/>
                <a:ext cx="2682144" cy="2297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</a:pPr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Calibri"/>
                    <a:cs typeface="Times New Roman"/>
                  </a:rPr>
                  <a:t>Щоб знайти проміжки знакосталості достатньо розв’язати нерівності 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)&gt;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 та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)&lt;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uk-UA" b="1" dirty="0">
                    <a:solidFill>
                      <a:prstClr val="black"/>
                    </a:solidFill>
                    <a:latin typeface="Bookman Old Style" panose="02050604050505020204" pitchFamily="18" charset="0"/>
                    <a:ea typeface="Times New Roman"/>
                    <a:cs typeface="Times New Roman"/>
                  </a:rPr>
                  <a:t>.</a:t>
                </a:r>
                <a:endParaRPr lang="ru-RU" sz="1400" b="1" dirty="0">
                  <a:solidFill>
                    <a:prstClr val="black"/>
                  </a:solidFill>
                  <a:latin typeface="Bookman Old Style" panose="02050604050505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1" name="Прямоугольник 2">
                <a:extLst>
                  <a:ext uri="{FF2B5EF4-FFF2-40B4-BE49-F238E27FC236}">
                    <a16:creationId xmlns:a16="http://schemas.microsoft.com/office/drawing/2014/main" id="{F48F45D0-DD75-4662-B5BF-6F9B30F03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804" y="2731432"/>
                <a:ext cx="2682144" cy="2297104"/>
              </a:xfrm>
              <a:prstGeom prst="rect">
                <a:avLst/>
              </a:prstGeom>
              <a:blipFill>
                <a:blip r:embed="rId3"/>
                <a:stretch>
                  <a:fillRect t="-531" b="-31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7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68AF45-19C4-4CFF-9C58-609D63C3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188"/>
            <a:ext cx="9144000" cy="11551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2C5F72"/>
                </a:solidFill>
                <a:latin typeface="+mn-lt"/>
              </a:rPr>
              <a:t>Екстремуми функції</a:t>
            </a:r>
            <a:endParaRPr lang="en-US" b="1" dirty="0">
              <a:solidFill>
                <a:srgbClr val="2C5F72"/>
              </a:solidFill>
              <a:latin typeface="+mn-lt"/>
            </a:endParaRPr>
          </a:p>
        </p:txBody>
      </p:sp>
      <p:grpSp>
        <p:nvGrpSpPr>
          <p:cNvPr id="20" name="Группа 8">
            <a:extLst>
              <a:ext uri="{FF2B5EF4-FFF2-40B4-BE49-F238E27FC236}">
                <a16:creationId xmlns:a16="http://schemas.microsoft.com/office/drawing/2014/main" id="{B518210E-1DFF-4307-B75F-C6E83E17639B}"/>
              </a:ext>
            </a:extLst>
          </p:cNvPr>
          <p:cNvGrpSpPr/>
          <p:nvPr/>
        </p:nvGrpSpPr>
        <p:grpSpPr>
          <a:xfrm>
            <a:off x="216207" y="1096475"/>
            <a:ext cx="5461980" cy="5567018"/>
            <a:chOff x="331646" y="1059582"/>
            <a:chExt cx="3744416" cy="3816424"/>
          </a:xfrm>
        </p:grpSpPr>
        <p:grpSp>
          <p:nvGrpSpPr>
            <p:cNvPr id="21" name="Группа 18">
              <a:extLst>
                <a:ext uri="{FF2B5EF4-FFF2-40B4-BE49-F238E27FC236}">
                  <a16:creationId xmlns:a16="http://schemas.microsoft.com/office/drawing/2014/main" id="{AD4D0C05-5F6D-4DCF-ABC4-FF4D104ED5A4}"/>
                </a:ext>
              </a:extLst>
            </p:cNvPr>
            <p:cNvGrpSpPr/>
            <p:nvPr/>
          </p:nvGrpSpPr>
          <p:grpSpPr>
            <a:xfrm>
              <a:off x="331646" y="1059582"/>
              <a:ext cx="3744416" cy="3816424"/>
              <a:chOff x="0" y="0"/>
              <a:chExt cx="3724275" cy="3771900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BF573FC1-7FDE-4C97-BEDA-C5B4A7B86F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578" t="22691" r="37268" b="18734"/>
              <a:stretch/>
            </p:blipFill>
            <p:spPr bwMode="auto">
              <a:xfrm>
                <a:off x="0" y="0"/>
                <a:ext cx="3724275" cy="37719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25" name="Группа 25">
                <a:extLst>
                  <a:ext uri="{FF2B5EF4-FFF2-40B4-BE49-F238E27FC236}">
                    <a16:creationId xmlns:a16="http://schemas.microsoft.com/office/drawing/2014/main" id="{7AFD5CB6-6E51-4B29-B460-DB719FD838EA}"/>
                  </a:ext>
                </a:extLst>
              </p:cNvPr>
              <p:cNvGrpSpPr/>
              <p:nvPr/>
            </p:nvGrpSpPr>
            <p:grpSpPr>
              <a:xfrm>
                <a:off x="1104900" y="476250"/>
                <a:ext cx="1647825" cy="2066925"/>
                <a:chOff x="0" y="0"/>
                <a:chExt cx="1647825" cy="2066925"/>
              </a:xfrm>
            </p:grpSpPr>
            <p:cxnSp>
              <p:nvCxnSpPr>
                <p:cNvPr id="34" name="Прямая соединительная линия 29">
                  <a:extLst>
                    <a:ext uri="{FF2B5EF4-FFF2-40B4-BE49-F238E27FC236}">
                      <a16:creationId xmlns:a16="http://schemas.microsoft.com/office/drawing/2014/main" id="{39C27026-4927-4C57-83C1-ECFBF334AB47}"/>
                    </a:ext>
                  </a:extLst>
                </p:cNvPr>
                <p:cNvCxnSpPr/>
                <p:nvPr/>
              </p:nvCxnSpPr>
              <p:spPr>
                <a:xfrm>
                  <a:off x="0" y="1581150"/>
                  <a:ext cx="29527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cxnSp>
              <p:nvCxnSpPr>
                <p:cNvPr id="35" name="Прямая соединительная линия 30">
                  <a:extLst>
                    <a:ext uri="{FF2B5EF4-FFF2-40B4-BE49-F238E27FC236}">
                      <a16:creationId xmlns:a16="http://schemas.microsoft.com/office/drawing/2014/main" id="{2C193D29-4DD4-4FB8-B42B-CC4E7FA57BEE}"/>
                    </a:ext>
                  </a:extLst>
                </p:cNvPr>
                <p:cNvCxnSpPr/>
                <p:nvPr/>
              </p:nvCxnSpPr>
              <p:spPr>
                <a:xfrm>
                  <a:off x="381000" y="1581150"/>
                  <a:ext cx="3048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</p:cxnSp>
            <p:cxnSp>
              <p:nvCxnSpPr>
                <p:cNvPr id="36" name="Прямая соединительная линия 31">
                  <a:extLst>
                    <a:ext uri="{FF2B5EF4-FFF2-40B4-BE49-F238E27FC236}">
                      <a16:creationId xmlns:a16="http://schemas.microsoft.com/office/drawing/2014/main" id="{6C9636A0-685D-4EAD-9453-4C119EB0168F}"/>
                    </a:ext>
                  </a:extLst>
                </p:cNvPr>
                <p:cNvCxnSpPr/>
                <p:nvPr/>
              </p:nvCxnSpPr>
              <p:spPr>
                <a:xfrm>
                  <a:off x="381000" y="304800"/>
                  <a:ext cx="57150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Прямоугольник 32">
                  <a:extLst>
                    <a:ext uri="{FF2B5EF4-FFF2-40B4-BE49-F238E27FC236}">
                      <a16:creationId xmlns:a16="http://schemas.microsoft.com/office/drawing/2014/main" id="{8989C8AF-472B-408D-B041-8B3727904D4D}"/>
                    </a:ext>
                  </a:extLst>
                </p:cNvPr>
                <p:cNvSpPr/>
                <p:nvPr/>
              </p:nvSpPr>
              <p:spPr>
                <a:xfrm>
                  <a:off x="0" y="1724025"/>
                  <a:ext cx="7810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х</a:t>
                  </a:r>
                  <a:r>
                    <a:rPr kumimoji="0" lang="uk-UA" sz="18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0 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8" name="Прямоугольник 33">
                  <a:extLst>
                    <a:ext uri="{FF2B5EF4-FFF2-40B4-BE49-F238E27FC236}">
                      <a16:creationId xmlns:a16="http://schemas.microsoft.com/office/drawing/2014/main" id="{52D73874-3989-4136-9BF5-E56F8A81FD37}"/>
                    </a:ext>
                  </a:extLst>
                </p:cNvPr>
                <p:cNvSpPr/>
                <p:nvPr/>
              </p:nvSpPr>
              <p:spPr>
                <a:xfrm>
                  <a:off x="904875" y="0"/>
                  <a:ext cx="742950" cy="447675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8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у</a:t>
                  </a:r>
                  <a:r>
                    <a:rPr kumimoji="0" lang="en-US" sz="1800" b="1" i="1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Bookman Old Style" panose="02050604050505020204" pitchFamily="18" charset="0"/>
                      <a:ea typeface="Calibri"/>
                      <a:cs typeface="Times New Roman"/>
                    </a:rPr>
                    <a:t>max</a:t>
                  </a:r>
                  <a:endPara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26" name="Группа 26">
                <a:extLst>
                  <a:ext uri="{FF2B5EF4-FFF2-40B4-BE49-F238E27FC236}">
                    <a16:creationId xmlns:a16="http://schemas.microsoft.com/office/drawing/2014/main" id="{F972241C-976F-4092-9F32-2439A169179B}"/>
                  </a:ext>
                </a:extLst>
              </p:cNvPr>
              <p:cNvGrpSpPr/>
              <p:nvPr/>
            </p:nvGrpSpPr>
            <p:grpSpPr>
              <a:xfrm>
                <a:off x="936104" y="1704975"/>
                <a:ext cx="1073671" cy="342900"/>
                <a:chOff x="-111646" y="0"/>
                <a:chExt cx="1073671" cy="342900"/>
              </a:xfrm>
            </p:grpSpPr>
            <p:sp>
              <p:nvSpPr>
                <p:cNvPr id="32" name="Прямоугольник 27">
                  <a:extLst>
                    <a:ext uri="{FF2B5EF4-FFF2-40B4-BE49-F238E27FC236}">
                      <a16:creationId xmlns:a16="http://schemas.microsoft.com/office/drawing/2014/main" id="{5CC6E5B5-5CC4-45C7-BC28-BC30B5ECD8EF}"/>
                    </a:ext>
                  </a:extLst>
                </p:cNvPr>
                <p:cNvSpPr/>
                <p:nvPr/>
              </p:nvSpPr>
              <p:spPr>
                <a:xfrm>
                  <a:off x="485775" y="0"/>
                  <a:ext cx="476250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4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+δ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3" name="Прямоугольник 28">
                  <a:extLst>
                    <a:ext uri="{FF2B5EF4-FFF2-40B4-BE49-F238E27FC236}">
                      <a16:creationId xmlns:a16="http://schemas.microsoft.com/office/drawing/2014/main" id="{F826F5A9-062C-4905-8CB3-5618F5BD8DF8}"/>
                    </a:ext>
                  </a:extLst>
                </p:cNvPr>
                <p:cNvSpPr/>
                <p:nvPr/>
              </p:nvSpPr>
              <p:spPr>
                <a:xfrm>
                  <a:off x="-111646" y="0"/>
                  <a:ext cx="464071" cy="342900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uk-UA" sz="1400" b="1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Times New Roman"/>
                      <a:ea typeface="Calibri"/>
                      <a:cs typeface="Times New Roman"/>
                    </a:rPr>
                    <a:t>–δ</a:t>
                  </a:r>
                  <a:endPara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22" name="Прямоугольник 14">
              <a:extLst>
                <a:ext uri="{FF2B5EF4-FFF2-40B4-BE49-F238E27FC236}">
                  <a16:creationId xmlns:a16="http://schemas.microsoft.com/office/drawing/2014/main" id="{6F51C524-4480-4AAE-B8EC-FE09C142276B}"/>
                </a:ext>
              </a:extLst>
            </p:cNvPr>
            <p:cNvSpPr/>
            <p:nvPr/>
          </p:nvSpPr>
          <p:spPr>
            <a:xfrm>
              <a:off x="1669020" y="4023320"/>
              <a:ext cx="742950" cy="44767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Calibri"/>
                  <a:cs typeface="Times New Roman"/>
                </a:rPr>
                <a:t>у</a:t>
              </a:r>
              <a:r>
                <a:rPr kumimoji="0" lang="en-US" sz="18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Calibri"/>
                  <a:cs typeface="Times New Roman"/>
                </a:rPr>
                <a:t>min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endParaRPr>
            </a:p>
          </p:txBody>
        </p:sp>
        <p:cxnSp>
          <p:nvCxnSpPr>
            <p:cNvPr id="23" name="Прямая соединительная линия 15">
              <a:extLst>
                <a:ext uri="{FF2B5EF4-FFF2-40B4-BE49-F238E27FC236}">
                  <a16:creationId xmlns:a16="http://schemas.microsoft.com/office/drawing/2014/main" id="{C9D52EB2-DE36-4E0D-B631-89FBE132171C}"/>
                </a:ext>
              </a:extLst>
            </p:cNvPr>
            <p:cNvCxnSpPr/>
            <p:nvPr/>
          </p:nvCxnSpPr>
          <p:spPr>
            <a:xfrm>
              <a:off x="2411809" y="4443958"/>
              <a:ext cx="62792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7">
            <a:extLst>
              <a:ext uri="{FF2B5EF4-FFF2-40B4-BE49-F238E27FC236}">
                <a16:creationId xmlns:a16="http://schemas.microsoft.com/office/drawing/2014/main" id="{C3FB4B23-2B1C-415D-82E1-695D46811EC9}"/>
              </a:ext>
            </a:extLst>
          </p:cNvPr>
          <p:cNvSpPr/>
          <p:nvPr/>
        </p:nvSpPr>
        <p:spPr>
          <a:xfrm>
            <a:off x="6072378" y="1938885"/>
            <a:ext cx="2855415" cy="385408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Екстремуми функції –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Calibri"/>
                <a:cs typeface="Times New Roman"/>
              </a:rPr>
              <a:t>це значення функції в точках максимуму та мінімуму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7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1247</Words>
  <Application>Microsoft Office PowerPoint</Application>
  <PresentationFormat>Екран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Cambria Math</vt:lpstr>
      <vt:lpstr>Times New Roman</vt:lpstr>
      <vt:lpstr>Office Theme</vt:lpstr>
      <vt:lpstr>Застосування похідної  для дослідження функції  та побудови її графіка</vt:lpstr>
      <vt:lpstr>Повторення вивченого матеріалу</vt:lpstr>
      <vt:lpstr>Повторення вивченого матеріалу</vt:lpstr>
      <vt:lpstr>Парність-непарність функції (симетричність функції)</vt:lpstr>
      <vt:lpstr>Парність-непарність функції</vt:lpstr>
      <vt:lpstr>Парність-непарність функції</vt:lpstr>
      <vt:lpstr>Нулі функції -</vt:lpstr>
      <vt:lpstr>Проміжки знакосталості -</vt:lpstr>
      <vt:lpstr>Екстремуми функції</vt:lpstr>
      <vt:lpstr>Проміжки монотонності функції</vt:lpstr>
      <vt:lpstr>Похідна функції</vt:lpstr>
      <vt:lpstr>Умови зростання або спадання функції</vt:lpstr>
      <vt:lpstr>Схема дослідження функції   на монотонність</vt:lpstr>
      <vt:lpstr>Дослідити функцію 𝑦 = 4x^3+6x^2-8  на монотонність</vt:lpstr>
      <vt:lpstr>Дослідження функції</vt:lpstr>
      <vt:lpstr>Достатні умови екстремуму</vt:lpstr>
      <vt:lpstr>Загальна схема дослідження функції</vt:lpstr>
      <vt:lpstr>Дослідити функцію  y=3x-x^3 та побудувати її графік</vt:lpstr>
      <vt:lpstr>Дослідити функцію  y=3x-x^3 та побудувати її графік</vt:lpstr>
      <vt:lpstr>Дослідити функцію  y=3x-x^3 та побудувати її графік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Ольга Андрусь</cp:lastModifiedBy>
  <cp:revision>52</cp:revision>
  <dcterms:created xsi:type="dcterms:W3CDTF">2018-09-04T12:10:47Z</dcterms:created>
  <dcterms:modified xsi:type="dcterms:W3CDTF">2022-05-22T12:02:08Z</dcterms:modified>
</cp:coreProperties>
</file>