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E62A1BAF-259F-4EC2-874E-DBF721186D44}" type="datetimeFigureOut">
              <a:rPr lang="uk-UA" smtClean="0"/>
              <a:t>01.03.2023</a:t>
            </a:fld>
            <a:endParaRPr lang="uk-UA"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uk-UA"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0E0AD321-A5AF-4590-A628-05C01EB792CB}" type="slidenum">
              <a:rPr lang="uk-UA" smtClean="0"/>
              <a:t>‹#›</a:t>
            </a:fld>
            <a:endParaRPr lang="uk-UA"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62A1BAF-259F-4EC2-874E-DBF721186D44}" type="datetimeFigureOut">
              <a:rPr lang="uk-UA" smtClean="0"/>
              <a:t>01.03.2023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0E0AD321-A5AF-4590-A628-05C01EB792CB}" type="slidenum">
              <a:rPr lang="uk-UA" smtClean="0"/>
              <a:t>‹#›</a:t>
            </a:fld>
            <a:endParaRPr lang="uk-U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62A1BAF-259F-4EC2-874E-DBF721186D44}" type="datetimeFigureOut">
              <a:rPr lang="uk-UA" smtClean="0"/>
              <a:t>01.03.2023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0E0AD321-A5AF-4590-A628-05C01EB792CB}" type="slidenum">
              <a:rPr lang="uk-UA" smtClean="0"/>
              <a:t>‹#›</a:t>
            </a:fld>
            <a:endParaRPr lang="uk-U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E62A1BAF-259F-4EC2-874E-DBF721186D44}" type="datetimeFigureOut">
              <a:rPr lang="uk-UA" smtClean="0"/>
              <a:t>01.03.2023</a:t>
            </a:fld>
            <a:endParaRPr lang="uk-UA" dirty="0"/>
          </a:p>
        </p:txBody>
      </p:sp>
      <p:sp>
        <p:nvSpPr>
          <p:cNvPr id="9" name="Номер слайда 8"/>
          <p:cNvSpPr>
            <a:spLocks noGrp="1"/>
          </p:cNvSpPr>
          <p:nvPr>
            <p:ph type="sldNum" sz="quarter" idx="15"/>
          </p:nvPr>
        </p:nvSpPr>
        <p:spPr/>
        <p:txBody>
          <a:bodyPr rtlCol="0"/>
          <a:lstStyle/>
          <a:p>
            <a:fld id="{0E0AD321-A5AF-4590-A628-05C01EB792CB}" type="slidenum">
              <a:rPr lang="uk-UA" smtClean="0"/>
              <a:t>‹#›</a:t>
            </a:fld>
            <a:endParaRPr lang="uk-UA" dirty="0"/>
          </a:p>
        </p:txBody>
      </p:sp>
      <p:sp>
        <p:nvSpPr>
          <p:cNvPr id="10" name="Нижний колонтитул 9"/>
          <p:cNvSpPr>
            <a:spLocks noGrp="1"/>
          </p:cNvSpPr>
          <p:nvPr>
            <p:ph type="ftr" sz="quarter" idx="16"/>
          </p:nvPr>
        </p:nvSpPr>
        <p:spPr/>
        <p:txBody>
          <a:bodyPr rtlCol="0"/>
          <a:lstStyle/>
          <a:p>
            <a:endParaRPr lang="uk-U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E62A1BAF-259F-4EC2-874E-DBF721186D44}" type="datetimeFigureOut">
              <a:rPr lang="uk-UA" smtClean="0"/>
              <a:t>01.03.2023</a:t>
            </a:fld>
            <a:endParaRPr lang="uk-UA"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uk-UA"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Номер слайда 5"/>
          <p:cNvSpPr>
            <a:spLocks noGrp="1"/>
          </p:cNvSpPr>
          <p:nvPr>
            <p:ph type="sldNum" sz="quarter" idx="12"/>
          </p:nvPr>
        </p:nvSpPr>
        <p:spPr bwMode="auto">
          <a:xfrm>
            <a:off x="1340616" y="4928702"/>
            <a:ext cx="609600" cy="517524"/>
          </a:xfrm>
        </p:spPr>
        <p:txBody>
          <a:bodyPr/>
          <a:lstStyle/>
          <a:p>
            <a:fld id="{0E0AD321-A5AF-4590-A628-05C01EB792CB}" type="slidenum">
              <a:rPr lang="uk-UA" smtClean="0"/>
              <a:t>‹#›</a:t>
            </a:fld>
            <a:endParaRPr lang="uk-U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E62A1BAF-259F-4EC2-874E-DBF721186D44}" type="datetimeFigureOut">
              <a:rPr lang="uk-UA" smtClean="0"/>
              <a:t>01.03.2023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0E0AD321-A5AF-4590-A628-05C01EB792CB}" type="slidenum">
              <a:rPr lang="uk-UA" smtClean="0"/>
              <a:t>‹#›</a:t>
            </a:fld>
            <a:endParaRPr lang="uk-UA" dirty="0"/>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E62A1BAF-259F-4EC2-874E-DBF721186D44}" type="datetimeFigureOut">
              <a:rPr lang="uk-UA" smtClean="0"/>
              <a:t>01.03.2023</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9" name="Номер слайда 8"/>
          <p:cNvSpPr>
            <a:spLocks noGrp="1"/>
          </p:cNvSpPr>
          <p:nvPr>
            <p:ph type="sldNum" sz="quarter" idx="12"/>
          </p:nvPr>
        </p:nvSpPr>
        <p:spPr/>
        <p:txBody>
          <a:bodyPr/>
          <a:lstStyle/>
          <a:p>
            <a:fld id="{0E0AD321-A5AF-4590-A628-05C01EB792CB}" type="slidenum">
              <a:rPr lang="uk-UA" smtClean="0"/>
              <a:t>‹#›</a:t>
            </a:fld>
            <a:endParaRPr lang="uk-UA" dirty="0"/>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E62A1BAF-259F-4EC2-874E-DBF721186D44}" type="datetimeFigureOut">
              <a:rPr lang="uk-UA" smtClean="0"/>
              <a:t>01.03.2023</a:t>
            </a:fld>
            <a:endParaRPr lang="uk-UA" dirty="0"/>
          </a:p>
        </p:txBody>
      </p:sp>
      <p:sp>
        <p:nvSpPr>
          <p:cNvPr id="7" name="Номер слайда 6"/>
          <p:cNvSpPr>
            <a:spLocks noGrp="1"/>
          </p:cNvSpPr>
          <p:nvPr>
            <p:ph type="sldNum" sz="quarter" idx="11"/>
          </p:nvPr>
        </p:nvSpPr>
        <p:spPr/>
        <p:txBody>
          <a:bodyPr rtlCol="0"/>
          <a:lstStyle/>
          <a:p>
            <a:fld id="{0E0AD321-A5AF-4590-A628-05C01EB792CB}" type="slidenum">
              <a:rPr lang="uk-UA" smtClean="0"/>
              <a:t>‹#›</a:t>
            </a:fld>
            <a:endParaRPr lang="uk-UA" dirty="0"/>
          </a:p>
        </p:txBody>
      </p:sp>
      <p:sp>
        <p:nvSpPr>
          <p:cNvPr id="8" name="Нижний колонтитул 7"/>
          <p:cNvSpPr>
            <a:spLocks noGrp="1"/>
          </p:cNvSpPr>
          <p:nvPr>
            <p:ph type="ftr" sz="quarter" idx="12"/>
          </p:nvPr>
        </p:nvSpPr>
        <p:spPr/>
        <p:txBody>
          <a:bodyPr rtlCol="0"/>
          <a:lstStyle/>
          <a:p>
            <a:endParaRPr lang="uk-U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62A1BAF-259F-4EC2-874E-DBF721186D44}" type="datetimeFigureOut">
              <a:rPr lang="uk-UA" smtClean="0"/>
              <a:t>01.03.2023</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0E0AD321-A5AF-4590-A628-05C01EB792CB}" type="slidenum">
              <a:rPr lang="uk-UA" smtClean="0"/>
              <a:t>‹#›</a:t>
            </a:fld>
            <a:endParaRPr lang="uk-U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E62A1BAF-259F-4EC2-874E-DBF721186D44}" type="datetimeFigureOut">
              <a:rPr lang="uk-UA" smtClean="0"/>
              <a:t>01.03.2023</a:t>
            </a:fld>
            <a:endParaRPr lang="uk-UA" dirty="0"/>
          </a:p>
        </p:txBody>
      </p:sp>
      <p:sp>
        <p:nvSpPr>
          <p:cNvPr id="22" name="Номер слайда 21"/>
          <p:cNvSpPr>
            <a:spLocks noGrp="1"/>
          </p:cNvSpPr>
          <p:nvPr>
            <p:ph type="sldNum" sz="quarter" idx="15"/>
          </p:nvPr>
        </p:nvSpPr>
        <p:spPr/>
        <p:txBody>
          <a:bodyPr rtlCol="0"/>
          <a:lstStyle/>
          <a:p>
            <a:fld id="{0E0AD321-A5AF-4590-A628-05C01EB792CB}" type="slidenum">
              <a:rPr lang="uk-UA" smtClean="0"/>
              <a:t>‹#›</a:t>
            </a:fld>
            <a:endParaRPr lang="uk-UA" dirty="0"/>
          </a:p>
        </p:txBody>
      </p:sp>
      <p:sp>
        <p:nvSpPr>
          <p:cNvPr id="23" name="Нижний колонтитул 22"/>
          <p:cNvSpPr>
            <a:spLocks noGrp="1"/>
          </p:cNvSpPr>
          <p:nvPr>
            <p:ph type="ftr" sz="quarter" idx="16"/>
          </p:nvPr>
        </p:nvSpPr>
        <p:spPr/>
        <p:txBody>
          <a:bodyPr rtlCol="0"/>
          <a:lstStyle/>
          <a:p>
            <a:endParaRPr lang="uk-UA"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dirty="0"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62A1BAF-259F-4EC2-874E-DBF721186D44}" type="datetimeFigureOut">
              <a:rPr lang="uk-UA" smtClean="0"/>
              <a:t>01.03.2023</a:t>
            </a:fld>
            <a:endParaRPr lang="uk-UA" dirty="0"/>
          </a:p>
        </p:txBody>
      </p:sp>
      <p:sp>
        <p:nvSpPr>
          <p:cNvPr id="18" name="Номер слайда 17"/>
          <p:cNvSpPr>
            <a:spLocks noGrp="1"/>
          </p:cNvSpPr>
          <p:nvPr>
            <p:ph type="sldNum" sz="quarter" idx="11"/>
          </p:nvPr>
        </p:nvSpPr>
        <p:spPr/>
        <p:txBody>
          <a:bodyPr rtlCol="0"/>
          <a:lstStyle/>
          <a:p>
            <a:fld id="{0E0AD321-A5AF-4590-A628-05C01EB792CB}" type="slidenum">
              <a:rPr lang="uk-UA" smtClean="0"/>
              <a:t>‹#›</a:t>
            </a:fld>
            <a:endParaRPr lang="uk-UA" dirty="0"/>
          </a:p>
        </p:txBody>
      </p:sp>
      <p:sp>
        <p:nvSpPr>
          <p:cNvPr id="21" name="Нижний колонтитул 20"/>
          <p:cNvSpPr>
            <a:spLocks noGrp="1"/>
          </p:cNvSpPr>
          <p:nvPr>
            <p:ph type="ftr" sz="quarter" idx="12"/>
          </p:nvPr>
        </p:nvSpPr>
        <p:spPr/>
        <p:txBody>
          <a:bodyPr rtlCol="0"/>
          <a:lstStyle/>
          <a:p>
            <a:endParaRPr lang="uk-U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62A1BAF-259F-4EC2-874E-DBF721186D44}" type="datetimeFigureOut">
              <a:rPr lang="uk-UA" smtClean="0"/>
              <a:t>01.03.2023</a:t>
            </a:fld>
            <a:endParaRPr lang="uk-UA" dirty="0"/>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k-UA"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E0AD321-A5AF-4590-A628-05C01EB792CB}" type="slidenum">
              <a:rPr lang="uk-UA" smtClean="0"/>
              <a:t>‹#›</a:t>
            </a:fld>
            <a:endParaRPr lang="uk-U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https://encrypted-tbn0.gstatic.com/images?q=tbn:ANd9GcQDxqF4Ci-YIdgMQXUmR0zmq-I_7cW9HEVjAlhkCrff4N1S8so1" TargetMode="External"/><Relationship Id="rId2" Type="http://schemas.openxmlformats.org/officeDocument/2006/relationships/image" Target="../media/image1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1"/>
            <a:ext cx="885828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1" i="1"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ТЕМА: «КАРТОПЛЯ РАННЯ.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2800" b="1" i="1"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ТЕХНОЛОГІЯ ВИРОЩУВАННЯ»</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uk-UA" sz="24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5" name="Прямоугольник 4"/>
          <p:cNvSpPr/>
          <p:nvPr/>
        </p:nvSpPr>
        <p:spPr>
          <a:xfrm>
            <a:off x="1571604" y="1071546"/>
            <a:ext cx="7215238" cy="1569660"/>
          </a:xfrm>
          <a:prstGeom prst="rect">
            <a:avLst/>
          </a:prstGeom>
        </p:spPr>
        <p:txBody>
          <a:bodyPr wrap="square">
            <a:spAutoFit/>
          </a:bodyPr>
          <a:lstStyle/>
          <a:p>
            <a:pPr lvl="0" algn="just" eaLnBrk="0" fontAlgn="base" hangingPunct="0">
              <a:spcBef>
                <a:spcPct val="0"/>
              </a:spcBef>
              <a:spcAft>
                <a:spcPct val="0"/>
              </a:spcAft>
            </a:pPr>
            <a:r>
              <a:rPr kumimoji="0" lang="uk-UA" sz="24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Мета : розглянути та проаналізувати технологію вирощування картоплі, підготовку ґрунту до посіву та технології підвищення ефективності врожаю культури.</a:t>
            </a:r>
            <a:r>
              <a:rPr kumimoji="0" lang="uk-UA" sz="2400" b="1" i="1" u="none" strike="noStrike" cap="none" normalizeH="0" baseline="0" dirty="0" smtClean="0">
                <a:ln>
                  <a:noFill/>
                </a:ln>
                <a:solidFill>
                  <a:srgbClr val="FF0000"/>
                </a:solidFill>
                <a:effectLst/>
                <a:latin typeface="Times New Roman" pitchFamily="18" charset="0"/>
                <a:cs typeface="Times New Roman" pitchFamily="18" charset="0"/>
              </a:rPr>
              <a:t> </a:t>
            </a:r>
            <a:endParaRPr kumimoji="0" lang="uk-UA" sz="2400" b="1" i="1" u="none" strike="noStrike" cap="none" normalizeH="0" baseline="0" dirty="0" smtClean="0">
              <a:ln>
                <a:noFill/>
              </a:ln>
              <a:solidFill>
                <a:srgbClr val="FF0000"/>
              </a:solidFill>
              <a:effectLst/>
              <a:latin typeface="Times New Roman" pitchFamily="18" charset="0"/>
              <a:cs typeface="Times New Roman" pitchFamily="18" charset="0"/>
            </a:endParaRPr>
          </a:p>
        </p:txBody>
      </p:sp>
      <p:pic>
        <p:nvPicPr>
          <p:cNvPr id="1027" name="Picture 3" descr="Рання картопля в Україні почала дешевіти, фото - Погляд"/>
          <p:cNvPicPr>
            <a:picLocks noChangeAspect="1" noChangeArrowheads="1"/>
          </p:cNvPicPr>
          <p:nvPr/>
        </p:nvPicPr>
        <p:blipFill>
          <a:blip r:embed="rId2"/>
          <a:srcRect/>
          <a:stretch>
            <a:fillRect/>
          </a:stretch>
        </p:blipFill>
        <p:spPr bwMode="auto">
          <a:xfrm>
            <a:off x="3214678" y="2571744"/>
            <a:ext cx="4357718" cy="2873569"/>
          </a:xfrm>
          <a:prstGeom prst="rect">
            <a:avLst/>
          </a:prstGeom>
          <a:noFill/>
        </p:spPr>
      </p:pic>
      <p:sp>
        <p:nvSpPr>
          <p:cNvPr id="7" name="TextBox 6"/>
          <p:cNvSpPr txBox="1"/>
          <p:nvPr/>
        </p:nvSpPr>
        <p:spPr>
          <a:xfrm>
            <a:off x="2500298" y="5929330"/>
            <a:ext cx="6429420" cy="646331"/>
          </a:xfrm>
          <a:prstGeom prst="rect">
            <a:avLst/>
          </a:prstGeom>
          <a:noFill/>
        </p:spPr>
        <p:txBody>
          <a:bodyPr wrap="square" rtlCol="0">
            <a:spAutoFit/>
          </a:bodyPr>
          <a:lstStyle/>
          <a:p>
            <a:pPr algn="r"/>
            <a:r>
              <a:rPr lang="uk-UA" b="1" dirty="0" smtClean="0">
                <a:solidFill>
                  <a:srgbClr val="00B050"/>
                </a:solidFill>
              </a:rPr>
              <a:t>Розробив майстер в/н</a:t>
            </a:r>
          </a:p>
          <a:p>
            <a:pPr algn="r"/>
            <a:r>
              <a:rPr lang="uk-UA" b="1" dirty="0" smtClean="0">
                <a:solidFill>
                  <a:srgbClr val="00B050"/>
                </a:solidFill>
              </a:rPr>
              <a:t> Карпенко Михайло Володимирович</a:t>
            </a:r>
            <a:endParaRPr lang="uk-UA" b="1" dirty="0">
              <a:solidFill>
                <a:srgbClr val="00B05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357158" y="428604"/>
            <a:ext cx="8429652"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СОРТИ</a:t>
            </a:r>
            <a:endParaRPr kumimoji="0" lang="uk-UA" sz="2800" b="0" i="0" u="none" strike="noStrike" cap="none" normalizeH="0" baseline="0" dirty="0" smtClean="0">
              <a:ln>
                <a:noFill/>
              </a:ln>
              <a:solidFill>
                <a:srgbClr val="00B05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За термінами вегетації ранні сорти картоплі поділяють на кілька типів:</a:t>
            </a:r>
            <a:endParaRPr kumimoji="0" lang="uk-UA" sz="2400" b="0" i="0" u="none" strike="noStrike" cap="none" normalizeH="0" baseline="0" dirty="0" smtClean="0">
              <a:ln>
                <a:noFill/>
              </a:ln>
              <a:solidFill>
                <a:srgbClr val="00B05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над ранні сорти, які дозрівають за 45–60 днів після появи перших сходів (Олена, Аріель, </a:t>
            </a:r>
            <a:r>
              <a:rPr kumimoji="0" lang="uk-U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Рів’єра</a:t>
            </a:r>
            <a:r>
              <a:rPr kumimoji="0" lang="uk-U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Тімо, </a:t>
            </a:r>
            <a:r>
              <a:rPr kumimoji="0" lang="uk-U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Беллароза</a:t>
            </a:r>
            <a:r>
              <a:rPr kumimoji="0" lang="uk-U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Уладар</a:t>
            </a:r>
            <a:r>
              <a:rPr kumimoji="0" lang="uk-U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ранні</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сорти</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які</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дозрівають</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60–70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діб</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(Удача,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Колетт</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середньо</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ранні</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сорти</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які</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дозрівають</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7–10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днів</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пізніше</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тож</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їх</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можна</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збирати</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70–80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днів</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після</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появи</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сходів</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Лілея</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Ред</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Скарлет</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Гала, </a:t>
            </a:r>
            <a:r>
              <a:rPr kumimoji="0" lang="uk-UA" sz="2400" b="0" i="0" u="none" strike="noStrike" cap="none" normalizeH="0" baseline="0" noProof="1" smtClean="0">
                <a:ln>
                  <a:noFill/>
                </a:ln>
                <a:solidFill>
                  <a:schemeClr val="tx1"/>
                </a:solidFill>
                <a:effectLst/>
                <a:latin typeface="Times New Roman" pitchFamily="18" charset="0"/>
                <a:ea typeface="Calibri" pitchFamily="34" charset="0"/>
                <a:cs typeface="Times New Roman" pitchFamily="18" charset="0"/>
              </a:rPr>
              <a:t>Невський</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Забава).</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16387" name="Picture 3" descr="Сорти картоплі — рейтинг Зеленої садиби | Назви, опис, фото, відгуки"/>
          <p:cNvPicPr>
            <a:picLocks noChangeAspect="1" noChangeArrowheads="1"/>
          </p:cNvPicPr>
          <p:nvPr/>
        </p:nvPicPr>
        <p:blipFill>
          <a:blip r:embed="rId2"/>
          <a:srcRect/>
          <a:stretch>
            <a:fillRect/>
          </a:stretch>
        </p:blipFill>
        <p:spPr bwMode="auto">
          <a:xfrm>
            <a:off x="1428728" y="4857760"/>
            <a:ext cx="2628900" cy="1743076"/>
          </a:xfrm>
          <a:prstGeom prst="rect">
            <a:avLst/>
          </a:prstGeom>
          <a:noFill/>
        </p:spPr>
      </p:pic>
      <p:sp>
        <p:nvSpPr>
          <p:cNvPr id="16389" name="AutoShape 5" descr="Вирощування ранньої картоплі під біорозкладною плівкою для мульчування  ґрунту | АгроВікі"/>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6391" name="AutoShape 7" descr="Вирощування ранньої картоплі під біорозкладною плівкою для мульчування  ґрунту | АгроВікі"/>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pic>
        <p:nvPicPr>
          <p:cNvPr id="16393" name="Picture 9" descr="Вирощування ранньої картоплі під біорозкладною плівкою для мульчування  ґрунту | АгроВікі"/>
          <p:cNvPicPr>
            <a:picLocks noChangeAspect="1" noChangeArrowheads="1"/>
          </p:cNvPicPr>
          <p:nvPr/>
        </p:nvPicPr>
        <p:blipFill>
          <a:blip r:embed="rId3"/>
          <a:srcRect/>
          <a:stretch>
            <a:fillRect/>
          </a:stretch>
        </p:blipFill>
        <p:spPr bwMode="auto">
          <a:xfrm>
            <a:off x="4357686" y="4857760"/>
            <a:ext cx="3357554" cy="175686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428596" y="214290"/>
            <a:ext cx="8358246"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УДОБРЕННЯ</a:t>
            </a:r>
          </a:p>
          <a:p>
            <a:pPr indent="457200" algn="just" eaLnBrk="0" fontAlgn="base" hangingPunct="0">
              <a:spcBef>
                <a:spcPct val="0"/>
              </a:spcBef>
              <a:spcAft>
                <a:spcPct val="0"/>
              </a:spcAf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Гарними попередниками під картоплю є однорічні та багаторічні трави, зернобобові культури, озимі зернові, овес, столові коренеплоди, капусти різних видів та гарбузові культури (огірки, гарбузи, кабачки, патисони тощо).</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a:p>
            <a:pPr indent="457200" algn="just" eaLnBrk="0" fontAlgn="base" hangingPunct="0">
              <a:spcBef>
                <a:spcPct val="0"/>
              </a:spcBef>
              <a:spcAft>
                <a:spcPct val="0"/>
              </a:spcAf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Рання картопля добре реагує на внесення органічних добрив. Краще використовувати перегній у нормі 30−40 т/га чи торф у кількості 50 т/га. </a:t>
            </a:r>
          </a:p>
          <a:p>
            <a:pPr indent="457200" algn="just" eaLnBrk="0" fontAlgn="base" hangingPunct="0">
              <a:spcBef>
                <a:spcPct val="0"/>
              </a:spcBef>
              <a:spcAft>
                <a:spcPct val="0"/>
              </a:spcAf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Внаслідок внесення свіжого гною бульби втрачатимуть смак і будуть водянистими, бадилля уражуватиметься фітофторозом</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 бульби — паршею.</a:t>
            </a:r>
          </a:p>
          <a:p>
            <a:pPr indent="457200" algn="just" eaLnBrk="0" fontAlgn="base" hangingPunct="0">
              <a:spcBef>
                <a:spcPct val="0"/>
              </a:spcBef>
              <a:spcAft>
                <a:spcPct val="0"/>
              </a:spcAf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Якщо немає змоги застосувати органіку, її без проблем можна замінити сівбою сидеральних культур: озимого жита, гірчиці, люпину тощо.</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17411" name="Picture 3" descr="Чим підживити картоплю: які добрива і коли краще вносити, поради фахівців"/>
          <p:cNvPicPr>
            <a:picLocks noChangeAspect="1" noChangeArrowheads="1"/>
          </p:cNvPicPr>
          <p:nvPr/>
        </p:nvPicPr>
        <p:blipFill>
          <a:blip r:embed="rId2"/>
          <a:srcRect/>
          <a:stretch>
            <a:fillRect/>
          </a:stretch>
        </p:blipFill>
        <p:spPr bwMode="auto">
          <a:xfrm>
            <a:off x="714348" y="4286256"/>
            <a:ext cx="3620841" cy="2357454"/>
          </a:xfrm>
          <a:prstGeom prst="rect">
            <a:avLst/>
          </a:prstGeom>
          <a:noFill/>
        </p:spPr>
      </p:pic>
      <p:pic>
        <p:nvPicPr>
          <p:cNvPr id="17413" name="Picture 5" descr="Підживлення картоплі карбамідом | Добрива під картоплю"/>
          <p:cNvPicPr>
            <a:picLocks noChangeAspect="1" noChangeArrowheads="1"/>
          </p:cNvPicPr>
          <p:nvPr/>
        </p:nvPicPr>
        <p:blipFill>
          <a:blip r:embed="rId3"/>
          <a:srcRect/>
          <a:stretch>
            <a:fillRect/>
          </a:stretch>
        </p:blipFill>
        <p:spPr bwMode="auto">
          <a:xfrm>
            <a:off x="4572000" y="4286256"/>
            <a:ext cx="3532212" cy="235745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57158" y="0"/>
            <a:ext cx="8358246" cy="38472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ОБРОБІТОК ҐРУНТУ</a:t>
            </a:r>
            <a:endParaRPr kumimoji="0" lang="uk-UA" sz="24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Під ранню картоплю важливо підготувати пухкий шар ґрунту, в якому буде достатня кількість повітря та вологи. Пухкий ґрунт швидше прогріється, що значно прискорить появу сходів і гарний розвиток надземної частини. У зоні Лісостепу проводять оранку на глибину 25−30 см. У районах недостатнього зволоження та на супіщаних і піщаних ґрунтах ранню картоплю вирощують без гребеневим способом. У районах достатньої та надлишкової зволоженості, на важких заплавних ґрунтах та низинних ділянках краще використовувати гребеневу технологію, при цьому гряди слід робити ще з осені</a:t>
            </a:r>
            <a:r>
              <a:rPr kumimoji="0" lang="ru-RU"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22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
        <p:nvSpPr>
          <p:cNvPr id="18435" name="AutoShape 3" descr="Посадка картоплі в гребені, відмінності від вирощування на грядках,  особливості гребневого способу - Фермер"/>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8437" name="AutoShape 5" descr="Посадка картоплі в гребені, відмінності від вирощування на грядках,  особливості гребневого способу - Фермер"/>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8439" name="AutoShape 7" descr="Посадка картоплі в гребені, відмінності від вирощування на грядках,  особливості гребневого способу - Фермер"/>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8441" name="AutoShape 9" descr="Посадка картоплі в гребені вручну + відео"/>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8443" name="AutoShape 11" descr="Посадка картоплі в гребені вручну + відео"/>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8445" name="AutoShape 13" descr="Посадка картоплі в гребені вручну + відео"/>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8447" name="AutoShape 15" descr="Посадка картоплі в гребені вручну + відео"/>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8449" name="AutoShape 17" descr="Схеми садіння картоплі: під лопату, траншеї та інші"/>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pic>
        <p:nvPicPr>
          <p:cNvPr id="18451" name="Picture 19" descr="Формування гребенів"/>
          <p:cNvPicPr>
            <a:picLocks noChangeAspect="1" noChangeArrowheads="1"/>
          </p:cNvPicPr>
          <p:nvPr/>
        </p:nvPicPr>
        <p:blipFill>
          <a:blip r:embed="rId2"/>
          <a:srcRect/>
          <a:stretch>
            <a:fillRect/>
          </a:stretch>
        </p:blipFill>
        <p:spPr bwMode="auto">
          <a:xfrm>
            <a:off x="285720" y="3857628"/>
            <a:ext cx="4022308" cy="2714644"/>
          </a:xfrm>
          <a:prstGeom prst="rect">
            <a:avLst/>
          </a:prstGeom>
          <a:noFill/>
        </p:spPr>
      </p:pic>
      <p:pic>
        <p:nvPicPr>
          <p:cNvPr id="18453" name="Picture 21" descr="ᐉ Оптимальна оранка - Журнал Агроном"/>
          <p:cNvPicPr>
            <a:picLocks noChangeAspect="1" noChangeArrowheads="1"/>
          </p:cNvPicPr>
          <p:nvPr/>
        </p:nvPicPr>
        <p:blipFill>
          <a:blip r:embed="rId3"/>
          <a:srcRect/>
          <a:stretch>
            <a:fillRect/>
          </a:stretch>
        </p:blipFill>
        <p:spPr bwMode="auto">
          <a:xfrm>
            <a:off x="4429124" y="3571876"/>
            <a:ext cx="3429024" cy="307181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85720" y="0"/>
            <a:ext cx="8358246"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ПІДГОТОВКА БУЛЬБ ДО САДІННЯ</a:t>
            </a:r>
            <a:endParaRPr kumimoji="0" lang="uk-UA" sz="2000" b="0" i="0" u="none" strike="noStrike" cap="none" normalizeH="0" baseline="0" dirty="0" smtClean="0">
              <a:ln>
                <a:noFill/>
              </a:ln>
              <a:solidFill>
                <a:srgbClr val="00B050"/>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Спочатку бульби зі сховища слід ретельно перебрати, видаляючи уражені паршею, мокрою гниллю, пошкоджені стебловою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нематодою</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механічними пошкодженнями, пошкоджені гризунами та підморожені.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Потім їх калібрують на три фракції: 25−50 г, 50−80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понад 80 г. Перша і друга фракція для вирощування картоплі є найбільш цінними. Бульби перед садінням пророщують. У завчасно пророщених бульб прискорюються фази розвитку (поява сходів, настання бутонізації та цвітіння). Крім того, створюються оптимальні умови для формування листкової поверхні, прискореного нагромадження товарного врожаю, збільшення в бульбах вітаміну С. Оптимальною тривалістю світлового пророщування бульб є 20–35 діб за температури 10–15 °С. За пророщування бульб на світлі під їхньою шкіркою нагромаджуються отруйні речовини, які негативно діють на мікроорганізми.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 результат,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така картопля менше уражується хворобами після висаджування</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19459" name="Picture 3" descr="Підготовка картоплі до посадки / Посадка ранньої картоплі"/>
          <p:cNvPicPr>
            <a:picLocks noChangeAspect="1" noChangeArrowheads="1"/>
          </p:cNvPicPr>
          <p:nvPr/>
        </p:nvPicPr>
        <p:blipFill>
          <a:blip r:embed="rId2" cstate="print"/>
          <a:srcRect/>
          <a:stretch>
            <a:fillRect/>
          </a:stretch>
        </p:blipFill>
        <p:spPr bwMode="auto">
          <a:xfrm>
            <a:off x="571472" y="4643446"/>
            <a:ext cx="2987665" cy="1992773"/>
          </a:xfrm>
          <a:prstGeom prst="rect">
            <a:avLst/>
          </a:prstGeom>
          <a:noFill/>
        </p:spPr>
      </p:pic>
      <p:pic>
        <p:nvPicPr>
          <p:cNvPr id="19461" name="Picture 5" descr="Підготовка бульб картоплі до посадки – пророщення картоплі підвищує урожай  | Бабусин сад"/>
          <p:cNvPicPr>
            <a:picLocks noChangeAspect="1" noChangeArrowheads="1"/>
          </p:cNvPicPr>
          <p:nvPr/>
        </p:nvPicPr>
        <p:blipFill>
          <a:blip r:embed="rId3"/>
          <a:srcRect/>
          <a:stretch>
            <a:fillRect/>
          </a:stretch>
        </p:blipFill>
        <p:spPr bwMode="auto">
          <a:xfrm>
            <a:off x="3929058" y="4643446"/>
            <a:ext cx="4000528" cy="200026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285720" y="0"/>
            <a:ext cx="842968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ВИСАДЖУВАННЯ БУЛЬБ</a:t>
            </a:r>
            <a:endParaRPr kumimoji="0" lang="uk-UA" sz="2000" b="0" i="0" u="none" strike="noStrike" cap="none" normalizeH="0" baseline="0" dirty="0" smtClean="0">
              <a:ln>
                <a:noFill/>
              </a:ln>
              <a:solidFill>
                <a:srgbClr val="00B050"/>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Садіння пророщених бульб звичайними картоплесаджалками проводити не рекомендується, вони пошкоджують 60–70% ростків, для цього потрібно використовувати автоматичні картоплесаджалки. Наприклад, картоплесаджалка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Хинтайн</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Бульби ранніх сортів починають проростати за температури 3–5 °С, утворення кореневої системи проходить за 6–7 °С тепла. За температури ґрунту 6–8 °С і вище інтенсивність проростання бульб значно підвищується, сходи рослин з’являються раніше. Отже, картоплю можна висаджувати, коли температура ґрунту на глибині 6–10 см досягає 3–5 °С</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lvl="0" indent="457200" algn="just" eaLnBrk="0" fontAlgn="base" hangingPunct="0">
              <a:spcBef>
                <a:spcPct val="0"/>
              </a:spcBef>
              <a:spcAft>
                <a:spcPct val="0"/>
              </a:spcAf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Садити найкраще за схемою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70 . 20–25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або</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60 . 25–30 см.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Великі бульби висаджують дещо рідше, ніж дрібні</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20483" name="Picture 3" descr="Автоматична картоплесаджалка на чотири ряди - ООО «СИНТЕЗ АГРО»"/>
          <p:cNvPicPr>
            <a:picLocks noChangeAspect="1" noChangeArrowheads="1"/>
          </p:cNvPicPr>
          <p:nvPr/>
        </p:nvPicPr>
        <p:blipFill>
          <a:blip r:embed="rId2"/>
          <a:srcRect/>
          <a:stretch>
            <a:fillRect/>
          </a:stretch>
        </p:blipFill>
        <p:spPr bwMode="auto">
          <a:xfrm>
            <a:off x="428596" y="4214818"/>
            <a:ext cx="3697455" cy="2000264"/>
          </a:xfrm>
          <a:prstGeom prst="rect">
            <a:avLst/>
          </a:prstGeom>
          <a:noFill/>
        </p:spPr>
      </p:pic>
      <p:pic>
        <p:nvPicPr>
          <p:cNvPr id="20485" name="Picture 5" descr="Схема посадки картофеля - все о картофеле"/>
          <p:cNvPicPr>
            <a:picLocks noChangeAspect="1" noChangeArrowheads="1"/>
          </p:cNvPicPr>
          <p:nvPr/>
        </p:nvPicPr>
        <p:blipFill>
          <a:blip r:embed="rId3"/>
          <a:srcRect/>
          <a:stretch>
            <a:fillRect/>
          </a:stretch>
        </p:blipFill>
        <p:spPr bwMode="auto">
          <a:xfrm>
            <a:off x="4500562" y="4000504"/>
            <a:ext cx="3643338" cy="239720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14282" y="214290"/>
            <a:ext cx="857252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ДОГЛЯД</a:t>
            </a:r>
            <a:endParaRPr kumimoji="0" lang="uk-UA" sz="2000" b="0" i="0" u="none" strike="noStrike" cap="none" normalizeH="0" baseline="0" dirty="0" smtClean="0">
              <a:ln>
                <a:noFill/>
              </a:ln>
              <a:solidFill>
                <a:srgbClr val="00B050"/>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Починають догляд з 1–2 до сходових обробок для знищення бур’янів. У процесі росту і розвитку рослин проводять глибокі розпушування ґрунту та підгортання. Якщо під ранню картоплю дали всі необхідні елементи живлення в основне удобрення, то в підживленнях немає потреби. Під час вегетації слід проводити регулярні зрошення, щоб вологість ґрунту була в межах 70−80% НВ. Не слід забувати про хвороби та шкідників, особливо про колорадських жуків і фітофтороз. За вирощування ранньої картоплі достатньо 2−3 обприскувань баковою сумішшю пестицидів або обробки бульб перед посадкою</a:t>
            </a:r>
            <a:r>
              <a:rPr kumimoji="0" lang="ru-RU"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21507" name="Picture 3" descr="Підгортання картоплі мотоблоком, культиватором, дисковим окучником,  трактором"/>
          <p:cNvPicPr>
            <a:picLocks noChangeAspect="1" noChangeArrowheads="1"/>
          </p:cNvPicPr>
          <p:nvPr/>
        </p:nvPicPr>
        <p:blipFill>
          <a:blip r:embed="rId2"/>
          <a:srcRect/>
          <a:stretch>
            <a:fillRect/>
          </a:stretch>
        </p:blipFill>
        <p:spPr bwMode="auto">
          <a:xfrm>
            <a:off x="214282" y="3959463"/>
            <a:ext cx="4056857" cy="2612809"/>
          </a:xfrm>
          <a:prstGeom prst="rect">
            <a:avLst/>
          </a:prstGeom>
          <a:noFill/>
        </p:spPr>
      </p:pic>
      <p:sp>
        <p:nvSpPr>
          <p:cNvPr id="21509" name="AutoShape 5" descr="Обробки картоплі проти фітофторозу розраховують програмою - AgroTim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21511" name="Picture 7" descr="Обробки картоплі проти фітофторозу розраховують програмою - AgroTimes"/>
          <p:cNvPicPr>
            <a:picLocks noChangeAspect="1" noChangeArrowheads="1"/>
          </p:cNvPicPr>
          <p:nvPr/>
        </p:nvPicPr>
        <p:blipFill>
          <a:blip r:embed="rId3"/>
          <a:srcRect/>
          <a:stretch>
            <a:fillRect/>
          </a:stretch>
        </p:blipFill>
        <p:spPr bwMode="auto">
          <a:xfrm>
            <a:off x="4357686" y="4000504"/>
            <a:ext cx="4348624" cy="257176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14282" y="0"/>
            <a:ext cx="8501122" cy="38472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ЗБИРАНН</a:t>
            </a:r>
            <a:r>
              <a:rPr kumimoji="0" lang="ru-RU" sz="2400" b="1"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Я</a:t>
            </a:r>
            <a:endParaRPr kumimoji="0" lang="uk-UA" sz="2400" b="0" i="0" u="none" strike="noStrike" cap="none" normalizeH="0" baseline="0" dirty="0" smtClean="0">
              <a:ln>
                <a:noFill/>
              </a:ln>
              <a:solidFill>
                <a:srgbClr val="00B050"/>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Збирати ранню картоплю починають до її визрівання (наприкінці травня). Перші молоді бульби можна вибирати при зеленому картоплинні, коли шкірочка легенько знімається пальцями. Товарними картоплинами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вважаютьті</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величина яких за найбільшим діаметром становить не менше 3 см, вага — 30 г. За день перед копанням скошують бадилля. Недозрілі бульби збирають, коли врожай наростає. Кожного дня викопують стільки картоплі, скільки можна реалізувати. За стандартом на ранню картоплю бульби повинні бути цілими, доброякісними, без ознак псування чи гниття, чистими, твердими, непророслими, без зовнішніх та внутрішніх дефектів, тріщин, порізів, слідів пошкоджень шкідниками, зеленого забарвлення та плям</a:t>
            </a:r>
            <a:r>
              <a:rPr kumimoji="0" lang="ru-RU"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2531" name="Picture 3" descr="Комбайн для збирання молодої (ранньої) картоплі Imac Special | Збір картоплі  | Інтернет-магазин UVC"/>
          <p:cNvPicPr>
            <a:picLocks noChangeAspect="1" noChangeArrowheads="1"/>
          </p:cNvPicPr>
          <p:nvPr/>
        </p:nvPicPr>
        <p:blipFill>
          <a:blip r:embed="rId2"/>
          <a:srcRect/>
          <a:stretch>
            <a:fillRect/>
          </a:stretch>
        </p:blipFill>
        <p:spPr bwMode="auto">
          <a:xfrm>
            <a:off x="428596" y="3857628"/>
            <a:ext cx="3809996" cy="2816085"/>
          </a:xfrm>
          <a:prstGeom prst="rect">
            <a:avLst/>
          </a:prstGeom>
          <a:noFill/>
        </p:spPr>
      </p:pic>
      <p:sp>
        <p:nvSpPr>
          <p:cNvPr id="22533" name="AutoShape 5" descr="Вирощування картоплі в Україні: витрати, окупність, доходи бізнес ідеї в  2023 році"/>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22535" name="Picture 7" descr="Вирощування картоплі в Україні: витрати, окупність, доходи бізнес ідеї в  2023 році"/>
          <p:cNvPicPr>
            <a:picLocks noChangeAspect="1" noChangeArrowheads="1"/>
          </p:cNvPicPr>
          <p:nvPr/>
        </p:nvPicPr>
        <p:blipFill>
          <a:blip r:embed="rId3"/>
          <a:srcRect/>
          <a:stretch>
            <a:fillRect/>
          </a:stretch>
        </p:blipFill>
        <p:spPr bwMode="auto">
          <a:xfrm>
            <a:off x="4429124" y="3857628"/>
            <a:ext cx="4267200" cy="277177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ChangeArrowheads="1"/>
          </p:cNvSpPr>
          <p:nvPr/>
        </p:nvSpPr>
        <p:spPr bwMode="auto">
          <a:xfrm>
            <a:off x="1785918" y="214290"/>
            <a:ext cx="5520101"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ПИТАННЯ ДЛЯ САМОКОНТРОЛЮ</a:t>
            </a:r>
            <a:r>
              <a:rPr kumimoji="0" lang="uk-UA" sz="2400" b="0" i="0" u="none" strike="noStrike" cap="none" normalizeH="0" baseline="0" dirty="0" smtClean="0">
                <a:ln>
                  <a:noFill/>
                </a:ln>
                <a:solidFill>
                  <a:srgbClr val="00B050"/>
                </a:solidFill>
                <a:effectLst/>
                <a:latin typeface="Times New Roman" pitchFamily="18" charset="0"/>
                <a:ea typeface="Times New Roman" pitchFamily="18" charset="0"/>
                <a:cs typeface="Times New Roman" pitchFamily="18" charset="0"/>
              </a:rPr>
              <a:t>:</a:t>
            </a:r>
            <a:endParaRPr kumimoji="0" lang="uk-UA" sz="2400" b="0" i="0" u="none" strike="noStrike" cap="none" normalizeH="0" baseline="0" dirty="0" smtClean="0">
              <a:ln>
                <a:noFill/>
              </a:ln>
              <a:solidFill>
                <a:srgbClr val="00B050"/>
              </a:solidFill>
              <a:effectLst/>
              <a:latin typeface="Times New Roman" pitchFamily="18" charset="0"/>
              <a:cs typeface="Times New Roman" pitchFamily="18" charset="0"/>
            </a:endParaRPr>
          </a:p>
        </p:txBody>
      </p:sp>
      <p:pic>
        <p:nvPicPr>
          <p:cNvPr id="23555" name="Рисунок 22" descr="Похожее изображение"/>
          <p:cNvPicPr>
            <a:picLocks noChangeAspect="1" noChangeArrowheads="1"/>
          </p:cNvPicPr>
          <p:nvPr/>
        </p:nvPicPr>
        <p:blipFill>
          <a:blip r:embed="rId2" r:link="rId3"/>
          <a:srcRect b="8321"/>
          <a:stretch>
            <a:fillRect/>
          </a:stretch>
        </p:blipFill>
        <p:spPr bwMode="auto">
          <a:xfrm>
            <a:off x="0" y="1785926"/>
            <a:ext cx="1083388" cy="1417472"/>
          </a:xfrm>
          <a:prstGeom prst="rect">
            <a:avLst/>
          </a:prstGeom>
          <a:noFill/>
        </p:spPr>
      </p:pic>
      <p:sp>
        <p:nvSpPr>
          <p:cNvPr id="23557" name="Rectangle 5"/>
          <p:cNvSpPr>
            <a:spLocks noChangeArrowheads="1"/>
          </p:cNvSpPr>
          <p:nvPr/>
        </p:nvSpPr>
        <p:spPr bwMode="auto">
          <a:xfrm>
            <a:off x="1000100" y="714356"/>
            <a:ext cx="778674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1</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.Дати характеристику попередникам картоплі.</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2</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.Система обробітку ґрунту (основного, весняного) при вирощуванні картоплі.</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3</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.Система удобрення картоплі. </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4.</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Підготовка бульб картоплі до садіння. </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5</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.Спосіб садіння і глибина загортання бульб картоплі. Строки і густота садіння.</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6.</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Обробіток міжрядь картоплі. Хімічний метод боротьби з бур'янами.</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7.</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Збирання врожаю бульб картоплі.</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3558" name="Rectangle 6"/>
          <p:cNvSpPr>
            <a:spLocks noChangeArrowheads="1"/>
          </p:cNvSpPr>
          <p:nvPr/>
        </p:nvSpPr>
        <p:spPr bwMode="auto">
          <a:xfrm>
            <a:off x="1000100" y="3714752"/>
            <a:ext cx="7358114"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ДОМАШНЕ ЗАВДАННЯ:</a:t>
            </a:r>
            <a:endParaRPr kumimoji="0" lang="uk-UA" sz="2400" b="0" i="0" u="none" strike="noStrike" cap="none" normalizeH="0" baseline="0" dirty="0" smtClean="0">
              <a:ln>
                <a:noFill/>
              </a:ln>
              <a:solidFill>
                <a:srgbClr val="00B05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0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1.</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Отпрацювати матеріал, відповісти на  запитання.</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0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2.</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Відповідь на  запитання законспектувати у робочих  зошитах.</a:t>
            </a:r>
          </a:p>
          <a:p>
            <a:pPr marL="0" marR="0" lvl="0" indent="0" algn="l" defTabSz="914400" rtl="0" eaLnBrk="0" fontAlgn="base" latinLnBrk="0" hangingPunct="0">
              <a:lnSpc>
                <a:spcPct val="100000"/>
              </a:lnSpc>
              <a:spcBef>
                <a:spcPct val="0"/>
              </a:spcBef>
              <a:spcAft>
                <a:spcPct val="0"/>
              </a:spcAft>
              <a:buClrTx/>
              <a:buSzTx/>
              <a:buFontTx/>
              <a:buNone/>
              <a:tabLst/>
            </a:pPr>
            <a:r>
              <a:rPr lang="uk-UA" sz="2000" b="1" dirty="0" smtClean="0">
                <a:solidFill>
                  <a:srgbClr val="00B050"/>
                </a:solidFill>
                <a:latin typeface="Times New Roman" pitchFamily="18" charset="0"/>
                <a:cs typeface="Times New Roman" pitchFamily="18" charset="0"/>
              </a:rPr>
              <a:t> 3.</a:t>
            </a:r>
            <a:r>
              <a:rPr lang="uk-UA" sz="2000" dirty="0" smtClean="0">
                <a:latin typeface="Times New Roman" pitchFamily="18" charset="0"/>
                <a:cs typeface="Times New Roman" pitchFamily="18" charset="0"/>
              </a:rPr>
              <a:t>Роботи здати у зазначений термін.</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Прямоугольник 8"/>
          <p:cNvSpPr/>
          <p:nvPr/>
        </p:nvSpPr>
        <p:spPr>
          <a:xfrm>
            <a:off x="2071670" y="5500702"/>
            <a:ext cx="4562596" cy="646331"/>
          </a:xfrm>
          <a:prstGeom prst="rect">
            <a:avLst/>
          </a:prstGeom>
        </p:spPr>
        <p:txBody>
          <a:bodyPr wrap="none">
            <a:spAutoFit/>
          </a:bodyPr>
          <a:lstStyle/>
          <a:p>
            <a:r>
              <a:rPr kumimoji="0" lang="uk-U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ДЯКУЮ ЗА УВАГУ!</a:t>
            </a:r>
            <a:endParaRPr lang="uk-UA" sz="3600"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128</TotalTime>
  <Words>886</Words>
  <Application>Microsoft Office PowerPoint</Application>
  <PresentationFormat>Экран (4:3)</PresentationFormat>
  <Paragraphs>41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Эркер</vt:lpstr>
      <vt:lpstr>Слайд 1</vt:lpstr>
      <vt:lpstr>Слайд 2</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Міша</dc:creator>
  <cp:lastModifiedBy>Міша</cp:lastModifiedBy>
  <cp:revision>14</cp:revision>
  <dcterms:created xsi:type="dcterms:W3CDTF">2023-03-01T12:21:26Z</dcterms:created>
  <dcterms:modified xsi:type="dcterms:W3CDTF">2023-03-01T14:30:19Z</dcterms:modified>
</cp:coreProperties>
</file>