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8" r:id="rId2"/>
    <p:sldId id="273" r:id="rId3"/>
    <p:sldId id="277" r:id="rId4"/>
    <p:sldId id="270" r:id="rId5"/>
    <p:sldId id="257" r:id="rId6"/>
    <p:sldId id="271" r:id="rId7"/>
    <p:sldId id="279" r:id="rId8"/>
    <p:sldId id="272" r:id="rId9"/>
    <p:sldId id="281" r:id="rId10"/>
    <p:sldId id="264" r:id="rId11"/>
    <p:sldId id="282" r:id="rId12"/>
    <p:sldId id="261" r:id="rId13"/>
    <p:sldId id="280" r:id="rId14"/>
    <p:sldId id="265" r:id="rId15"/>
    <p:sldId id="266" r:id="rId16"/>
    <p:sldId id="267" r:id="rId17"/>
    <p:sldId id="268" r:id="rId18"/>
    <p:sldId id="269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09" autoAdjust="0"/>
    <p:restoredTop sz="86327" autoAdjust="0"/>
  </p:normalViewPr>
  <p:slideViewPr>
    <p:cSldViewPr>
      <p:cViewPr varScale="1">
        <p:scale>
          <a:sx n="34" d="100"/>
          <a:sy n="34" d="100"/>
        </p:scale>
        <p:origin x="-90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3645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6C155-D4BC-495F-BE33-8CBE550B1CF4}" type="datetimeFigureOut">
              <a:rPr lang="uk-UA" smtClean="0"/>
              <a:pPr/>
              <a:t>15.05.2013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FCD1F-43CB-45D6-AEA8-452E5A7E8E2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4806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FCD1F-43CB-45D6-AEA8-452E5A7E8E28}" type="slidenum">
              <a:rPr lang="uk-UA" smtClean="0"/>
              <a:pPr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70432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lus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gif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  <a:noFill/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bg1"/>
                </a:solidFill>
                <a:latin typeface="Arial" charset="0"/>
              </a:rPr>
              <a:t>Механічні коливання у природі</a:t>
            </a:r>
            <a:endParaRPr lang="ru-RU" b="1" i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2641600" y="6221413"/>
            <a:ext cx="6502400" cy="636587"/>
          </a:xfrm>
        </p:spPr>
        <p:txBody>
          <a:bodyPr/>
          <a:lstStyle/>
          <a:p>
            <a:r>
              <a:rPr lang="ru-RU" sz="2800" smtClean="0"/>
              <a:t>Проект підготували учні 11-А класу</a:t>
            </a:r>
          </a:p>
        </p:txBody>
      </p:sp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12875"/>
            <a:ext cx="7237412" cy="4419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31618" y="0"/>
            <a:ext cx="9012382" cy="4525963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uk-UA" dirty="0" smtClean="0"/>
              <a:t>Для попередження руйнування мостів встановлюють різноманітні укріплення</a:t>
            </a:r>
          </a:p>
          <a:p>
            <a:pPr>
              <a:buFont typeface="Courier New" pitchFamily="49" charset="0"/>
              <a:buChar char="o"/>
            </a:pPr>
            <a:r>
              <a:rPr lang="uk-UA" dirty="0" smtClean="0"/>
              <a:t>Велика кількість людей повинна проходити вільним кроком</a:t>
            </a:r>
          </a:p>
          <a:p>
            <a:pPr>
              <a:buFont typeface="Courier New" pitchFamily="49" charset="0"/>
              <a:buChar char="o"/>
            </a:pPr>
            <a:r>
              <a:rPr lang="uk-UA" dirty="0" smtClean="0"/>
              <a:t>Поїзди переїжджають мости з мінімальною або максимальною швидкістю, щоб частота ударів коліс по рейках не співпадала з власною частотою коливань моста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122" name="Picture 2" descr="C:\Users\Admin\Desktop\sam-nezvichayn-mosti_1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68198"/>
            <a:ext cx="4191000" cy="268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22570"/>
            <a:ext cx="4052455" cy="303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531139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304800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Для </a:t>
            </a:r>
            <a:r>
              <a:rPr lang="ru-RU" dirty="0" err="1" smtClean="0"/>
              <a:t>послаблення</a:t>
            </a:r>
            <a:r>
              <a:rPr lang="ru-RU" dirty="0" smtClean="0"/>
              <a:t> </a:t>
            </a:r>
            <a:r>
              <a:rPr lang="ru-RU" dirty="0" err="1" smtClean="0"/>
              <a:t>шкідливої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резонансу в </a:t>
            </a:r>
            <a:r>
              <a:rPr lang="ru-RU" dirty="0" err="1" smtClean="0"/>
              <a:t>техніці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гасителі</a:t>
            </a:r>
            <a:r>
              <a:rPr lang="ru-RU" dirty="0" smtClean="0"/>
              <a:t> </a:t>
            </a:r>
            <a:r>
              <a:rPr lang="ru-RU" dirty="0" err="1" smtClean="0"/>
              <a:t>коливань</a:t>
            </a:r>
            <a:r>
              <a:rPr lang="ru-RU" dirty="0" smtClean="0"/>
              <a:t> (</a:t>
            </a:r>
            <a:r>
              <a:rPr lang="ru-RU" dirty="0" err="1" smtClean="0"/>
              <a:t>демпфери</a:t>
            </a:r>
            <a:r>
              <a:rPr lang="ru-RU" dirty="0" smtClean="0"/>
              <a:t>), </a:t>
            </a:r>
            <a:r>
              <a:rPr lang="ru-RU" dirty="0" err="1" smtClean="0"/>
              <a:t>гумові</a:t>
            </a:r>
            <a:r>
              <a:rPr lang="ru-RU" dirty="0" smtClean="0"/>
              <a:t> та </a:t>
            </a:r>
            <a:r>
              <a:rPr lang="ru-RU" dirty="0" err="1" smtClean="0"/>
              <a:t>повстяні</a:t>
            </a:r>
            <a:r>
              <a:rPr lang="ru-RU" dirty="0" smtClean="0"/>
              <a:t> прокладки.</a:t>
            </a:r>
          </a:p>
          <a:p>
            <a:r>
              <a:rPr lang="ru-RU" dirty="0" smtClean="0"/>
              <a:t>Але резонанс </a:t>
            </a:r>
            <a:r>
              <a:rPr lang="ru-RU" dirty="0" err="1" smtClean="0"/>
              <a:t>може</a:t>
            </a:r>
            <a:r>
              <a:rPr lang="ru-RU" dirty="0" smtClean="0"/>
              <a:t> бути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шкідливим</a:t>
            </a:r>
            <a:r>
              <a:rPr lang="ru-RU" dirty="0" smtClean="0"/>
              <a:t>: </a:t>
            </a:r>
            <a:r>
              <a:rPr lang="ru-RU" dirty="0" err="1" smtClean="0"/>
              <a:t>підсилення</a:t>
            </a:r>
            <a:r>
              <a:rPr lang="ru-RU" dirty="0" smtClean="0"/>
              <a:t> звуку </a:t>
            </a:r>
            <a:r>
              <a:rPr lang="ru-RU" dirty="0" err="1" smtClean="0"/>
              <a:t>музичними</a:t>
            </a:r>
            <a:r>
              <a:rPr lang="ru-RU" dirty="0" smtClean="0"/>
              <a:t> </a:t>
            </a:r>
            <a:r>
              <a:rPr lang="ru-RU" dirty="0" err="1" smtClean="0"/>
              <a:t>інструментами</a:t>
            </a:r>
            <a:r>
              <a:rPr lang="ru-RU" dirty="0" smtClean="0"/>
              <a:t> (корпус </a:t>
            </a:r>
            <a:r>
              <a:rPr lang="ru-RU" dirty="0" err="1" smtClean="0"/>
              <a:t>гітари</a:t>
            </a:r>
            <a:r>
              <a:rPr lang="ru-RU" dirty="0" smtClean="0"/>
              <a:t>, </a:t>
            </a:r>
            <a:r>
              <a:rPr lang="ru-RU" dirty="0" err="1" smtClean="0"/>
              <a:t>міхи</a:t>
            </a:r>
            <a:r>
              <a:rPr lang="ru-RU" dirty="0" smtClean="0"/>
              <a:t> баяна), </a:t>
            </a:r>
            <a:r>
              <a:rPr lang="ru-RU" dirty="0" err="1" smtClean="0"/>
              <a:t>настроювання</a:t>
            </a:r>
            <a:r>
              <a:rPr lang="ru-RU" dirty="0" smtClean="0"/>
              <a:t> </a:t>
            </a:r>
            <a:r>
              <a:rPr lang="ru-RU" dirty="0" err="1" smtClean="0"/>
              <a:t>радіоприймача</a:t>
            </a:r>
            <a:r>
              <a:rPr lang="ru-RU" dirty="0" smtClean="0"/>
              <a:t> на частоту </a:t>
            </a:r>
            <a:r>
              <a:rPr lang="ru-RU" dirty="0" err="1" smtClean="0"/>
              <a:t>потрібної</a:t>
            </a:r>
            <a:r>
              <a:rPr lang="ru-RU" dirty="0" smtClean="0"/>
              <a:t> </a:t>
            </a:r>
            <a:r>
              <a:rPr lang="ru-RU" dirty="0" err="1" smtClean="0"/>
              <a:t>радіостанції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419600"/>
            <a:ext cx="2189162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20569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57565">
            <a:off x="2998365" y="5029200"/>
            <a:ext cx="2895600" cy="1508125"/>
          </a:xfrm>
          <a:prstGeom prst="rect">
            <a:avLst/>
          </a:prstGeom>
          <a:noFill/>
        </p:spPr>
      </p:pic>
      <p:pic>
        <p:nvPicPr>
          <p:cNvPr id="7" name="Picture 8" descr="13660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430823">
            <a:off x="5867400" y="4495800"/>
            <a:ext cx="2971800" cy="16668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105400" cy="144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000" b="1" dirty="0" smtClean="0">
                <a:solidFill>
                  <a:srgbClr val="FFFF00"/>
                </a:solidFill>
              </a:rPr>
              <a:t>   Явище резонансу   можна спостерігати в таких випадках:</a:t>
            </a:r>
            <a:endParaRPr lang="ru-RU" sz="30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Admin\Desktop\image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85262"/>
            <a:ext cx="3048000" cy="327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0375" y="1"/>
            <a:ext cx="4113625" cy="309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2606" y="4038600"/>
            <a:ext cx="433753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3810000" y="3124200"/>
            <a:ext cx="533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000" dirty="0"/>
              <a:t>виштовхування машини, </a:t>
            </a:r>
            <a:r>
              <a:rPr lang="uk-UA" sz="3000" dirty="0" smtClean="0"/>
              <a:t>яка                                           застрягла </a:t>
            </a:r>
            <a:endParaRPr lang="ru-RU" sz="30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2362200" y="1498937"/>
            <a:ext cx="2667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000" dirty="0"/>
              <a:t>розгойдування язика дзвону.</a:t>
            </a:r>
            <a:endParaRPr lang="ru-RU" sz="3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2590800"/>
            <a:ext cx="259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Коливання гойдалки</a:t>
            </a:r>
            <a:endParaRPr lang="ru-RU" sz="2800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uk-U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Коливання також зустрічаються в музичних інструментах.</a:t>
            </a:r>
            <a:endParaRPr lang="ru-RU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557338"/>
            <a:ext cx="8991600" cy="35814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uk-UA" dirty="0" smtClean="0"/>
              <a:t>  У струнних, ударних інструментах роль резонаторів виконують порожнини. Звучання скрипок </a:t>
            </a:r>
            <a:r>
              <a:rPr lang="uk-UA" i="1" dirty="0" err="1" smtClean="0"/>
              <a:t>Страдіварі</a:t>
            </a:r>
            <a:r>
              <a:rPr lang="uk-UA" dirty="0" smtClean="0"/>
              <a:t> відрізняється від звучання інших скрипок характерною чистотою і яскравістю. Їхній секрет полягає в клеї для дека,</a:t>
            </a:r>
          </a:p>
          <a:p>
            <a:pPr marL="0" indent="0" eaLnBrk="1" hangingPunct="1">
              <a:buFont typeface="Arial" charset="0"/>
              <a:buNone/>
            </a:pPr>
            <a:r>
              <a:rPr lang="uk-UA" dirty="0" smtClean="0"/>
              <a:t>який гасить вібрацію </a:t>
            </a:r>
          </a:p>
          <a:p>
            <a:pPr marL="0" indent="0" eaLnBrk="1" hangingPunct="1">
              <a:buFont typeface="Arial" charset="0"/>
              <a:buNone/>
            </a:pPr>
            <a:r>
              <a:rPr lang="uk-UA" dirty="0" smtClean="0"/>
              <a:t>інструмента.</a:t>
            </a:r>
            <a:endParaRPr lang="ru-RU" dirty="0" smtClean="0"/>
          </a:p>
        </p:txBody>
      </p:sp>
      <p:pic>
        <p:nvPicPr>
          <p:cNvPr id="6146" name="Picture 2" descr="C:\Users\Admin\Desktop\завантаженн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91279">
            <a:off x="4140200" y="4292600"/>
            <a:ext cx="385127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76201"/>
            <a:ext cx="8915400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Землетрус – це явище, пов’язане з коливаннями в земній корі, а його наслідки – є резонансом. </a:t>
            </a:r>
            <a:endParaRPr lang="uk-UA" dirty="0"/>
          </a:p>
        </p:txBody>
      </p:sp>
      <p:sp>
        <p:nvSpPr>
          <p:cNvPr id="4" name="Місце для вмісту 2"/>
          <p:cNvSpPr txBox="1">
            <a:spLocks/>
          </p:cNvSpPr>
          <p:nvPr/>
        </p:nvSpPr>
        <p:spPr>
          <a:xfrm>
            <a:off x="145473" y="6019800"/>
            <a:ext cx="8915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dirty="0" smtClean="0"/>
              <a:t>Майже кожен землетрус супроводжується звуковими явищами.</a:t>
            </a:r>
            <a:endParaRPr lang="uk-UA" dirty="0"/>
          </a:p>
        </p:txBody>
      </p:sp>
      <p:pic>
        <p:nvPicPr>
          <p:cNvPr id="5" name="Picture 9" descr="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0"/>
            <a:ext cx="2879725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329080_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2713037" cy="217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1282831470_1268051630_48475220_1252379212_building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698" y="1143000"/>
            <a:ext cx="3362902" cy="224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bc37adbf1c_20687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1231"/>
            <a:ext cx="3651250" cy="243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63257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завантаження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7551" y="533400"/>
            <a:ext cx="173566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0"/>
            <a:ext cx="9047018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Цікавим є той факт, що деякі тварини, рослини сповіщають про наближення землетрусів.</a:t>
            </a:r>
          </a:p>
          <a:p>
            <a:pPr marL="0" indent="0">
              <a:buNone/>
            </a:pPr>
            <a:r>
              <a:rPr lang="uk-UA" dirty="0" smtClean="0"/>
              <a:t>На схилах вулканів о. Яви (Індонезія) росте дивовижна квітка – королівська примула. </a:t>
            </a:r>
          </a:p>
          <a:p>
            <a:pPr marL="0" indent="0">
              <a:buNone/>
            </a:pPr>
            <a:r>
              <a:rPr lang="uk-UA" dirty="0" smtClean="0"/>
              <a:t>Це природний, причому безпомилковий,  провісник стихійного лиха.</a:t>
            </a:r>
          </a:p>
          <a:p>
            <a:pPr marL="0" indent="0">
              <a:buNone/>
            </a:pPr>
            <a:r>
              <a:rPr lang="uk-UA" dirty="0" smtClean="0"/>
              <a:t>Секрет квітки довгий час пробували розгадати. Виявляється, ультразвукові коливання у багато разів прискорюють рух рідини в капілярах; передчасне цвітіння може викликатись високочастотними коливаннями, які зазвичай передують землетрусу і виверженню вулканів.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32028916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Здатність «чути» інфразвуки («голос надр») дає можливість 70-ти видам тварин не тільки відчути наближення землетрусів, а й панічно бігти від них.</a:t>
            </a:r>
            <a:endParaRPr lang="uk-UA" dirty="0"/>
          </a:p>
        </p:txBody>
      </p:sp>
      <p:pic>
        <p:nvPicPr>
          <p:cNvPr id="7170" name="Picture 2" descr="C:\Users\Admin\Desktop\image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399" y="2148206"/>
            <a:ext cx="3076575" cy="193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images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184" y="1963936"/>
            <a:ext cx="3628355" cy="271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esktop\images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1948" y="4854285"/>
            <a:ext cx="3823855" cy="191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Desktop\завантаження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5" y="4083296"/>
            <a:ext cx="3581832" cy="268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782665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743200" y="5257800"/>
            <a:ext cx="6400800" cy="16509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Серце - двигун нашого тіла, що працює впродовж всього життя, -</a:t>
            </a:r>
            <a:r>
              <a:rPr lang="uk-UA" dirty="0" smtClean="0"/>
              <a:t>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представляє собою автоколивальну систему, яка працює ритмічно: скорочується і розслаблюється. 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152400"/>
            <a:ext cx="4906963" cy="18288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Коливання спостерігаються в двигуні внутрішнього згоряння, що приводить в рух автомобілі, кораблі, літаки</a:t>
            </a:r>
            <a:r>
              <a:rPr lang="uk-UA" sz="2800" dirty="0" smtClean="0">
                <a:solidFill>
                  <a:schemeClr val="bg1"/>
                </a:solidFill>
              </a:rPr>
              <a:t> 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pic>
        <p:nvPicPr>
          <p:cNvPr id="6" name="Picture 4" descr="clip_image002_0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" y="2036763"/>
            <a:ext cx="4248150" cy="230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u79_OOOheart17"/>
          <p:cNvPicPr>
            <a:picLocks noChangeAspect="1" noChangeArrowheads="1"/>
          </p:cNvPicPr>
          <p:nvPr/>
        </p:nvPicPr>
        <p:blipFill>
          <a:blip r:embed="rId3" cstate="print">
            <a:lum bright="-6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3363" y="304800"/>
            <a:ext cx="4470638" cy="494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071808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50" presetClass="entr" presetSubtype="0" repeatCount="3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2400" y="228599"/>
            <a:ext cx="8839200" cy="121920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Біоритми</a:t>
            </a:r>
            <a:r>
              <a:rPr lang="uk-UA" dirty="0" smtClean="0"/>
              <a:t> людини представляють собою годинник, який неможливо ні побачити, ні почути. </a:t>
            </a:r>
            <a:endParaRPr lang="uk-UA" dirty="0"/>
          </a:p>
        </p:txBody>
      </p:sp>
      <p:pic>
        <p:nvPicPr>
          <p:cNvPr id="1026" name="Picture 2" descr="C:\Users\Admin\Desktop\image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527" y="1676400"/>
            <a:ext cx="3444240" cy="257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iorit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9579" y="1420010"/>
            <a:ext cx="5234421" cy="348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146858" y="5257800"/>
            <a:ext cx="86161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/>
              <a:t>Але нам потрібно прислухатися до свого біологічного </a:t>
            </a:r>
            <a:r>
              <a:rPr lang="uk-UA" sz="2800" dirty="0" smtClean="0"/>
              <a:t>годинника, </a:t>
            </a:r>
            <a:r>
              <a:rPr lang="uk-UA" sz="2800" dirty="0"/>
              <a:t>і це допоможе нам ефективно планувати свій режим </a:t>
            </a:r>
            <a:r>
              <a:rPr lang="uk-UA" sz="2800" dirty="0" smtClean="0"/>
              <a:t>дня.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xmlns="" val="3048635896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1143000"/>
          </a:xfrm>
          <a:effectLst>
            <a:outerShdw dist="35921" dir="2700000" algn="ctr" rotWithShape="0">
              <a:srgbClr val="FFFF66">
                <a:alpha val="50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Світло –  коливання, які бачить наше око</a:t>
            </a:r>
            <a:endParaRPr lang="ru-RU" sz="4000" b="1" dirty="0" smtClean="0">
              <a:solidFill>
                <a:schemeClr val="bg1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557338"/>
            <a:ext cx="3860800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05038"/>
            <a:ext cx="3455987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4149725"/>
            <a:ext cx="1738313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WordArt 9"/>
          <p:cNvSpPr>
            <a:spLocks noChangeArrowheads="1" noChangeShapeType="1" noTextEdit="1"/>
          </p:cNvSpPr>
          <p:nvPr/>
        </p:nvSpPr>
        <p:spPr bwMode="auto">
          <a:xfrm>
            <a:off x="3276600" y="4365625"/>
            <a:ext cx="5399088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Біле світло складне : </a:t>
            </a:r>
          </a:p>
          <a:p>
            <a:pPr algn="ctr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воно розкладається на 7 кольорів - </a:t>
            </a:r>
            <a:endParaRPr lang="uk-UA" sz="3600" kern="1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" name="WordArt 10"/>
          <p:cNvSpPr>
            <a:spLocks noChangeArrowheads="1" noChangeShapeType="1" noTextEdit="1"/>
          </p:cNvSpPr>
          <p:nvPr/>
        </p:nvSpPr>
        <p:spPr bwMode="auto">
          <a:xfrm>
            <a:off x="6084888" y="5805488"/>
            <a:ext cx="16160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спектр</a:t>
            </a:r>
          </a:p>
        </p:txBody>
      </p:sp>
      <p:pic>
        <p:nvPicPr>
          <p:cNvPr id="10" name="Picture 11" descr="EM-wav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52513"/>
            <a:ext cx="1152525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110772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«Світ, в якому ми живемо, дивовижно схильний до коливань»</a:t>
            </a:r>
          </a:p>
          <a:p>
            <a:pPr marL="0" indent="0" algn="r">
              <a:buNone/>
            </a:pPr>
            <a:r>
              <a:rPr lang="uk-UA" sz="4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Р. </a:t>
            </a:r>
            <a:r>
              <a:rPr lang="uk-UA" sz="48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Бішоп</a:t>
            </a:r>
            <a:endParaRPr lang="uk-UA" sz="4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810000"/>
            <a:ext cx="3200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1250765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uk-UA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Висновки</a:t>
            </a:r>
            <a:endParaRPr lang="uk-UA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2399" y="1371600"/>
            <a:ext cx="8991601" cy="4525963"/>
          </a:xfrm>
        </p:spPr>
        <p:txBody>
          <a:bodyPr>
            <a:normAutofit fontScale="92500"/>
          </a:bodyPr>
          <a:lstStyle/>
          <a:p>
            <a:pPr marL="0" indent="0">
              <a:buFont typeface="Wingdings" pitchFamily="2" charset="2"/>
              <a:buChar char="ü"/>
            </a:pPr>
            <a:r>
              <a:rPr lang="uk-UA" sz="3600" i="1" dirty="0" smtClean="0"/>
              <a:t>Гармонічні коливання оточують нас на кожному кроці і існують в природі як явища.</a:t>
            </a:r>
          </a:p>
          <a:p>
            <a:pPr marL="0" indent="0">
              <a:buFont typeface="Wingdings" pitchFamily="2" charset="2"/>
              <a:buChar char="ü"/>
            </a:pPr>
            <a:r>
              <a:rPr lang="uk-UA" sz="3600" i="1" dirty="0" smtClean="0"/>
              <a:t> Вони підкорюються законам природи і описуються рівняннями гармонічних функцій. </a:t>
            </a:r>
          </a:p>
          <a:p>
            <a:pPr marL="0" indent="0">
              <a:buFont typeface="Wingdings" pitchFamily="2" charset="2"/>
              <a:buChar char="ü"/>
            </a:pPr>
            <a:r>
              <a:rPr lang="uk-UA" sz="3600" i="1" dirty="0" smtClean="0"/>
              <a:t>Коливання можуть бути корисними, але деколи вони стають небезпечними для людини. Тому потрібно їх вивчати та знати їхні властивості. </a:t>
            </a:r>
            <a:endParaRPr lang="uk-UA" sz="3600" i="1" dirty="0"/>
          </a:p>
        </p:txBody>
      </p:sp>
    </p:spTree>
    <p:extLst>
      <p:ext uri="{BB962C8B-B14F-4D97-AF65-F5344CB8AC3E}">
        <p14:creationId xmlns:p14="http://schemas.microsoft.com/office/powerpoint/2010/main" xmlns="" val="384435679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Використана література</a:t>
            </a:r>
            <a:endParaRPr lang="uk-UA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2345" y="914400"/>
            <a:ext cx="9067800" cy="6019800"/>
          </a:xfrm>
        </p:spPr>
        <p:txBody>
          <a:bodyPr>
            <a:noAutofit/>
          </a:bodyPr>
          <a:lstStyle/>
          <a:p>
            <a:pPr lvl="0"/>
            <a:r>
              <a:rPr lang="uk-UA" sz="2400" dirty="0"/>
              <a:t>Онищук О.В., </a:t>
            </a:r>
            <a:r>
              <a:rPr lang="uk-UA" sz="2400" dirty="0" err="1"/>
              <a:t>Матохнюк</a:t>
            </a:r>
            <a:r>
              <a:rPr lang="uk-UA" sz="2400" dirty="0"/>
              <a:t> Е.Х., </a:t>
            </a:r>
            <a:r>
              <a:rPr lang="uk-UA" sz="2400" dirty="0" err="1"/>
              <a:t>Самардак</a:t>
            </a:r>
            <a:r>
              <a:rPr lang="uk-UA" sz="2400" dirty="0"/>
              <a:t> А.Я. Фізика навколо нас. Збірник задач-запитань: Посібник для учнів. – Вінниця, 1994. – 72с.</a:t>
            </a:r>
          </a:p>
          <a:p>
            <a:pPr lvl="0"/>
            <a:r>
              <a:rPr lang="uk-UA" sz="2400" dirty="0" err="1"/>
              <a:t>Пишінська</a:t>
            </a:r>
            <a:r>
              <a:rPr lang="uk-UA" sz="2400" dirty="0"/>
              <a:t> В. Природні небезпеки: чому вони виникають та як від них захиститися. конференція </a:t>
            </a:r>
            <a:r>
              <a:rPr lang="uk-UA" sz="2400" dirty="0" smtClean="0"/>
              <a:t>для учнів </a:t>
            </a:r>
            <a:r>
              <a:rPr lang="uk-UA" sz="2400" dirty="0"/>
              <a:t>// Фізика. Шкільний світ - №16 – 2010. – с. 1-3.</a:t>
            </a:r>
          </a:p>
          <a:p>
            <a:pPr marL="0" indent="0" algn="ctr">
              <a:buNone/>
            </a:pPr>
            <a:r>
              <a:rPr lang="uk-UA" sz="4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ІНТЕРНЕТ-РЕСУРСИ</a:t>
            </a:r>
            <a:endParaRPr lang="uk-UA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2"/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psychology.careeredublogs.com</a:t>
            </a:r>
            <a:endParaRPr lang="uk-UA" dirty="0"/>
          </a:p>
          <a:p>
            <a:pPr lvl="2"/>
            <a:r>
              <a:rPr lang="en-US" dirty="0"/>
              <a:t>http://</a:t>
            </a:r>
            <a:r>
              <a:rPr lang="en-US" dirty="0" smtClean="0"/>
              <a:t>www.grafamania.net</a:t>
            </a:r>
            <a:endParaRPr lang="uk-UA" dirty="0" smtClean="0"/>
          </a:p>
          <a:p>
            <a:pPr lvl="2"/>
            <a:r>
              <a:rPr lang="en-US" dirty="0"/>
              <a:t>www.uk.wikipedia.org</a:t>
            </a:r>
            <a:endParaRPr lang="uk-UA" dirty="0"/>
          </a:p>
          <a:p>
            <a:pPr lvl="2"/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img13.nnm.ru </a:t>
            </a:r>
            <a:endParaRPr lang="uk-UA" dirty="0"/>
          </a:p>
          <a:p>
            <a:pPr lvl="2"/>
            <a:r>
              <a:rPr lang="en-US" dirty="0"/>
              <a:t>http://</a:t>
            </a:r>
            <a:r>
              <a:rPr lang="en-US" dirty="0" smtClean="0"/>
              <a:t>s56.radikal.ru</a:t>
            </a:r>
            <a:endParaRPr lang="uk-UA" dirty="0"/>
          </a:p>
          <a:p>
            <a:pPr lvl="2"/>
            <a:r>
              <a:rPr lang="en-US" dirty="0"/>
              <a:t>http://</a:t>
            </a:r>
            <a:r>
              <a:rPr lang="en-US" dirty="0" smtClean="0"/>
              <a:t>whynotra.moy.su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85635551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-152400"/>
            <a:ext cx="6477000" cy="1676400"/>
          </a:xfrm>
          <a:noFill/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 досліджували:</a:t>
            </a:r>
            <a:endParaRPr lang="uk-UA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5800" y="1219200"/>
            <a:ext cx="8229600" cy="2743200"/>
          </a:xfrm>
          <a:noFill/>
        </p:spPr>
        <p:txBody>
          <a:bodyPr>
            <a:normAutofit fontScale="77500" lnSpcReduction="20000"/>
          </a:bodyPr>
          <a:lstStyle/>
          <a:p>
            <a:pPr marL="0" indent="0">
              <a:buFont typeface="Wingdings" pitchFamily="2" charset="2"/>
              <a:buChar char="Ø"/>
            </a:pPr>
            <a:r>
              <a:rPr lang="en-US" sz="7300" b="1" dirty="0" smtClean="0">
                <a:solidFill>
                  <a:srgbClr val="FFFF00"/>
                </a:solidFill>
              </a:rPr>
              <a:t> </a:t>
            </a:r>
            <a:r>
              <a:rPr lang="uk-UA" sz="6300" b="1" i="1" dirty="0" smtClean="0">
                <a:solidFill>
                  <a:srgbClr val="FFFF00"/>
                </a:solidFill>
              </a:rPr>
              <a:t>де можна спостерігати гармонічні коливання в природі,     техніці та нашому житті</a:t>
            </a:r>
            <a:endParaRPr lang="ru-RU" sz="6300" b="1" i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1027" name="Picture 3" descr="F:\МАтем і фізика\МАТЕМАТИКА\P4290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7960" y="3733800"/>
            <a:ext cx="3901440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3338768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Коливальний рух дуже поширений у природі та нашому житті</a:t>
            </a:r>
            <a:endParaRPr lang="ru-RU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0" y="1600200"/>
            <a:ext cx="4267200" cy="48529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FFC000"/>
                </a:solidFill>
              </a:rPr>
              <a:t>Зміни пір року та дня і ночі внаслідок річного обертання Землі навколо Сонця і добового  - навколо своєї осі </a:t>
            </a:r>
          </a:p>
          <a:p>
            <a:endParaRPr lang="uk-UA" sz="2000" b="1" dirty="0" smtClean="0">
              <a:solidFill>
                <a:srgbClr val="0066CC"/>
              </a:solidFill>
            </a:endParaRPr>
          </a:p>
          <a:p>
            <a:endParaRPr lang="uk-UA" sz="2000" b="1" dirty="0" smtClean="0">
              <a:solidFill>
                <a:srgbClr val="0066CC"/>
              </a:solidFill>
            </a:endParaRPr>
          </a:p>
          <a:p>
            <a:endParaRPr lang="uk-UA" sz="2000" dirty="0" smtClean="0"/>
          </a:p>
          <a:p>
            <a:endParaRPr lang="uk-UA" sz="2000" dirty="0" smtClean="0"/>
          </a:p>
          <a:p>
            <a:endParaRPr lang="uk-UA" sz="2000" dirty="0" smtClean="0"/>
          </a:p>
          <a:p>
            <a:endParaRPr lang="uk-UA" sz="2000" dirty="0" smtClean="0"/>
          </a:p>
          <a:p>
            <a:endParaRPr lang="uk-UA" sz="2000" dirty="0" smtClean="0">
              <a:solidFill>
                <a:srgbClr val="CC0000"/>
              </a:solidFill>
            </a:endParaRPr>
          </a:p>
          <a:p>
            <a:r>
              <a:rPr lang="uk-UA" sz="2400" b="1" dirty="0" smtClean="0">
                <a:solidFill>
                  <a:srgbClr val="FF0066"/>
                </a:solidFill>
              </a:rPr>
              <a:t>Безперервний рух електронів навколо ядра</a:t>
            </a:r>
            <a:endParaRPr lang="ru-RU" sz="2400" b="1" dirty="0" smtClean="0">
              <a:solidFill>
                <a:srgbClr val="FF0066"/>
              </a:solidFill>
            </a:endParaRPr>
          </a:p>
        </p:txBody>
      </p:sp>
      <p:pic>
        <p:nvPicPr>
          <p:cNvPr id="6" name="Picture 4" descr="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4075113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image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50043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874713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1371600"/>
          </a:xfrm>
        </p:spPr>
        <p:txBody>
          <a:bodyPr>
            <a:noAutofit/>
          </a:bodyPr>
          <a:lstStyle/>
          <a:p>
            <a:r>
              <a:rPr lang="uk-UA" sz="2800" dirty="0" smtClean="0"/>
              <a:t>Наочним прикладом, який показує добове обертання Землі навколо осі, є маятник Фуко, створений  </a:t>
            </a:r>
            <a:r>
              <a:rPr lang="uk-UA" sz="2800" dirty="0"/>
              <a:t>1851р.французьким фізиком Ж.Фуко. </a:t>
            </a:r>
            <a:endParaRPr lang="uk-UA" sz="2800" dirty="0" smtClean="0"/>
          </a:p>
        </p:txBody>
      </p:sp>
      <p:pic>
        <p:nvPicPr>
          <p:cNvPr id="3075" name="Picture 3" descr="C:\Users\Admin\Desktop\images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6916464" cy="378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304800" y="5791200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   Це  </a:t>
            </a:r>
            <a:r>
              <a:rPr lang="uk-UA" sz="2800" dirty="0"/>
              <a:t>металева куля масою 28 </a:t>
            </a:r>
            <a:r>
              <a:rPr lang="uk-UA" sz="2800" dirty="0" smtClean="0"/>
              <a:t>кг, </a:t>
            </a:r>
            <a:r>
              <a:rPr lang="uk-UA" sz="2800" dirty="0"/>
              <a:t>підвішена на сталевому дроті довжиною 67м.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6200" y="76200"/>
            <a:ext cx="89154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b="1" i="1" dirty="0">
                <a:solidFill>
                  <a:schemeClr val="bg1"/>
                </a:solidFill>
              </a:rPr>
              <a:t>В Україні на сьогодні існує 3 діючих маятники </a:t>
            </a:r>
            <a:r>
              <a:rPr lang="uk-UA" b="1" i="1" dirty="0" smtClean="0">
                <a:solidFill>
                  <a:schemeClr val="bg1"/>
                </a:solidFill>
              </a:rPr>
              <a:t>Фуко</a:t>
            </a:r>
            <a:endParaRPr lang="ru-RU" b="1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098" name="Picture 2" descr="C:\Users\Admin\Desktop\fyk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5368" y="4100398"/>
            <a:ext cx="3575432" cy="238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завантаженн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2209800" cy="295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library-fouc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144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6200" y="3897868"/>
            <a:ext cx="2823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Переяслав-Хмельницький</a:t>
            </a:r>
            <a:endParaRPr lang="uk-U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81800" y="3886200"/>
            <a:ext cx="2258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Київська Політехніка</a:t>
            </a:r>
            <a:endParaRPr lang="uk-UA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55596" y="6486389"/>
            <a:ext cx="2575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Харківський планетарій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xmlns="" val="227762349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533400" y="381000"/>
            <a:ext cx="7924800" cy="1828800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uk-UA" sz="3600" b="1" dirty="0" smtClean="0">
                <a:solidFill>
                  <a:schemeClr val="bg1"/>
                </a:solidFill>
              </a:rPr>
              <a:t>Гармонічні коливання спостерігаються в маятникових годинниках.</a:t>
            </a:r>
          </a:p>
          <a:p>
            <a:pPr marL="0" indent="0" algn="ctr" eaLnBrk="1" hangingPunct="1">
              <a:buFont typeface="Arial" charset="0"/>
              <a:buNone/>
            </a:pPr>
            <a:endParaRPr lang="uk-UA" dirty="0" smtClean="0"/>
          </a:p>
          <a:p>
            <a:pPr marL="0" indent="0" algn="ctr"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20483" name="Picture 3" descr="C:\Users\Admin\Desktop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667000"/>
            <a:ext cx="210424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C:\Users\Admin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8075" y="2667000"/>
            <a:ext cx="19907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C:\Users\Admin\Desktop\завантаження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160" y="2667000"/>
            <a:ext cx="247104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99450" cy="1143000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/>
            </a:r>
            <a:br>
              <a:rPr lang="uk-UA" sz="4000" b="1" dirty="0" smtClean="0">
                <a:solidFill>
                  <a:schemeClr val="bg1"/>
                </a:solidFill>
              </a:rPr>
            </a:br>
            <a:r>
              <a:rPr lang="uk-UA" sz="4000" b="1" dirty="0" smtClean="0">
                <a:solidFill>
                  <a:schemeClr val="bg1"/>
                </a:solidFill>
              </a:rPr>
              <a:t>Звук – це також коливання,</a:t>
            </a:r>
            <a:r>
              <a:rPr lang="uk-UA" sz="4000" dirty="0" smtClean="0">
                <a:solidFill>
                  <a:schemeClr val="bg1"/>
                </a:solidFill>
              </a:rPr>
              <a:t> що сприймаються  нашим вухом</a:t>
            </a:r>
            <a:r>
              <a:rPr lang="ru-RU" sz="4000" dirty="0" smtClean="0">
                <a:solidFill>
                  <a:srgbClr val="FFC000"/>
                </a:solidFill>
              </a:rPr>
              <a:t/>
            </a:r>
            <a:br>
              <a:rPr lang="ru-RU" sz="4000" dirty="0" smtClean="0">
                <a:solidFill>
                  <a:srgbClr val="FFC000"/>
                </a:solidFill>
              </a:rPr>
            </a:br>
            <a:endParaRPr lang="ru-RU" sz="4000" b="1" dirty="0" smtClean="0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800"/>
            <a:ext cx="2286000" cy="360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600201"/>
            <a:ext cx="3124199" cy="241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1252" y="4419600"/>
            <a:ext cx="3102148" cy="216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474366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638"/>
            <a:ext cx="9144000" cy="680243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	</a:t>
            </a: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історії відомі випадки резонансного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руйнування мостів.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/>
              <a:t>1905 р – Єгипетський міст у Санкт-Петербурзі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uk-UA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uk-UA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/>
              <a:t>1940 р – </a:t>
            </a:r>
            <a:r>
              <a:rPr lang="uk-UA" dirty="0" err="1" smtClean="0"/>
              <a:t>Текомський</a:t>
            </a:r>
            <a:r>
              <a:rPr lang="uk-UA" dirty="0" smtClean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                      міст у США</a:t>
            </a:r>
            <a:endParaRPr lang="ru-RU" dirty="0"/>
          </a:p>
        </p:txBody>
      </p:sp>
      <p:pic>
        <p:nvPicPr>
          <p:cNvPr id="25602" name="Picture 2" descr="C:\Users\Admin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7713" y="3844925"/>
            <a:ext cx="458628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rubase_3_1112573619_18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775"/>
            <a:ext cx="4572000" cy="2787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627</Words>
  <Application>Microsoft Office PowerPoint</Application>
  <PresentationFormat>Экран (4:3)</PresentationFormat>
  <Paragraphs>79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Механічні коливання у природі</vt:lpstr>
      <vt:lpstr>Слайд 2</vt:lpstr>
      <vt:lpstr>Ми досліджували:</vt:lpstr>
      <vt:lpstr>Коливальний рух дуже поширений у природі та нашому житті</vt:lpstr>
      <vt:lpstr>Слайд 5</vt:lpstr>
      <vt:lpstr>Слайд 6</vt:lpstr>
      <vt:lpstr>Слайд 7</vt:lpstr>
      <vt:lpstr> Звук – це також коливання, що сприймаються  нашим вухом </vt:lpstr>
      <vt:lpstr>Слайд 9</vt:lpstr>
      <vt:lpstr>Слайд 10</vt:lpstr>
      <vt:lpstr>Слайд 11</vt:lpstr>
      <vt:lpstr>Слайд 12</vt:lpstr>
      <vt:lpstr>Коливання також зустрічаються в музичних інструментах.</vt:lpstr>
      <vt:lpstr>Слайд 14</vt:lpstr>
      <vt:lpstr>Слайд 15</vt:lpstr>
      <vt:lpstr>Слайд 16</vt:lpstr>
      <vt:lpstr>Коливання спостерігаються в двигуні внутрішнього згоряння, що приводить в рух автомобілі, кораблі, літаки </vt:lpstr>
      <vt:lpstr>Слайд 18</vt:lpstr>
      <vt:lpstr>Світло –  коливання, які бачить наше око</vt:lpstr>
      <vt:lpstr>Висновки</vt:lpstr>
      <vt:lpstr>Використана література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Коливання в природі</dc:title>
  <dc:creator>Rostik</dc:creator>
  <cp:lastModifiedBy>Гость</cp:lastModifiedBy>
  <cp:revision>61</cp:revision>
  <dcterms:created xsi:type="dcterms:W3CDTF">2013-04-23T19:17:33Z</dcterms:created>
  <dcterms:modified xsi:type="dcterms:W3CDTF">2013-05-15T13:49:56Z</dcterms:modified>
</cp:coreProperties>
</file>