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6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69" r:id="rId12"/>
    <p:sldId id="268" r:id="rId1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733BC-1E3A-4B1C-81D8-505F025EF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CDB1C6D-75FE-4426-9734-D72C632C6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3E34BC-7025-4279-AF57-B4FC3EE4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E355-7B8F-4C3B-B541-8F8F7C645730}" type="datetimeFigureOut">
              <a:rPr lang="ru-UA" smtClean="0"/>
              <a:t>27.03.2023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7CB02E-EEFE-4732-B099-3098D6CF3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2127CD-438C-4E39-BF87-BB7D162F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A6B-E2F3-414B-B6A9-DDC2E94F819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709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01F41-3B60-4BEE-98DB-3AFBC93A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C55866-D86E-4461-98FC-716D12E52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0CCB912-88B0-417C-99C4-E3D8A0B1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E355-7B8F-4C3B-B541-8F8F7C645730}" type="datetimeFigureOut">
              <a:rPr lang="ru-UA" smtClean="0"/>
              <a:t>27.03.2023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2BB38F-1F22-40C4-8B71-8FF66920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DD47C7-458E-4C98-B933-6D42ABBA9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A6B-E2F3-414B-B6A9-DDC2E94F819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01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DB753B5-C454-49D3-8CF0-F4446AB5E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039064E-88F2-4268-AA6C-B974B276E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D2433F-6A0B-4ECD-8DC1-420AD3C2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E355-7B8F-4C3B-B541-8F8F7C645730}" type="datetimeFigureOut">
              <a:rPr lang="ru-UA" smtClean="0"/>
              <a:t>27.03.2023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DF680A-AF28-4262-9246-000D4C545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1C0D07-4754-4A97-ACF5-B1FCFF26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A6B-E2F3-414B-B6A9-DDC2E94F819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805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5AC3A-8B7B-443A-8B00-BC4B4655B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66BE35-9341-468D-8C2B-BCC16B311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FB7ED8-C016-4996-9614-00AF33CE7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E355-7B8F-4C3B-B541-8F8F7C645730}" type="datetimeFigureOut">
              <a:rPr lang="ru-UA" smtClean="0"/>
              <a:t>27.03.2023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616932-9C1A-4006-A089-8D486FA3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3342F7-1FF4-4EF1-97D0-0ADFCDDE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A6B-E2F3-414B-B6A9-DDC2E94F819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657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72BBD-C79E-47E5-95A2-CD37701D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255A2D-8C5B-4C9F-8A69-D5AD6AB44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686091-476B-44EC-B702-AB8685263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E355-7B8F-4C3B-B541-8F8F7C645730}" type="datetimeFigureOut">
              <a:rPr lang="ru-UA" smtClean="0"/>
              <a:t>27.03.2023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6DE833-5D45-4213-9CF8-5C1007CA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2303E4-B17F-41BC-89D8-F3C4A47A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A6B-E2F3-414B-B6A9-DDC2E94F819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285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CBEC6-977B-45E4-817C-66D9746A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3D7E73-9BE2-4140-AA2D-98BC3D060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DBD104B-DDFE-424D-9C45-FD8201A96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95BC773-8BE6-4C37-A9FC-95D7D386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E355-7B8F-4C3B-B541-8F8F7C645730}" type="datetimeFigureOut">
              <a:rPr lang="ru-UA" smtClean="0"/>
              <a:t>27.03.2023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FB6C5E-89B4-4BAA-A388-2D7FE5BF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997476F-C786-49C1-88A5-E606403B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A6B-E2F3-414B-B6A9-DDC2E94F819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748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58AB5-74FC-47C6-981F-F14CAFE40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EA37033-3F76-402B-8E42-F287A8DEE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ABD2FF9-3603-4DEB-B18D-5179EFA4D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06EA02-B7D4-4639-97A8-326C54941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C0E7FD8-3B3B-42D1-BC90-A8935BEB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3523801-577C-4EEB-BE04-FC676B33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E355-7B8F-4C3B-B541-8F8F7C645730}" type="datetimeFigureOut">
              <a:rPr lang="ru-UA" smtClean="0"/>
              <a:t>27.03.2023</a:t>
            </a:fld>
            <a:endParaRPr lang="ru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1EE6B74-269D-497F-99D7-EF0BF973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1647A9F-B114-455B-A504-7331CC4C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A6B-E2F3-414B-B6A9-DDC2E94F819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40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6CF9D-5586-46F2-9346-573C74F0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CA3E492-BFB6-4CC8-A632-6C0889999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E355-7B8F-4C3B-B541-8F8F7C645730}" type="datetimeFigureOut">
              <a:rPr lang="ru-UA" smtClean="0"/>
              <a:t>27.03.2023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7D8CF0C-EA6E-43F0-A66E-F8E8EEFD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2F19303-7580-40C8-9121-7C1B554D1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A6B-E2F3-414B-B6A9-DDC2E94F819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023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FA7777-0CED-4AFC-AAD3-98F8DEE10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E355-7B8F-4C3B-B541-8F8F7C645730}" type="datetimeFigureOut">
              <a:rPr lang="ru-UA" smtClean="0"/>
              <a:t>27.03.2023</a:t>
            </a:fld>
            <a:endParaRPr lang="ru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AC8E735-7C1B-4DC7-9825-C6A206F2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5CB964E-23DE-4E6D-AA20-BFAEDF67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A6B-E2F3-414B-B6A9-DDC2E94F819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019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56EA2-3877-4EB8-9762-18548FB4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007492C-24A9-4AF1-B481-96FD6482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4023CE5-F445-404A-B54F-DEFDE5499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1BE6897-759A-4848-94E0-B29B33316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E355-7B8F-4C3B-B541-8F8F7C645730}" type="datetimeFigureOut">
              <a:rPr lang="ru-UA" smtClean="0"/>
              <a:t>27.03.2023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1BE30C9-2602-43E9-86D5-F1824175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5AF2059-91F4-4022-935F-6C1674DFA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A6B-E2F3-414B-B6A9-DDC2E94F819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535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0168-805F-4F82-BFC7-4AD144FDB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7B124D7-99FE-451F-9659-5C1284886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AC630F7-45B7-4A98-A513-0D1C8989B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332AE65-65E9-4FD5-AEEF-254F662E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E355-7B8F-4C3B-B541-8F8F7C645730}" type="datetimeFigureOut">
              <a:rPr lang="ru-UA" smtClean="0"/>
              <a:t>27.03.2023</a:t>
            </a:fld>
            <a:endParaRPr lang="ru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0F1E7E-3357-4B7E-BD68-1715843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204E86B-3983-46EB-95AD-1FFC61B0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9A6B-E2F3-414B-B6A9-DDC2E94F819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034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028BFE9-8EE9-4B01-AC6B-593EA9BA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DD21501-EE74-49D3-AC1E-25EBAFF36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E3CE78-3CBA-43D4-9E99-C46E714D5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BE355-7B8F-4C3B-B541-8F8F7C645730}" type="datetimeFigureOut">
              <a:rPr lang="ru-UA" smtClean="0"/>
              <a:t>27.03.2023</a:t>
            </a:fld>
            <a:endParaRPr lang="ru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186444D-097F-450C-897B-B38F2B374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780D882-752D-4BFF-8BD9-5F139CE0F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9A6B-E2F3-414B-B6A9-DDC2E94F8192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770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EAF3D-AF07-4377-B384-953CB1198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2651"/>
            <a:ext cx="12059478" cy="2530549"/>
          </a:xfrm>
        </p:spPr>
        <p:txBody>
          <a:bodyPr>
            <a:normAutofit fontScale="90000"/>
          </a:bodyPr>
          <a:lstStyle/>
          <a:p>
            <a:br>
              <a:rPr lang="uk-UA" b="1" dirty="0"/>
            </a:br>
            <a:r>
              <a:rPr lang="uk-UA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Використання прийомів мнемотехніки під час роботи над </a:t>
            </a:r>
            <a:r>
              <a:rPr lang="uk-UA" sz="44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віршем</a:t>
            </a:r>
            <a:br>
              <a:rPr lang="uk-UA" sz="4400" b="1" dirty="0">
                <a:latin typeface="Arial Black" panose="020B0A04020102020204" pitchFamily="34" charset="0"/>
              </a:rPr>
            </a:br>
            <a:endParaRPr lang="ru-UA" sz="4400" dirty="0">
              <a:latin typeface="Arial Black" panose="020B0A04020102020204" pitchFamily="34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B5D7806-E3EF-4B3C-8BF2-AEFB9F024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47861"/>
            <a:ext cx="7513983" cy="1610137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Котенко Світлана Вікторівна,</a:t>
            </a:r>
          </a:p>
          <a:p>
            <a:r>
              <a:rPr lang="uk-UA" b="1" dirty="0"/>
              <a:t>вчитель початкових класів</a:t>
            </a:r>
          </a:p>
          <a:p>
            <a:r>
              <a:rPr lang="uk-UA" b="1" dirty="0"/>
              <a:t>Смілянської спеціалізованої школи І-ІІІ ступенів №12</a:t>
            </a:r>
          </a:p>
          <a:p>
            <a:r>
              <a:rPr lang="uk-UA" b="1" dirty="0"/>
              <a:t>Смілянської міської ради Черкаської області</a:t>
            </a:r>
            <a:endParaRPr lang="ru-UA" b="1" dirty="0"/>
          </a:p>
          <a:p>
            <a:endParaRPr lang="ru-UA" dirty="0"/>
          </a:p>
        </p:txBody>
      </p:sp>
      <p:pic>
        <p:nvPicPr>
          <p:cNvPr id="5" name="Picture 4" descr="Рейтинг щастя: Україна в аутсайдерах, лідери - скандинави - BBC News Україна">
            <a:extLst>
              <a:ext uri="{FF2B5EF4-FFF2-40B4-BE49-F238E27FC236}">
                <a16:creationId xmlns:a16="http://schemas.microsoft.com/office/drawing/2014/main" id="{131E85CF-B20F-4D2E-B0ED-3A0380656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/>
          <a:stretch/>
        </p:blipFill>
        <p:spPr bwMode="auto">
          <a:xfrm>
            <a:off x="7262074" y="2447611"/>
            <a:ext cx="4625126" cy="33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31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93376-9252-46A1-BD1D-CE486BBF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65486"/>
            <a:ext cx="10515600" cy="1233714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 Black" panose="020B0A04020102020204" pitchFamily="34" charset="0"/>
              </a:rPr>
              <a:t>Красу її, вічно живу і нову,</a:t>
            </a:r>
            <a:br>
              <a:rPr lang="uk-UA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UA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9BDD0E5-388A-470C-975E-F8D9209C45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7344"/>
          <a:stretch/>
        </p:blipFill>
        <p:spPr>
          <a:xfrm>
            <a:off x="6711839" y="1792514"/>
            <a:ext cx="3660912" cy="2923596"/>
          </a:xfrm>
          <a:prstGeom prst="rect">
            <a:avLst/>
          </a:prstGeom>
        </p:spPr>
      </p:pic>
      <p:pic>
        <p:nvPicPr>
          <p:cNvPr id="8194" name="Picture 2" descr="Моя Україна,разное">
            <a:extLst>
              <a:ext uri="{FF2B5EF4-FFF2-40B4-BE49-F238E27FC236}">
                <a16:creationId xmlns:a16="http://schemas.microsoft.com/office/drawing/2014/main" id="{CD63093A-F330-4541-A3D0-AE18A822F24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7" b="17403"/>
          <a:stretch/>
        </p:blipFill>
        <p:spPr bwMode="auto">
          <a:xfrm>
            <a:off x="1603745" y="1792514"/>
            <a:ext cx="3660912" cy="29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302775-5B1E-490B-8B90-1F58AE6E2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84197">
            <a:off x="5219814" y="662783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1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8D098-AD85-4CFA-AB25-FF4D8823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22605"/>
            <a:ext cx="10515600" cy="1260615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 Black" panose="020B0A04020102020204" pitchFamily="34" charset="0"/>
              </a:rPr>
              <a:t>І мову її солов'їну.</a:t>
            </a:r>
            <a:endParaRPr lang="ru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6CA4EE-9C4D-4B09-8DF8-00BE79AA7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044AB4FB-8549-4AD6-90F0-E633EF0814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05995" y="275197"/>
            <a:ext cx="5157786" cy="5147408"/>
          </a:xfrm>
          <a:prstGeom prst="rect">
            <a:avLst/>
          </a:prstGeom>
        </p:spPr>
      </p:pic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A24EF8-0F2F-4817-A2A2-013030F5F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F25BD985-418F-4D97-BA57-50B79D104F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18505" y="3199285"/>
            <a:ext cx="887497" cy="142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7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732EF-4395-49C0-BB0B-C6AAD146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 Black" panose="020B0A04020102020204" pitchFamily="34" charset="0"/>
              </a:rPr>
              <a:t>Використані джерела</a:t>
            </a:r>
            <a:endParaRPr lang="ru-UA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0E1717-EC0A-44AC-983E-A149C07AC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https://chl.kiev.ua/Default.aspx?id=5646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бібліотека</a:t>
            </a:r>
            <a:br>
              <a:rPr lang="ru-RU" dirty="0"/>
            </a:br>
            <a:r>
              <a:rPr lang="ru-RU" dirty="0" err="1"/>
              <a:t>України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endParaRPr lang="ru-RU" dirty="0"/>
          </a:p>
          <a:p>
            <a:r>
              <a:rPr lang="en-US" dirty="0"/>
              <a:t>https://www.google.com/search?q=%D0%B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72350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CB0DE-D797-4C66-9C9D-6590BA52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Любіть Україну!</a:t>
            </a:r>
            <a:endParaRPr lang="ru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E578F0E0-DF3D-4919-803E-805E23A63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71"/>
          <a:stretch/>
        </p:blipFill>
        <p:spPr>
          <a:xfrm>
            <a:off x="3922643" y="1342120"/>
            <a:ext cx="4320209" cy="53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7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31CCA-05FB-4E96-BD39-EA484AB4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atin typeface="Arial Black" panose="020B0A04020102020204" pitchFamily="34" charset="0"/>
              </a:rPr>
              <a:t>Мнемотехніка-мистецтво запам’ятовування</a:t>
            </a:r>
            <a:endParaRPr lang="ru-UA" b="1" dirty="0">
              <a:latin typeface="Arial Black" panose="020B0A040201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094A88-7009-4EF8-BF9D-70FB0DD05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8" y="1825625"/>
            <a:ext cx="10864701" cy="30228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3600" b="1" dirty="0"/>
              <a:t>Вивчати вірші з допомогою прийомів мнемотехніки легше і цікавіше. Мнемотехніка полегшує запам'ятовування  шляхом утворення  зорових асоціацій, дозволяє організувати навчальний процес у вигляді гри, допомагає розвивати зорову і слухову пам'ять; асоціативне мислення;  уяву; зв'язне мовлення; словниковий запас.</a:t>
            </a:r>
          </a:p>
          <a:p>
            <a:pPr marL="0" indent="0" algn="just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1336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AE0181E0-A236-4E8B-94FE-10A9A64F6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92914"/>
            <a:ext cx="10942674" cy="1865086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Любіть </a:t>
            </a:r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Україну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, як </a:t>
            </a:r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сонце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любіть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  <a:endParaRPr lang="ru-UA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6A7C3860-A7B1-4E2D-97F0-BC8CAE4AEF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733" t="13235" r="12955" b="13235"/>
          <a:stretch/>
        </p:blipFill>
        <p:spPr>
          <a:xfrm>
            <a:off x="6444342" y="595086"/>
            <a:ext cx="4005943" cy="2540000"/>
          </a:xfrm>
          <a:prstGeom prst="rect">
            <a:avLst/>
          </a:prstGeom>
        </p:spPr>
      </p:pic>
      <p:pic>
        <p:nvPicPr>
          <p:cNvPr id="1028" name="Picture 4" descr="Лепбук &quot;Україна - моя Батьківщина&quot; | Ukrainian art, Flag drawing, Ukrainian  language">
            <a:extLst>
              <a:ext uri="{FF2B5EF4-FFF2-40B4-BE49-F238E27FC236}">
                <a16:creationId xmlns:a16="http://schemas.microsoft.com/office/drawing/2014/main" id="{18BA6390-C81F-49F7-A672-B39EF768186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0"/>
          <a:stretch/>
        </p:blipFill>
        <p:spPr bwMode="auto">
          <a:xfrm>
            <a:off x="1509712" y="659850"/>
            <a:ext cx="3798888" cy="428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ілка: вправо 1">
            <a:extLst>
              <a:ext uri="{FF2B5EF4-FFF2-40B4-BE49-F238E27FC236}">
                <a16:creationId xmlns:a16="http://schemas.microsoft.com/office/drawing/2014/main" id="{624434F8-1F8B-4E39-A165-3466EAD8414D}"/>
              </a:ext>
            </a:extLst>
          </p:cNvPr>
          <p:cNvSpPr/>
          <p:nvPr/>
        </p:nvSpPr>
        <p:spPr>
          <a:xfrm>
            <a:off x="5383534" y="1804065"/>
            <a:ext cx="985874" cy="999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195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DA5037F-D2A4-4BC4-9B83-E38020D0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4684"/>
            <a:ext cx="10515600" cy="11133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rgbClr val="002060"/>
                </a:solidFill>
                <a:latin typeface="Arial Black" panose="020B0A04020102020204" pitchFamily="34" charset="0"/>
              </a:rPr>
              <a:t>Як </a:t>
            </a:r>
            <a:r>
              <a:rPr lang="ru-RU" sz="49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вітер</a:t>
            </a:r>
            <a:r>
              <a:rPr lang="ru-RU" sz="4900" b="1" dirty="0">
                <a:solidFill>
                  <a:srgbClr val="002060"/>
                </a:solidFill>
                <a:latin typeface="Arial Black" panose="020B0A04020102020204" pitchFamily="34" charset="0"/>
              </a:rPr>
              <a:t>, і трави, і води…</a:t>
            </a:r>
            <a:br>
              <a:rPr lang="ru-RU" dirty="0"/>
            </a:br>
            <a:endParaRPr lang="ru-UA" dirty="0"/>
          </a:p>
        </p:txBody>
      </p:sp>
      <p:pic>
        <p:nvPicPr>
          <p:cNvPr id="2050" name="Picture 2" descr="Шкала візуального оцінювання сили вітру">
            <a:extLst>
              <a:ext uri="{FF2B5EF4-FFF2-40B4-BE49-F238E27FC236}">
                <a16:creationId xmlns:a16="http://schemas.microsoft.com/office/drawing/2014/main" id="{78BFCD08-785B-4927-B311-CAAB6AEBE5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1" y="63304"/>
            <a:ext cx="3748718" cy="24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азонні трави: види та склад | Газони, які не потребують стрижки">
            <a:extLst>
              <a:ext uri="{FF2B5EF4-FFF2-40B4-BE49-F238E27FC236}">
                <a16:creationId xmlns:a16="http://schemas.microsoft.com/office/drawing/2014/main" id="{49B14A3F-7139-400F-B434-1CE33A71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91" y="3058418"/>
            <a:ext cx="3748717" cy="254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вода (100 фото) • Прикольные картинки и позитив">
            <a:extLst>
              <a:ext uri="{FF2B5EF4-FFF2-40B4-BE49-F238E27FC236}">
                <a16:creationId xmlns:a16="http://schemas.microsoft.com/office/drawing/2014/main" id="{D242CC6F-778B-47E3-B601-449AE24D1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66" y="820681"/>
            <a:ext cx="4713808" cy="299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C181C6-51B5-441C-8745-3BB66EA90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41069">
            <a:off x="2096471" y="2385789"/>
            <a:ext cx="947157" cy="103641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9E1685-3721-4A58-9F7D-081092412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823867">
            <a:off x="4644064" y="3962706"/>
            <a:ext cx="1140051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1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63D8B-F631-4E33-9633-87DAB174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51" y="5507664"/>
            <a:ext cx="11979349" cy="1350335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002060"/>
                </a:solidFill>
                <a:latin typeface="Arial Black" panose="020B0A04020102020204" pitchFamily="34" charset="0"/>
              </a:rPr>
              <a:t>В годину </a:t>
            </a:r>
            <a:r>
              <a:rPr lang="ru-RU" sz="49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щасливу</a:t>
            </a:r>
            <a:r>
              <a:rPr lang="ru-RU" sz="4900" b="1" dirty="0">
                <a:solidFill>
                  <a:srgbClr val="002060"/>
                </a:solidFill>
                <a:latin typeface="Arial Black" panose="020B0A04020102020204" pitchFamily="34" charset="0"/>
              </a:rPr>
              <a:t> і в </a:t>
            </a:r>
            <a:r>
              <a:rPr lang="ru-RU" sz="49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радості</a:t>
            </a:r>
            <a:r>
              <a:rPr lang="ru-RU" sz="49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49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мить</a:t>
            </a:r>
            <a:r>
              <a:rPr lang="ru-RU" sz="4900" b="1" dirty="0">
                <a:solidFill>
                  <a:srgbClr val="002060"/>
                </a:solidFill>
                <a:latin typeface="Arial Black" panose="020B0A04020102020204" pitchFamily="34" charset="0"/>
              </a:rPr>
              <a:t>,</a:t>
            </a:r>
            <a:br>
              <a:rPr lang="ru-RU" dirty="0"/>
            </a:br>
            <a:endParaRPr lang="ru-UA" dirty="0"/>
          </a:p>
        </p:txBody>
      </p:sp>
      <p:pic>
        <p:nvPicPr>
          <p:cNvPr id="3074" name="Picture 2" descr="Настінний годинник &quot;Патріотичний&quot; від Світ стендів - 1312577692">
            <a:extLst>
              <a:ext uri="{FF2B5EF4-FFF2-40B4-BE49-F238E27FC236}">
                <a16:creationId xmlns:a16="http://schemas.microsoft.com/office/drawing/2014/main" id="{9D7FEB7D-14E0-4DD5-8EF2-49C02C7DA7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" y="76596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йтинг щастя: Україна в аутсайдерах, лідери - скандинави - BBC News Україна">
            <a:extLst>
              <a:ext uri="{FF2B5EF4-FFF2-40B4-BE49-F238E27FC236}">
                <a16:creationId xmlns:a16="http://schemas.microsoft.com/office/drawing/2014/main" id="{8B466297-2609-4752-B58F-5EBB0B9D61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/>
          <a:stretch/>
        </p:blipFill>
        <p:spPr bwMode="auto">
          <a:xfrm>
            <a:off x="8648700" y="930274"/>
            <a:ext cx="2705100" cy="197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Щастя дитини – жити в родині! - Олевська ТГ">
            <a:extLst>
              <a:ext uri="{FF2B5EF4-FFF2-40B4-BE49-F238E27FC236}">
                <a16:creationId xmlns:a16="http://schemas.microsoft.com/office/drawing/2014/main" id="{C2B68584-8CE4-4DB1-BFA9-3D9C7467C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04" y="813917"/>
            <a:ext cx="3779553" cy="32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31F155-C9DE-46D3-B912-D356E3DF7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28521">
            <a:off x="2506661" y="3026025"/>
            <a:ext cx="1140051" cy="10546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945751-8F8D-4123-AC4C-F9F95ABC5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986982">
            <a:off x="7488052" y="3026023"/>
            <a:ext cx="1140051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4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BA027-7A7E-493C-9CAB-216C4725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08584"/>
            <a:ext cx="10515600" cy="1749961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uk-UA" sz="4900" b="1" dirty="0">
                <a:solidFill>
                  <a:srgbClr val="002060"/>
                </a:solidFill>
                <a:latin typeface="Arial Black" panose="020B0A04020102020204" pitchFamily="34" charset="0"/>
              </a:rPr>
              <a:t>Любіть у годину негоди.</a:t>
            </a:r>
            <a:br>
              <a:rPr lang="uk-UA" dirty="0"/>
            </a:br>
            <a:br>
              <a:rPr lang="uk-UA" dirty="0"/>
            </a:br>
            <a:endParaRPr lang="ru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CF44348-4806-4088-8766-B31DCABB8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599" y="1626426"/>
            <a:ext cx="5194295" cy="6900037"/>
          </a:xfrm>
        </p:spPr>
        <p:txBody>
          <a:bodyPr/>
          <a:lstStyle/>
          <a:p>
            <a:pPr marL="0" indent="0">
              <a:buNone/>
            </a:pPr>
            <a:br>
              <a:rPr lang="ru-RU" dirty="0"/>
            </a:br>
            <a:endParaRPr lang="ru-UA" dirty="0"/>
          </a:p>
        </p:txBody>
      </p:sp>
      <p:pic>
        <p:nvPicPr>
          <p:cNvPr id="5" name="Picture 2" descr="Любов Соломчак: УКРАЇНИ СЕРЦЕ - ВІРШ, Вірші, поезія. Клуб поезії">
            <a:extLst>
              <a:ext uri="{FF2B5EF4-FFF2-40B4-BE49-F238E27FC236}">
                <a16:creationId xmlns:a16="http://schemas.microsoft.com/office/drawing/2014/main" id="{FF57E2D5-DF25-45BB-AA2A-4DDA2ED26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9" y="1778761"/>
            <a:ext cx="3594101" cy="35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гроза картинки для детей: 2 тыс изображений найдено в Яндекс Картинках">
            <a:extLst>
              <a:ext uri="{FF2B5EF4-FFF2-40B4-BE49-F238E27FC236}">
                <a16:creationId xmlns:a16="http://schemas.microsoft.com/office/drawing/2014/main" id="{7362F161-7EBC-4323-BE18-4819AB55E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" b="50896"/>
          <a:stretch/>
        </p:blipFill>
        <p:spPr bwMode="auto">
          <a:xfrm>
            <a:off x="6718298" y="1248628"/>
            <a:ext cx="3594101" cy="18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F2E7694E-C581-4273-92EA-6022B75096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3433" r="13880"/>
          <a:stretch/>
        </p:blipFill>
        <p:spPr>
          <a:xfrm>
            <a:off x="6718298" y="2964456"/>
            <a:ext cx="3594101" cy="27782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3D2FB1-E885-4EB5-809A-AC7DF2CDB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920" y="3906011"/>
            <a:ext cx="1325563" cy="13255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ADB9A2-D298-4835-B24E-375AC0E40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40448">
            <a:off x="4985333" y="2520784"/>
            <a:ext cx="1140051" cy="10546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859CD1-8CED-4C2A-9EC6-783E54AB5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540448">
            <a:off x="4985332" y="2437106"/>
            <a:ext cx="1140051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1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AB4D2-FFEC-4D74-8C67-BEA54C82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92693"/>
            <a:ext cx="10515600" cy="117792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Любіть </a:t>
            </a:r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Україну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сні</a:t>
            </a: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й наяву,</a:t>
            </a:r>
            <a:endParaRPr lang="ru-UA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Що робити якщо дитині наснився кошмар або вона кричить уві сні | Нова  українська школа">
            <a:extLst>
              <a:ext uri="{FF2B5EF4-FFF2-40B4-BE49-F238E27FC236}">
                <a16:creationId xmlns:a16="http://schemas.microsoft.com/office/drawing/2014/main" id="{9F295AEF-A78B-48A9-A90D-DCF2B36212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2"/>
          <a:stretch/>
        </p:blipFill>
        <p:spPr bwMode="auto">
          <a:xfrm>
            <a:off x="6713587" y="482164"/>
            <a:ext cx="4298829" cy="214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Україна війна: картинки, стокові Україна війна фотографії, зображення |  Скачати з Depositphotos">
            <a:extLst>
              <a:ext uri="{FF2B5EF4-FFF2-40B4-BE49-F238E27FC236}">
                <a16:creationId xmlns:a16="http://schemas.microsoft.com/office/drawing/2014/main" id="{4C23B6EC-4602-451D-B82B-CD6601D559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86" y="2705133"/>
            <a:ext cx="4298829" cy="245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5E286B-CA8A-4891-80CC-572C37312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405" y="532493"/>
            <a:ext cx="3798137" cy="42919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994A74-DD87-491A-B63A-F05C80228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41584">
            <a:off x="5315645" y="1935119"/>
            <a:ext cx="1560711" cy="15607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E2E05B-4639-45BD-A9F5-4EA896D68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41584">
            <a:off x="5315643" y="1924777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7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8A1B2-90C9-4EDE-AD2E-AC310F97B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6933"/>
            <a:ext cx="10515600" cy="127352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rial Black" panose="020B0A04020102020204" pitchFamily="34" charset="0"/>
              </a:rPr>
              <a:t>Вишневу свою Україну,</a:t>
            </a:r>
            <a:endParaRPr lang="ru-UA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Формування і обрізування вишні – Овощи и Фрукты журнал">
            <a:extLst>
              <a:ext uri="{FF2B5EF4-FFF2-40B4-BE49-F238E27FC236}">
                <a16:creationId xmlns:a16="http://schemas.microsoft.com/office/drawing/2014/main" id="{5126AAA5-CCB6-4F74-9B0F-18FBB81864D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014" y="2156240"/>
            <a:ext cx="3930299" cy="26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оя Україна: ігри, завдання, вікторини з патріотичного виховання  безкоштовно на EDUC.com.ua">
            <a:extLst>
              <a:ext uri="{FF2B5EF4-FFF2-40B4-BE49-F238E27FC236}">
                <a16:creationId xmlns:a16="http://schemas.microsoft.com/office/drawing/2014/main" id="{C9CE0397-E926-48AB-9A74-6C8E046BE5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53611" r="55753" b="6028"/>
          <a:stretch/>
        </p:blipFill>
        <p:spPr bwMode="auto">
          <a:xfrm>
            <a:off x="6743700" y="2451100"/>
            <a:ext cx="4203286" cy="280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6306BA-D221-47EB-BAFD-F083049D3D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641" b="-1"/>
          <a:stretch/>
        </p:blipFill>
        <p:spPr>
          <a:xfrm>
            <a:off x="6743700" y="1682372"/>
            <a:ext cx="4203286" cy="7395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4B6B2D-8DE4-4437-9687-5C47A57AD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15125">
            <a:off x="5061099" y="2462323"/>
            <a:ext cx="1765146" cy="17651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FE4262-8F78-4740-807C-54BCF8BEF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15125">
            <a:off x="5044052" y="2443164"/>
            <a:ext cx="1765146" cy="176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35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плий сині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Що таке національно – патріотичне виховання</Template>
  <TotalTime>402</TotalTime>
  <Words>136</Words>
  <Application>Microsoft Office PowerPoint</Application>
  <PresentationFormat>Широкий екран</PresentationFormat>
  <Paragraphs>20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Тема Office</vt:lpstr>
      <vt:lpstr> Використання прийомів мнемотехніки під час роботи над віршем </vt:lpstr>
      <vt:lpstr>Любіть Україну!</vt:lpstr>
      <vt:lpstr>Мнемотехніка-мистецтво запам’ятовування</vt:lpstr>
      <vt:lpstr>Любіть Україну, як сонце, любіть,</vt:lpstr>
      <vt:lpstr>Як вітер, і трави, і води… </vt:lpstr>
      <vt:lpstr>В годину щасливу і в радості мить, </vt:lpstr>
      <vt:lpstr> Любіть у годину негоди.  </vt:lpstr>
      <vt:lpstr>Любіть Україну у сні й наяву,</vt:lpstr>
      <vt:lpstr>Вишневу свою Україну,</vt:lpstr>
      <vt:lpstr>Красу її, вічно живу і нову, </vt:lpstr>
      <vt:lpstr>І мову її солов'їну.</vt:lpstr>
      <vt:lpstr>Використані джерела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Любіть У</dc:title>
  <dc:creator>user</dc:creator>
  <cp:lastModifiedBy>user</cp:lastModifiedBy>
  <cp:revision>33</cp:revision>
  <dcterms:created xsi:type="dcterms:W3CDTF">2023-03-26T15:35:33Z</dcterms:created>
  <dcterms:modified xsi:type="dcterms:W3CDTF">2023-03-27T18:29:47Z</dcterms:modified>
</cp:coreProperties>
</file>