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77" r:id="rId2"/>
    <p:sldId id="276" r:id="rId3"/>
    <p:sldId id="278" r:id="rId4"/>
    <p:sldId id="269" r:id="rId5"/>
    <p:sldId id="270" r:id="rId6"/>
    <p:sldId id="267" r:id="rId7"/>
    <p:sldId id="271" r:id="rId8"/>
    <p:sldId id="266" r:id="rId9"/>
    <p:sldId id="256" r:id="rId10"/>
    <p:sldId id="257" r:id="rId11"/>
    <p:sldId id="265" r:id="rId12"/>
    <p:sldId id="273" r:id="rId13"/>
    <p:sldId id="258" r:id="rId14"/>
    <p:sldId id="260" r:id="rId15"/>
    <p:sldId id="262" r:id="rId16"/>
    <p:sldId id="261" r:id="rId17"/>
    <p:sldId id="259" r:id="rId18"/>
    <p:sldId id="272" r:id="rId19"/>
    <p:sldId id="264" r:id="rId20"/>
    <p:sldId id="263" r:id="rId21"/>
    <p:sldId id="274" r:id="rId22"/>
    <p:sldId id="275"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2638" autoAdjust="0"/>
  </p:normalViewPr>
  <p:slideViewPr>
    <p:cSldViewPr>
      <p:cViewPr varScale="1">
        <p:scale>
          <a:sx n="69" d="100"/>
          <a:sy n="69" d="100"/>
        </p:scale>
        <p:origin x="-119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29.03.2023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29.03.2023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8.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_________Microsoft_Word1.docx"/><Relationship Id="rId5" Type="http://schemas.openxmlformats.org/officeDocument/2006/relationships/oleObject" Target="../embeddings/oleObject1.bin"/><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www.google.com.ua/url?sa=i&amp;source=images&amp;cd=&amp;cad=rja&amp;docid=CNaNv4cMAzwAWM&amp;tbnid=dO79soL3LJwmNM:&amp;ved=0CAgQjRwwAA&amp;url=http://svitmam.ua/community/mama-masterica/posts/46598&amp;ei=LQ6JUsmdO8a0tAbo94D4Cg&amp;psig=AFQjCNEvTh_oyprw62bhKIC7oipKnuc9rA&amp;ust=1384800174022797" TargetMode="External"/><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hyperlink" Target="http://hryby.com/?attachment_id=15" TargetMode="External"/><Relationship Id="rId1" Type="http://schemas.openxmlformats.org/officeDocument/2006/relationships/slideLayout" Target="../slideLayouts/slideLayout7.xml"/><Relationship Id="rId6" Type="http://schemas.openxmlformats.org/officeDocument/2006/relationships/hyperlink" Target="http://www.google.com.ua/url?sa=i&amp;source=images&amp;cd=&amp;docid=Gtmq42ve1isMzM&amp;tbnid=Fn5f9-uHFl21UM:&amp;ved=0CAgQjRwwAA&amp;url=http://www.rtkorr.com/news/2010/08/18/163826.new?ref=rss&amp;ei=fw2JUsC9F4mg4gTx5IBQ&amp;psig=AFQjCNGAA0w9asm03Ia0daKhDik0DQBeqw&amp;ust=1384799999414978" TargetMode="External"/><Relationship Id="rId5" Type="http://schemas.openxmlformats.org/officeDocument/2006/relationships/image" Target="../media/image5.jpeg"/><Relationship Id="rId4" Type="http://schemas.openxmlformats.org/officeDocument/2006/relationships/hyperlink" Target="http://www.google.com.ua/url?sa=i&amp;source=images&amp;cd=&amp;cad=rja&amp;docid=RnpaNBhQpZCgjM&amp;tbnid=ATjPPm8owedhyM:&amp;ved=0CAgQjRwwAA&amp;url=http://wikigrib.ru/muxomor-krasnyj/&amp;ei=cAuJUtXUIKaQ4gSK9oHYDQ&amp;psig=AFQjCNE6FuAfH6MdknY2HgEU9xPkdEpVSA&amp;ust=1384799472568592" TargetMode="External"/><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2657"/>
            <a:ext cx="7772400" cy="504055"/>
          </a:xfrm>
        </p:spPr>
        <p:txBody>
          <a:bodyPr>
            <a:normAutofit/>
          </a:bodyPr>
          <a:lstStyle/>
          <a:p>
            <a:pPr algn="ctr"/>
            <a:r>
              <a:rPr lang="uk-UA" sz="2400" b="1" dirty="0" smtClean="0">
                <a:latin typeface="Times New Roman" pitchFamily="18" charset="0"/>
                <a:cs typeface="Times New Roman" pitchFamily="18" charset="0"/>
              </a:rPr>
              <a:t>Відділ освіти Хустської РДА</a:t>
            </a:r>
            <a:endParaRPr lang="uk-UA" sz="2400"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251520" y="1052736"/>
            <a:ext cx="8784976" cy="4968552"/>
          </a:xfrm>
        </p:spPr>
        <p:txBody>
          <a:bodyPr/>
          <a:lstStyle/>
          <a:p>
            <a:pPr algn="ctr"/>
            <a:r>
              <a:rPr lang="uk-UA" sz="3600" b="1" dirty="0">
                <a:solidFill>
                  <a:srgbClr val="FF0000"/>
                </a:solidFill>
                <a:latin typeface="Times New Roman" pitchFamily="18" charset="0"/>
                <a:cs typeface="Times New Roman" pitchFamily="18" charset="0"/>
              </a:rPr>
              <a:t>Е</a:t>
            </a:r>
            <a:r>
              <a:rPr lang="uk-UA" sz="3600" b="1" dirty="0" smtClean="0">
                <a:solidFill>
                  <a:srgbClr val="FF0000"/>
                </a:solidFill>
                <a:latin typeface="Times New Roman" pitchFamily="18" charset="0"/>
                <a:cs typeface="Times New Roman" pitchFamily="18" charset="0"/>
              </a:rPr>
              <a:t>кологічний </a:t>
            </a:r>
            <a:r>
              <a:rPr lang="uk-UA" sz="3600" b="1" dirty="0" err="1" smtClean="0">
                <a:solidFill>
                  <a:srgbClr val="FF0000"/>
                </a:solidFill>
                <a:latin typeface="Times New Roman" pitchFamily="18" charset="0"/>
                <a:cs typeface="Times New Roman" pitchFamily="18" charset="0"/>
              </a:rPr>
              <a:t>проєкт</a:t>
            </a:r>
            <a:r>
              <a:rPr lang="en-US" sz="3600" b="1" dirty="0" smtClean="0">
                <a:solidFill>
                  <a:srgbClr val="FF0000"/>
                </a:solidFill>
                <a:latin typeface="Times New Roman" pitchFamily="18" charset="0"/>
                <a:cs typeface="Times New Roman" pitchFamily="18" charset="0"/>
              </a:rPr>
              <a:t>: </a:t>
            </a:r>
            <a:endParaRPr lang="uk-UA" sz="3600" b="1" dirty="0" smtClean="0">
              <a:solidFill>
                <a:srgbClr val="FF0000"/>
              </a:solidFill>
              <a:latin typeface="Times New Roman" pitchFamily="18" charset="0"/>
              <a:cs typeface="Times New Roman" pitchFamily="18" charset="0"/>
            </a:endParaRPr>
          </a:p>
          <a:p>
            <a:pPr algn="ctr"/>
            <a:r>
              <a:rPr lang="en-US" sz="3600" b="1" dirty="0" smtClean="0">
                <a:solidFill>
                  <a:schemeClr val="tx1"/>
                </a:solidFill>
                <a:latin typeface="Times New Roman" pitchFamily="18" charset="0"/>
                <a:cs typeface="Times New Roman" pitchFamily="18" charset="0"/>
              </a:rPr>
              <a:t>“</a:t>
            </a:r>
            <a:r>
              <a:rPr lang="uk-UA" sz="3600" b="1" dirty="0">
                <a:solidFill>
                  <a:schemeClr val="tx1"/>
                </a:solidFill>
                <a:latin typeface="Times New Roman" pitchFamily="18" charset="0"/>
                <a:cs typeface="Times New Roman" pitchFamily="18" charset="0"/>
              </a:rPr>
              <a:t>Значення грибів у житті людини </a:t>
            </a:r>
            <a:r>
              <a:rPr lang="en-US" sz="3600" b="1" dirty="0">
                <a:solidFill>
                  <a:schemeClr val="tx1"/>
                </a:solidFill>
                <a:latin typeface="Times New Roman" pitchFamily="18" charset="0"/>
                <a:cs typeface="Times New Roman" pitchFamily="18" charset="0"/>
              </a:rPr>
              <a:t>(</a:t>
            </a:r>
            <a:r>
              <a:rPr lang="uk-UA" sz="3600" b="1" dirty="0">
                <a:solidFill>
                  <a:schemeClr val="tx1"/>
                </a:solidFill>
                <a:latin typeface="Times New Roman" pitchFamily="18" charset="0"/>
                <a:cs typeface="Times New Roman" pitchFamily="18" charset="0"/>
              </a:rPr>
              <a:t>на прикладі веселки звичайної</a:t>
            </a:r>
            <a:r>
              <a:rPr lang="en-US" sz="3600" b="1" dirty="0" smtClean="0">
                <a:solidFill>
                  <a:schemeClr val="tx1"/>
                </a:solidFill>
                <a:latin typeface="Times New Roman" pitchFamily="18" charset="0"/>
                <a:cs typeface="Times New Roman" pitchFamily="18" charset="0"/>
              </a:rPr>
              <a:t>)“</a:t>
            </a:r>
            <a:endParaRPr lang="uk-UA" sz="3600" b="1" dirty="0" smtClean="0">
              <a:solidFill>
                <a:schemeClr val="tx1"/>
              </a:solidFill>
              <a:latin typeface="Times New Roman" pitchFamily="18" charset="0"/>
              <a:cs typeface="Times New Roman" pitchFamily="18" charset="0"/>
            </a:endParaRPr>
          </a:p>
          <a:p>
            <a:pPr algn="ctr"/>
            <a:endParaRPr lang="uk-UA" dirty="0" smtClean="0"/>
          </a:p>
          <a:p>
            <a:pPr algn="r"/>
            <a:r>
              <a:rPr lang="uk-UA" b="1" dirty="0" smtClean="0">
                <a:solidFill>
                  <a:schemeClr val="tx1"/>
                </a:solidFill>
                <a:latin typeface="Times New Roman" pitchFamily="18" charset="0"/>
                <a:cs typeface="Times New Roman" pitchFamily="18" charset="0"/>
              </a:rPr>
              <a:t>Виконала учениця </a:t>
            </a:r>
          </a:p>
          <a:p>
            <a:pPr algn="r"/>
            <a:r>
              <a:rPr lang="uk-UA" b="1" dirty="0" smtClean="0">
                <a:solidFill>
                  <a:schemeClr val="tx1"/>
                </a:solidFill>
                <a:latin typeface="Times New Roman" pitchFamily="18" charset="0"/>
                <a:cs typeface="Times New Roman" pitchFamily="18" charset="0"/>
              </a:rPr>
              <a:t>11 класу </a:t>
            </a:r>
            <a:r>
              <a:rPr lang="uk-UA" b="1" dirty="0" err="1" smtClean="0">
                <a:solidFill>
                  <a:schemeClr val="tx1"/>
                </a:solidFill>
                <a:latin typeface="Times New Roman" pitchFamily="18" charset="0"/>
                <a:cs typeface="Times New Roman" pitchFamily="18" charset="0"/>
              </a:rPr>
              <a:t>Липчанської</a:t>
            </a:r>
            <a:r>
              <a:rPr lang="uk-UA" b="1" dirty="0" smtClean="0">
                <a:solidFill>
                  <a:schemeClr val="tx1"/>
                </a:solidFill>
                <a:latin typeface="Times New Roman" pitchFamily="18" charset="0"/>
                <a:cs typeface="Times New Roman" pitchFamily="18" charset="0"/>
              </a:rPr>
              <a:t> ЗОШ </a:t>
            </a:r>
            <a:r>
              <a:rPr lang="en-US" b="1" dirty="0" smtClean="0">
                <a:solidFill>
                  <a:schemeClr val="tx1"/>
                </a:solidFill>
                <a:latin typeface="Times New Roman" pitchFamily="18" charset="0"/>
                <a:cs typeface="Times New Roman" pitchFamily="18" charset="0"/>
              </a:rPr>
              <a:t>I-III</a:t>
            </a:r>
            <a:r>
              <a:rPr lang="uk-UA" b="1" dirty="0" smtClean="0">
                <a:solidFill>
                  <a:schemeClr val="tx1"/>
                </a:solidFill>
                <a:latin typeface="Times New Roman" pitchFamily="18" charset="0"/>
                <a:cs typeface="Times New Roman" pitchFamily="18" charset="0"/>
              </a:rPr>
              <a:t> ст.</a:t>
            </a:r>
          </a:p>
          <a:p>
            <a:pPr algn="r"/>
            <a:r>
              <a:rPr lang="uk-UA" b="1" dirty="0" err="1" smtClean="0">
                <a:solidFill>
                  <a:schemeClr val="tx1"/>
                </a:solidFill>
                <a:latin typeface="Times New Roman" pitchFamily="18" charset="0"/>
                <a:cs typeface="Times New Roman" pitchFamily="18" charset="0"/>
              </a:rPr>
              <a:t>Губаль</a:t>
            </a:r>
            <a:r>
              <a:rPr lang="uk-UA" b="1" dirty="0" smtClean="0">
                <a:solidFill>
                  <a:schemeClr val="tx1"/>
                </a:solidFill>
                <a:latin typeface="Times New Roman" pitchFamily="18" charset="0"/>
                <a:cs typeface="Times New Roman" pitchFamily="18" charset="0"/>
              </a:rPr>
              <a:t> Олеся Степанівна</a:t>
            </a:r>
          </a:p>
          <a:p>
            <a:pPr algn="r"/>
            <a:r>
              <a:rPr lang="uk-UA" b="1" dirty="0" smtClean="0">
                <a:solidFill>
                  <a:schemeClr val="tx1"/>
                </a:solidFill>
                <a:latin typeface="Times New Roman" pitchFamily="18" charset="0"/>
                <a:cs typeface="Times New Roman" pitchFamily="18" charset="0"/>
              </a:rPr>
              <a:t>Керівник</a:t>
            </a:r>
            <a:r>
              <a:rPr lang="en-US" b="1" dirty="0">
                <a:solidFill>
                  <a:schemeClr val="tx1"/>
                </a:solidFill>
                <a:latin typeface="Times New Roman" pitchFamily="18" charset="0"/>
                <a:cs typeface="Times New Roman" pitchFamily="18" charset="0"/>
              </a:rPr>
              <a:t>:</a:t>
            </a:r>
            <a:r>
              <a:rPr lang="uk-UA" b="1" dirty="0" smtClean="0">
                <a:solidFill>
                  <a:schemeClr val="tx1"/>
                </a:solidFill>
                <a:latin typeface="Times New Roman" pitchFamily="18" charset="0"/>
                <a:cs typeface="Times New Roman" pitchFamily="18" charset="0"/>
              </a:rPr>
              <a:t> </a:t>
            </a:r>
            <a:r>
              <a:rPr lang="uk-UA" b="1" dirty="0">
                <a:solidFill>
                  <a:schemeClr val="tx1"/>
                </a:solidFill>
                <a:latin typeface="Times New Roman" pitchFamily="18" charset="0"/>
                <a:cs typeface="Times New Roman" pitchFamily="18" charset="0"/>
              </a:rPr>
              <a:t>в</a:t>
            </a:r>
            <a:r>
              <a:rPr lang="uk-UA" b="1" dirty="0" smtClean="0">
                <a:solidFill>
                  <a:schemeClr val="tx1"/>
                </a:solidFill>
                <a:latin typeface="Times New Roman" pitchFamily="18" charset="0"/>
                <a:cs typeface="Times New Roman" pitchFamily="18" charset="0"/>
              </a:rPr>
              <a:t>читель біології та екології </a:t>
            </a:r>
          </a:p>
          <a:p>
            <a:pPr algn="r"/>
            <a:r>
              <a:rPr lang="uk-UA" b="1" dirty="0" smtClean="0">
                <a:solidFill>
                  <a:schemeClr val="tx1"/>
                </a:solidFill>
                <a:latin typeface="Times New Roman" pitchFamily="18" charset="0"/>
                <a:cs typeface="Times New Roman" pitchFamily="18" charset="0"/>
              </a:rPr>
              <a:t>вищої категорії</a:t>
            </a:r>
          </a:p>
          <a:p>
            <a:pPr algn="r"/>
            <a:r>
              <a:rPr lang="uk-UA" b="1" dirty="0" err="1" smtClean="0">
                <a:solidFill>
                  <a:schemeClr val="tx1"/>
                </a:solidFill>
                <a:latin typeface="Times New Roman" pitchFamily="18" charset="0"/>
                <a:cs typeface="Times New Roman" pitchFamily="18" charset="0"/>
              </a:rPr>
              <a:t>Губаль</a:t>
            </a:r>
            <a:r>
              <a:rPr lang="uk-UA" b="1" dirty="0" smtClean="0">
                <a:solidFill>
                  <a:schemeClr val="tx1"/>
                </a:solidFill>
                <a:latin typeface="Times New Roman" pitchFamily="18" charset="0"/>
                <a:cs typeface="Times New Roman" pitchFamily="18" charset="0"/>
              </a:rPr>
              <a:t> Наталія Степанівна</a:t>
            </a:r>
            <a:endParaRPr lang="uk-UA" b="1" dirty="0">
              <a:solidFill>
                <a:schemeClr val="tx1"/>
              </a:solidFill>
              <a:latin typeface="Times New Roman" pitchFamily="18" charset="0"/>
              <a:cs typeface="Times New Roman" pitchFamily="18" charset="0"/>
            </a:endParaRPr>
          </a:p>
        </p:txBody>
      </p:sp>
      <p:pic>
        <p:nvPicPr>
          <p:cNvPr id="4" name="Содержимое 3" descr="http://selodzhuriv.at.ua/foto/Gad1.jpg"/>
          <p:cNvPicPr>
            <a:picLocks/>
          </p:cNvPicPr>
          <p:nvPr/>
        </p:nvPicPr>
        <p:blipFill>
          <a:blip r:embed="rId2"/>
          <a:stretch>
            <a:fillRect/>
          </a:stretch>
        </p:blipFill>
        <p:spPr bwMode="auto">
          <a:xfrm>
            <a:off x="323528" y="3212976"/>
            <a:ext cx="2952328" cy="2880320"/>
          </a:xfrm>
          <a:prstGeom prst="rect">
            <a:avLst/>
          </a:prstGeom>
          <a:noFill/>
          <a:ln w="9525">
            <a:noFill/>
            <a:miter lim="800000"/>
            <a:headEnd/>
            <a:tailEnd/>
          </a:ln>
        </p:spPr>
      </p:pic>
    </p:spTree>
    <p:extLst>
      <p:ext uri="{BB962C8B-B14F-4D97-AF65-F5344CB8AC3E}">
        <p14:creationId xmlns:p14="http://schemas.microsoft.com/office/powerpoint/2010/main" val="1103601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099592"/>
          </a:xfrm>
        </p:spPr>
        <p:txBody>
          <a:bodyPr>
            <a:normAutofit fontScale="90000"/>
          </a:bodyPr>
          <a:lstStyle/>
          <a:p>
            <a:pPr algn="ctr"/>
            <a:r>
              <a:rPr lang="uk-UA" b="1" dirty="0" smtClean="0"/>
              <a:t>Дозріла </a:t>
            </a:r>
            <a:r>
              <a:rPr lang="uk-UA" b="1" dirty="0" err="1" smtClean="0"/>
              <a:t>глеба</a:t>
            </a:r>
            <a:r>
              <a:rPr lang="uk-UA" b="1" dirty="0" smtClean="0"/>
              <a:t> з </a:t>
            </a:r>
            <a:r>
              <a:rPr lang="uk-UA" b="1" dirty="0" err="1" smtClean="0"/>
              <a:t>глебою</a:t>
            </a:r>
            <a:r>
              <a:rPr lang="en-US" b="1" dirty="0" smtClean="0"/>
              <a:t>,</a:t>
            </a:r>
            <a:r>
              <a:rPr lang="uk-UA" b="1" dirty="0" smtClean="0"/>
              <a:t> що спливає слизом</a:t>
            </a:r>
            <a:endParaRPr lang="ru-RU" b="1" dirty="0"/>
          </a:p>
        </p:txBody>
      </p:sp>
      <p:pic>
        <p:nvPicPr>
          <p:cNvPr id="4" name="Содержимое 3" descr="http://navigator.rv.ua/images/stories/osvitrivne/robotimolodi/grib1.jpg"/>
          <p:cNvPicPr>
            <a:picLocks noGrp="1"/>
          </p:cNvPicPr>
          <p:nvPr>
            <p:ph idx="1"/>
          </p:nvPr>
        </p:nvPicPr>
        <p:blipFill>
          <a:blip r:embed="rId2"/>
          <a:srcRect/>
          <a:stretch>
            <a:fillRect/>
          </a:stretch>
        </p:blipFill>
        <p:spPr bwMode="auto">
          <a:xfrm>
            <a:off x="2267744" y="2276872"/>
            <a:ext cx="4714908" cy="4071966"/>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71600"/>
          </a:xfrm>
        </p:spPr>
        <p:txBody>
          <a:bodyPr>
            <a:noAutofit/>
          </a:bodyPr>
          <a:lstStyle/>
          <a:p>
            <a:pPr algn="ctr"/>
            <a:r>
              <a:rPr lang="uk-UA" sz="3600" b="1" dirty="0" smtClean="0"/>
              <a:t>Мухи на шапочці</a:t>
            </a:r>
            <a:r>
              <a:rPr lang="en-US" sz="3600" b="1" dirty="0" smtClean="0"/>
              <a:t>,</a:t>
            </a:r>
            <a:r>
              <a:rPr lang="uk-UA" sz="3600" b="1" dirty="0" smtClean="0"/>
              <a:t> які сприяють розсіюванню спор</a:t>
            </a:r>
            <a:endParaRPr lang="ru-RU" sz="3600" b="1" dirty="0"/>
          </a:p>
        </p:txBody>
      </p:sp>
      <p:pic>
        <p:nvPicPr>
          <p:cNvPr id="4" name="Содержимое 3" descr="http://selodzhuriv.at.ua/foto/Gad3.jpg"/>
          <p:cNvPicPr>
            <a:picLocks noGrp="1"/>
          </p:cNvPicPr>
          <p:nvPr>
            <p:ph idx="1"/>
          </p:nvPr>
        </p:nvPicPr>
        <p:blipFill>
          <a:blip r:embed="rId2" cstate="print"/>
          <a:stretch>
            <a:fillRect/>
          </a:stretch>
        </p:blipFill>
        <p:spPr bwMode="auto">
          <a:xfrm>
            <a:off x="2411760" y="2132856"/>
            <a:ext cx="4143404" cy="452596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71600"/>
          </a:xfrm>
        </p:spPr>
        <p:txBody>
          <a:bodyPr>
            <a:noAutofit/>
          </a:bodyPr>
          <a:lstStyle/>
          <a:p>
            <a:pPr algn="ctr"/>
            <a:r>
              <a:rPr lang="uk-UA" sz="3600" b="1" dirty="0" smtClean="0"/>
              <a:t>Проростання веселки звичайної з- під листя барвінку</a:t>
            </a:r>
            <a:endParaRPr lang="ru-RU" sz="3600" b="1" dirty="0"/>
          </a:p>
        </p:txBody>
      </p:sp>
      <p:pic>
        <p:nvPicPr>
          <p:cNvPr id="4" name="Содержимое 3" descr="http://navigator.rv.ua/images/stories/osvitrivne/robotimolodi/grib2.jpg"/>
          <p:cNvPicPr>
            <a:picLocks noGrp="1"/>
          </p:cNvPicPr>
          <p:nvPr>
            <p:ph idx="1"/>
          </p:nvPr>
        </p:nvPicPr>
        <p:blipFill>
          <a:blip r:embed="rId2"/>
          <a:stretch>
            <a:fillRect/>
          </a:stretch>
        </p:blipFill>
        <p:spPr bwMode="auto">
          <a:xfrm>
            <a:off x="1475656" y="2269331"/>
            <a:ext cx="5904656" cy="382396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71600"/>
          </a:xfrm>
        </p:spPr>
        <p:txBody>
          <a:bodyPr>
            <a:normAutofit fontScale="90000"/>
          </a:bodyPr>
          <a:lstStyle/>
          <a:p>
            <a:pPr algn="ctr"/>
            <a:r>
              <a:rPr lang="uk-UA" dirty="0" smtClean="0"/>
              <a:t>Виявлення грибовищ місцезростання у нашому селі</a:t>
            </a:r>
            <a:endParaRPr lang="ru-RU" dirty="0"/>
          </a:p>
        </p:txBody>
      </p:sp>
      <p:pic>
        <p:nvPicPr>
          <p:cNvPr id="6" name="Содержимое 5" descr="C:\Documents and Settings\User\Рабочий стол\природа\DSCN1114.jpg"/>
          <p:cNvPicPr>
            <a:picLocks noGrp="1"/>
          </p:cNvPicPr>
          <p:nvPr>
            <p:ph idx="1"/>
          </p:nvPr>
        </p:nvPicPr>
        <p:blipFill>
          <a:blip r:embed="rId3" cstate="print"/>
          <a:stretch>
            <a:fillRect/>
          </a:stretch>
        </p:blipFill>
        <p:spPr bwMode="auto">
          <a:xfrm>
            <a:off x="3183082" y="2424762"/>
            <a:ext cx="2930236" cy="2784764"/>
          </a:xfrm>
          <a:prstGeom prst="rect">
            <a:avLst/>
          </a:prstGeom>
          <a:noFill/>
          <a:ln w="9525">
            <a:noFill/>
            <a:miter lim="800000"/>
            <a:headEnd/>
            <a:tailEnd/>
          </a:ln>
        </p:spPr>
      </p:pic>
      <p:pic>
        <p:nvPicPr>
          <p:cNvPr id="4" name="Рисунок 3" descr="C:\Documents and Settings\User\Рабочий стол\природа\DSCN1112.jpg"/>
          <p:cNvPicPr/>
          <p:nvPr/>
        </p:nvPicPr>
        <p:blipFill>
          <a:blip r:embed="rId4" cstate="print"/>
          <a:srcRect/>
          <a:stretch>
            <a:fillRect/>
          </a:stretch>
        </p:blipFill>
        <p:spPr bwMode="auto">
          <a:xfrm>
            <a:off x="428596" y="1785926"/>
            <a:ext cx="3500462" cy="3929090"/>
          </a:xfrm>
          <a:prstGeom prst="rect">
            <a:avLst/>
          </a:prstGeom>
          <a:noFill/>
          <a:ln w="9525">
            <a:noFill/>
            <a:miter lim="800000"/>
            <a:headEnd/>
            <a:tailEnd/>
          </a:ln>
        </p:spPr>
      </p:pic>
      <p:graphicFrame>
        <p:nvGraphicFramePr>
          <p:cNvPr id="1026" name="Object 2"/>
          <p:cNvGraphicFramePr>
            <a:graphicFrameLocks noChangeAspect="1"/>
          </p:cNvGraphicFramePr>
          <p:nvPr/>
        </p:nvGraphicFramePr>
        <p:xfrm>
          <a:off x="6000760" y="1857364"/>
          <a:ext cx="2989538" cy="3849686"/>
        </p:xfrm>
        <a:graphic>
          <a:graphicData uri="http://schemas.openxmlformats.org/presentationml/2006/ole">
            <mc:AlternateContent xmlns:mc="http://schemas.openxmlformats.org/markup-compatibility/2006">
              <mc:Choice xmlns:v="urn:schemas-microsoft-com:vml" Requires="v">
                <p:oleObj spid="_x0000_s1033" name="Документ" r:id="rId6" imgW="5968555" imgH="8072087" progId="Word.Document.12">
                  <p:embed/>
                </p:oleObj>
              </mc:Choice>
              <mc:Fallback>
                <p:oleObj name="Документ" r:id="rId6" imgW="5968555" imgH="8072087" progId="Word.Document.12">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00760" y="1857364"/>
                        <a:ext cx="2989538" cy="3849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099592"/>
          </a:xfrm>
        </p:spPr>
        <p:txBody>
          <a:bodyPr>
            <a:normAutofit fontScale="90000"/>
          </a:bodyPr>
          <a:lstStyle/>
          <a:p>
            <a:pPr algn="ctr"/>
            <a:r>
              <a:rPr lang="uk-UA" b="1" dirty="0" smtClean="0">
                <a:latin typeface="Times New Roman" pitchFamily="18" charset="0"/>
                <a:cs typeface="Times New Roman" pitchFamily="18" charset="0"/>
              </a:rPr>
              <a:t>Знайдено 7 грибів та 3 яйця веселки -  урочище </a:t>
            </a:r>
            <a:r>
              <a:rPr lang="uk-UA" b="1" dirty="0" err="1" smtClean="0">
                <a:latin typeface="Times New Roman" pitchFamily="18" charset="0"/>
                <a:cs typeface="Times New Roman" pitchFamily="18" charset="0"/>
              </a:rPr>
              <a:t>Осава</a:t>
            </a:r>
            <a:endParaRPr lang="ru-RU" b="1" dirty="0">
              <a:latin typeface="Times New Roman" pitchFamily="18" charset="0"/>
              <a:cs typeface="Times New Roman" pitchFamily="18" charset="0"/>
            </a:endParaRPr>
          </a:p>
        </p:txBody>
      </p:sp>
      <p:pic>
        <p:nvPicPr>
          <p:cNvPr id="4" name="Содержимое 3" descr="C:\Documents and Settings\User\Рабочий стол\Фотографії\З цифровика\DSCN0368.jpg"/>
          <p:cNvPicPr>
            <a:picLocks noGrp="1"/>
          </p:cNvPicPr>
          <p:nvPr>
            <p:ph idx="1"/>
          </p:nvPr>
        </p:nvPicPr>
        <p:blipFill>
          <a:blip r:embed="rId2" cstate="print"/>
          <a:stretch>
            <a:fillRect/>
          </a:stretch>
        </p:blipFill>
        <p:spPr bwMode="auto">
          <a:xfrm>
            <a:off x="1115616" y="1628800"/>
            <a:ext cx="6480720" cy="4464496"/>
          </a:xfrm>
          <a:prstGeom prst="rect">
            <a:avLst/>
          </a:prstGeom>
          <a:noFill/>
          <a:ln w="9525">
            <a:noFill/>
            <a:miter lim="800000"/>
            <a:headEnd/>
            <a:tailEnd/>
          </a:ln>
        </p:spPr>
      </p:pic>
      <p:pic>
        <p:nvPicPr>
          <p:cNvPr id="2050" name="Picture 2" descr="C:\Users\TPCUser\Desktop\mushroom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005064"/>
            <a:ext cx="2522054" cy="22650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171600"/>
          </a:xfrm>
        </p:spPr>
        <p:txBody>
          <a:bodyPr>
            <a:normAutofit fontScale="90000"/>
          </a:bodyPr>
          <a:lstStyle/>
          <a:p>
            <a:pPr algn="ctr"/>
            <a:r>
              <a:rPr lang="uk-UA" b="1" dirty="0" smtClean="0">
                <a:latin typeface="Times New Roman" pitchFamily="18" charset="0"/>
                <a:cs typeface="Times New Roman" pitchFamily="18" charset="0"/>
              </a:rPr>
              <a:t>Урочище Кривий – знайшла 2 яйця гриба</a:t>
            </a:r>
            <a:endParaRPr lang="ru-RU" b="1" dirty="0">
              <a:latin typeface="Times New Roman" pitchFamily="18" charset="0"/>
              <a:cs typeface="Times New Roman" pitchFamily="18" charset="0"/>
            </a:endParaRPr>
          </a:p>
        </p:txBody>
      </p:sp>
      <p:pic>
        <p:nvPicPr>
          <p:cNvPr id="4" name="Содержимое 3" descr="http://navigator.rv.ua/images/stories/osvitrivne/robotimolodi/grib8.jpg"/>
          <p:cNvPicPr>
            <a:picLocks noGrp="1"/>
          </p:cNvPicPr>
          <p:nvPr>
            <p:ph idx="1"/>
          </p:nvPr>
        </p:nvPicPr>
        <p:blipFill>
          <a:blip r:embed="rId2"/>
          <a:stretch>
            <a:fillRect/>
          </a:stretch>
        </p:blipFill>
        <p:spPr bwMode="auto">
          <a:xfrm>
            <a:off x="2533650" y="2207419"/>
            <a:ext cx="4229100" cy="3219450"/>
          </a:xfrm>
          <a:prstGeom prst="rect">
            <a:avLst/>
          </a:prstGeom>
          <a:noFill/>
          <a:ln w="9525">
            <a:noFill/>
            <a:miter lim="800000"/>
            <a:headEnd/>
            <a:tailEnd/>
          </a:ln>
        </p:spPr>
      </p:pic>
      <p:pic>
        <p:nvPicPr>
          <p:cNvPr id="5122" name="Picture 2" descr="C:\Users\TPCUser\Desktop\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365104"/>
            <a:ext cx="2232248" cy="18203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243608"/>
          </a:xfrm>
        </p:spPr>
        <p:txBody>
          <a:bodyPr>
            <a:noAutofit/>
          </a:bodyPr>
          <a:lstStyle/>
          <a:p>
            <a:pPr algn="ctr"/>
            <a:r>
              <a:rPr lang="uk-UA" sz="3200" b="1" dirty="0" smtClean="0"/>
              <a:t>Третє грибовище веселки – урочище Полінець.</a:t>
            </a:r>
            <a:br>
              <a:rPr lang="uk-UA" sz="3200" b="1" dirty="0" smtClean="0"/>
            </a:br>
            <a:r>
              <a:rPr lang="uk-UA" sz="3200" b="1" dirty="0" smtClean="0"/>
              <a:t>Знайшла 2 яйця і 1 дорослий гриб</a:t>
            </a:r>
            <a:endParaRPr lang="ru-RU" sz="3200" b="1" dirty="0"/>
          </a:p>
        </p:txBody>
      </p:sp>
      <p:pic>
        <p:nvPicPr>
          <p:cNvPr id="4" name="Содержимое 3" descr="C:\Documents and Settings\User\Рабочий стол\Фотографії\осава\Зображення0059.jpg"/>
          <p:cNvPicPr>
            <a:picLocks noGrp="1"/>
          </p:cNvPicPr>
          <p:nvPr>
            <p:ph idx="1"/>
          </p:nvPr>
        </p:nvPicPr>
        <p:blipFill>
          <a:blip r:embed="rId2"/>
          <a:stretch>
            <a:fillRect/>
          </a:stretch>
        </p:blipFill>
        <p:spPr bwMode="auto">
          <a:xfrm>
            <a:off x="4499992" y="2060848"/>
            <a:ext cx="4042543" cy="4525962"/>
          </a:xfrm>
          <a:prstGeom prst="rect">
            <a:avLst/>
          </a:prstGeom>
          <a:noFill/>
          <a:ln w="9525">
            <a:noFill/>
            <a:miter lim="800000"/>
            <a:headEnd/>
            <a:tailEnd/>
          </a:ln>
        </p:spPr>
      </p:pic>
      <p:pic>
        <p:nvPicPr>
          <p:cNvPr id="4099" name="Picture 3" descr="C:\Users\TPCUser\Desktop\tt1_195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584027"/>
            <a:ext cx="3059785" cy="26448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PCUser\Desktop\grib_veselka_60_kapsul-500x56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3212977"/>
            <a:ext cx="2880320" cy="300604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274638"/>
            <a:ext cx="8229600" cy="2225668"/>
          </a:xfrm>
        </p:spPr>
        <p:txBody>
          <a:bodyPr>
            <a:normAutofit/>
          </a:bodyPr>
          <a:lstStyle/>
          <a:p>
            <a:r>
              <a:rPr lang="uk-UA" sz="3100" b="1" dirty="0" smtClean="0"/>
              <a:t>Препарати </a:t>
            </a:r>
            <a:r>
              <a:rPr lang="uk-UA" sz="3100" b="1" dirty="0" err="1" smtClean="0"/>
              <a:t>Фунго-Ши</a:t>
            </a:r>
            <a:r>
              <a:rPr lang="en-US" sz="3100" b="1" dirty="0" smtClean="0"/>
              <a:t>:</a:t>
            </a:r>
            <a:r>
              <a:rPr lang="uk-UA" sz="1800" b="1" dirty="0" smtClean="0"/>
              <a:t/>
            </a:r>
            <a:br>
              <a:rPr lang="uk-UA" sz="1800" b="1" dirty="0" smtClean="0"/>
            </a:br>
            <a:r>
              <a:rPr lang="uk-UA" sz="2700" dirty="0" smtClean="0">
                <a:latin typeface="Times New Roman" pitchFamily="18" charset="0"/>
                <a:cs typeface="Times New Roman" pitchFamily="18" charset="0"/>
              </a:rPr>
              <a:t>1.Веселка порошок</a:t>
            </a:r>
            <a:br>
              <a:rPr lang="uk-UA"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2.Веселка з льняною олією</a:t>
            </a:r>
            <a:br>
              <a:rPr lang="uk-UA"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3.Веселка </a:t>
            </a:r>
            <a:r>
              <a:rPr lang="uk-UA" sz="2700" dirty="0" err="1" smtClean="0">
                <a:latin typeface="Times New Roman" pitchFamily="18" charset="0"/>
                <a:cs typeface="Times New Roman" pitchFamily="18" charset="0"/>
              </a:rPr>
              <a:t>фунгосвічки</a:t>
            </a:r>
            <a:r>
              <a:rPr lang="uk-UA" sz="2700" dirty="0" smtClean="0">
                <a:latin typeface="Times New Roman" pitchFamily="18" charset="0"/>
                <a:cs typeface="Times New Roman" pitchFamily="18" charset="0"/>
              </a:rPr>
              <a:t/>
            </a:r>
            <a:br>
              <a:rPr lang="uk-UA" sz="2700" dirty="0" smtClean="0">
                <a:latin typeface="Times New Roman" pitchFamily="18" charset="0"/>
                <a:cs typeface="Times New Roman" pitchFamily="18" charset="0"/>
              </a:rPr>
            </a:br>
            <a:r>
              <a:rPr lang="uk-UA" sz="2700" dirty="0" smtClean="0">
                <a:latin typeface="Times New Roman" pitchFamily="18" charset="0"/>
                <a:cs typeface="Times New Roman" pitchFamily="18" charset="0"/>
              </a:rPr>
              <a:t>4.Крем з екстрактом веселки в капсулах</a:t>
            </a:r>
            <a:endParaRPr lang="ru-RU" sz="2700" dirty="0">
              <a:latin typeface="Times New Roman" pitchFamily="18" charset="0"/>
              <a:cs typeface="Times New Roman" pitchFamily="18" charset="0"/>
            </a:endParaRPr>
          </a:p>
        </p:txBody>
      </p:sp>
      <p:pic>
        <p:nvPicPr>
          <p:cNvPr id="4" name="Содержимое 3" descr="http://navigator.rv.ua/images/stories/osvitrivne/robotimolodi/grib3.jpg"/>
          <p:cNvPicPr>
            <a:picLocks noGrp="1"/>
          </p:cNvPicPr>
          <p:nvPr>
            <p:ph idx="1"/>
          </p:nvPr>
        </p:nvPicPr>
        <p:blipFill>
          <a:blip r:embed="rId3"/>
          <a:stretch>
            <a:fillRect/>
          </a:stretch>
        </p:blipFill>
        <p:spPr bwMode="auto">
          <a:xfrm>
            <a:off x="3619500" y="2778919"/>
            <a:ext cx="2057400" cy="2076450"/>
          </a:xfrm>
          <a:prstGeom prst="rect">
            <a:avLst/>
          </a:prstGeom>
          <a:noFill/>
          <a:ln w="9525">
            <a:noFill/>
            <a:miter lim="800000"/>
            <a:headEnd/>
            <a:tailEnd/>
          </a:ln>
        </p:spPr>
      </p:pic>
      <p:pic>
        <p:nvPicPr>
          <p:cNvPr id="5" name="Рисунок 4" descr="http://navigator.rv.ua/images/stories/osvitrivne/robotimolodi/grib4.jpg"/>
          <p:cNvPicPr/>
          <p:nvPr/>
        </p:nvPicPr>
        <p:blipFill>
          <a:blip r:embed="rId4"/>
          <a:srcRect/>
          <a:stretch>
            <a:fillRect/>
          </a:stretch>
        </p:blipFill>
        <p:spPr bwMode="auto">
          <a:xfrm>
            <a:off x="106791" y="2482020"/>
            <a:ext cx="2195736" cy="2639786"/>
          </a:xfrm>
          <a:prstGeom prst="rect">
            <a:avLst/>
          </a:prstGeom>
          <a:noFill/>
          <a:ln w="9525">
            <a:noFill/>
            <a:miter lim="800000"/>
            <a:headEnd/>
            <a:tailEnd/>
          </a:ln>
        </p:spPr>
      </p:pic>
      <p:pic>
        <p:nvPicPr>
          <p:cNvPr id="6" name="Рисунок 5" descr="http://navigator.rv.ua/images/stories/osvitrivne/robotimolodi/grib5.jpg"/>
          <p:cNvPicPr/>
          <p:nvPr/>
        </p:nvPicPr>
        <p:blipFill>
          <a:blip r:embed="rId5"/>
          <a:srcRect/>
          <a:stretch>
            <a:fillRect/>
          </a:stretch>
        </p:blipFill>
        <p:spPr bwMode="auto">
          <a:xfrm flipH="1">
            <a:off x="7524328" y="908720"/>
            <a:ext cx="1296144" cy="2364864"/>
          </a:xfrm>
          <a:prstGeom prst="rect">
            <a:avLst/>
          </a:prstGeom>
          <a:noFill/>
          <a:ln w="9525">
            <a:noFill/>
            <a:miter lim="800000"/>
            <a:headEnd/>
            <a:tailEnd/>
          </a:ln>
        </p:spPr>
      </p:pic>
      <p:pic>
        <p:nvPicPr>
          <p:cNvPr id="7" name="Рисунок 6" descr="http://navigator.rv.ua/images/stories/osvitrivne/robotimolodi/grib6.jpg"/>
          <p:cNvPicPr/>
          <p:nvPr/>
        </p:nvPicPr>
        <p:blipFill>
          <a:blip r:embed="rId6"/>
          <a:srcRect/>
          <a:stretch>
            <a:fillRect/>
          </a:stretch>
        </p:blipFill>
        <p:spPr bwMode="auto">
          <a:xfrm>
            <a:off x="2051720" y="2564904"/>
            <a:ext cx="1714512" cy="1926546"/>
          </a:xfrm>
          <a:prstGeom prst="rect">
            <a:avLst/>
          </a:prstGeom>
          <a:noFill/>
          <a:ln w="9525">
            <a:noFill/>
            <a:miter lim="800000"/>
            <a:headEnd/>
            <a:tailEnd/>
          </a:ln>
        </p:spPr>
      </p:pic>
      <p:pic>
        <p:nvPicPr>
          <p:cNvPr id="3075" name="Picture 3" descr="C:\Users\TPCUser\Desktop\image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31840" y="3949181"/>
            <a:ext cx="1676400" cy="23701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315616"/>
          </a:xfrm>
        </p:spPr>
        <p:txBody>
          <a:bodyPr>
            <a:normAutofit/>
          </a:bodyPr>
          <a:lstStyle/>
          <a:p>
            <a:pPr algn="ctr"/>
            <a:r>
              <a:rPr lang="uk-UA" sz="3200" b="1" dirty="0" smtClean="0"/>
              <a:t>Розмова з жителькою с. </a:t>
            </a:r>
            <a:r>
              <a:rPr lang="uk-UA" sz="3200" b="1" dirty="0" err="1" smtClean="0"/>
              <a:t>Липча</a:t>
            </a:r>
            <a:r>
              <a:rPr lang="uk-UA" sz="3200" b="1" dirty="0" smtClean="0"/>
              <a:t> про популярність веселки </a:t>
            </a:r>
            <a:r>
              <a:rPr lang="uk-UA" sz="3200" b="1" dirty="0" err="1" smtClean="0"/>
              <a:t>Мерцел</a:t>
            </a:r>
            <a:r>
              <a:rPr lang="uk-UA" sz="3200" b="1" dirty="0" smtClean="0"/>
              <a:t> О.І.</a:t>
            </a:r>
            <a:endParaRPr lang="ru-RU" sz="3200" b="1" dirty="0"/>
          </a:p>
        </p:txBody>
      </p:sp>
      <p:pic>
        <p:nvPicPr>
          <p:cNvPr id="22530" name="Picture 2" descr="C:\Documents and Settings\User\Рабочий стол\природа\DSCN1115.jpg"/>
          <p:cNvPicPr>
            <a:picLocks noGrp="1" noChangeAspect="1" noChangeArrowheads="1"/>
          </p:cNvPicPr>
          <p:nvPr>
            <p:ph idx="1"/>
          </p:nvPr>
        </p:nvPicPr>
        <p:blipFill>
          <a:blip r:embed="rId2" cstate="print"/>
          <a:stretch>
            <a:fillRect/>
          </a:stretch>
        </p:blipFill>
        <p:spPr bwMode="auto">
          <a:xfrm>
            <a:off x="1691680" y="1988840"/>
            <a:ext cx="6034616" cy="4525962"/>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600" b="1" dirty="0" smtClean="0">
                <a:solidFill>
                  <a:schemeClr val="accent2"/>
                </a:solidFill>
              </a:rPr>
              <a:t>Опитування 100 сімей с. </a:t>
            </a:r>
            <a:r>
              <a:rPr lang="uk-UA" sz="3600" b="1" dirty="0" err="1" smtClean="0">
                <a:solidFill>
                  <a:schemeClr val="accent2"/>
                </a:solidFill>
              </a:rPr>
              <a:t>Липча</a:t>
            </a:r>
            <a:r>
              <a:rPr lang="uk-UA" sz="3600" b="1" dirty="0" smtClean="0">
                <a:solidFill>
                  <a:schemeClr val="accent2"/>
                </a:solidFill>
              </a:rPr>
              <a:t> </a:t>
            </a:r>
            <a:endParaRPr lang="ru-RU" sz="3600" b="1" dirty="0">
              <a:solidFill>
                <a:schemeClr val="accent2"/>
              </a:solidFill>
            </a:endParaRPr>
          </a:p>
        </p:txBody>
      </p:sp>
      <p:sp>
        <p:nvSpPr>
          <p:cNvPr id="3" name="Содержимое 2"/>
          <p:cNvSpPr>
            <a:spLocks noGrp="1"/>
          </p:cNvSpPr>
          <p:nvPr>
            <p:ph idx="1"/>
          </p:nvPr>
        </p:nvSpPr>
        <p:spPr>
          <a:xfrm>
            <a:off x="457200" y="1500175"/>
            <a:ext cx="8229600" cy="4429156"/>
          </a:xfrm>
        </p:spPr>
        <p:txBody>
          <a:bodyPr>
            <a:normAutofit fontScale="92500"/>
          </a:bodyPr>
          <a:lstStyle/>
          <a:p>
            <a:r>
              <a:rPr lang="ru-RU" b="1" i="1" dirty="0" err="1" smtClean="0"/>
              <a:t>Зміст</a:t>
            </a:r>
            <a:r>
              <a:rPr lang="ru-RU" b="1" i="1" dirty="0" smtClean="0"/>
              <a:t> </a:t>
            </a:r>
            <a:r>
              <a:rPr lang="ru-RU" b="1" i="1" dirty="0" err="1" smtClean="0"/>
              <a:t>анкети</a:t>
            </a:r>
            <a:r>
              <a:rPr lang="ru-RU" b="1" i="1" dirty="0" smtClean="0"/>
              <a:t> « </a:t>
            </a:r>
            <a:r>
              <a:rPr lang="ru-RU" b="1" i="1" dirty="0" err="1" smtClean="0"/>
              <a:t>Популярність</a:t>
            </a:r>
            <a:r>
              <a:rPr lang="ru-RU" b="1" i="1" dirty="0" smtClean="0"/>
              <a:t> веселки »</a:t>
            </a:r>
            <a:r>
              <a:rPr lang="ru-RU" i="1" dirty="0" smtClean="0"/>
              <a:t/>
            </a:r>
            <a:br>
              <a:rPr lang="ru-RU" i="1" dirty="0" smtClean="0"/>
            </a:br>
            <a:r>
              <a:rPr lang="ru-RU" i="1" dirty="0" smtClean="0"/>
              <a:t/>
            </a:r>
            <a:br>
              <a:rPr lang="ru-RU" i="1" dirty="0" smtClean="0"/>
            </a:br>
            <a:r>
              <a:rPr lang="ru-RU" i="1" dirty="0" smtClean="0"/>
              <a:t>•    </a:t>
            </a:r>
            <a:r>
              <a:rPr lang="ru-RU" i="1" dirty="0" err="1" smtClean="0"/>
              <a:t>Чи</a:t>
            </a:r>
            <a:r>
              <a:rPr lang="ru-RU" i="1" dirty="0" smtClean="0"/>
              <a:t> </a:t>
            </a:r>
            <a:r>
              <a:rPr lang="ru-RU" i="1" dirty="0" err="1" smtClean="0"/>
              <a:t>відомий</a:t>
            </a:r>
            <a:r>
              <a:rPr lang="ru-RU" i="1" dirty="0" smtClean="0"/>
              <a:t> вам гриб веселка </a:t>
            </a:r>
            <a:r>
              <a:rPr lang="ru-RU" i="1" dirty="0" err="1" smtClean="0"/>
              <a:t>звичайна</a:t>
            </a:r>
            <a:r>
              <a:rPr lang="ru-RU" i="1" dirty="0" smtClean="0"/>
              <a:t>?</a:t>
            </a:r>
            <a:br>
              <a:rPr lang="ru-RU" i="1" dirty="0" smtClean="0"/>
            </a:br>
            <a:r>
              <a:rPr lang="ru-RU" i="1" dirty="0" smtClean="0"/>
              <a:t>•    Де в </a:t>
            </a:r>
            <a:r>
              <a:rPr lang="ru-RU" i="1" dirty="0" err="1" smtClean="0"/>
              <a:t>нашій</a:t>
            </a:r>
            <a:r>
              <a:rPr lang="ru-RU" i="1" dirty="0" smtClean="0"/>
              <a:t> </a:t>
            </a:r>
            <a:r>
              <a:rPr lang="ru-RU" i="1" dirty="0" err="1" smtClean="0"/>
              <a:t>місцевості</a:t>
            </a:r>
            <a:r>
              <a:rPr lang="ru-RU" i="1" dirty="0" smtClean="0"/>
              <a:t> </a:t>
            </a:r>
            <a:r>
              <a:rPr lang="ru-RU" i="1" dirty="0" err="1" smtClean="0"/>
              <a:t>ви</a:t>
            </a:r>
            <a:r>
              <a:rPr lang="ru-RU" i="1" dirty="0" smtClean="0"/>
              <a:t> </a:t>
            </a:r>
            <a:r>
              <a:rPr lang="ru-RU" i="1" dirty="0" err="1" smtClean="0"/>
              <a:t>його</a:t>
            </a:r>
            <a:r>
              <a:rPr lang="ru-RU" i="1" dirty="0" smtClean="0"/>
              <a:t> </a:t>
            </a:r>
            <a:r>
              <a:rPr lang="ru-RU" i="1" dirty="0" err="1" smtClean="0"/>
              <a:t>зустрічали</a:t>
            </a:r>
            <a:r>
              <a:rPr lang="ru-RU" i="1" dirty="0" smtClean="0"/>
              <a:t>?</a:t>
            </a:r>
            <a:br>
              <a:rPr lang="ru-RU" i="1" dirty="0" smtClean="0"/>
            </a:br>
            <a:r>
              <a:rPr lang="ru-RU" i="1" dirty="0" smtClean="0"/>
              <a:t>•    </a:t>
            </a:r>
            <a:r>
              <a:rPr lang="ru-RU" i="1" dirty="0" err="1" smtClean="0"/>
              <a:t>Чи</a:t>
            </a:r>
            <a:r>
              <a:rPr lang="ru-RU" i="1" dirty="0" smtClean="0"/>
              <a:t> </a:t>
            </a:r>
            <a:r>
              <a:rPr lang="ru-RU" i="1" dirty="0" err="1" smtClean="0"/>
              <a:t>використовуєте</a:t>
            </a:r>
            <a:r>
              <a:rPr lang="ru-RU" i="1" dirty="0" smtClean="0"/>
              <a:t> веселку для </a:t>
            </a:r>
            <a:r>
              <a:rPr lang="ru-RU" i="1" dirty="0" err="1" smtClean="0"/>
              <a:t>лікування</a:t>
            </a:r>
            <a:r>
              <a:rPr lang="ru-RU" i="1" dirty="0" smtClean="0"/>
              <a:t>?</a:t>
            </a:r>
            <a:br>
              <a:rPr lang="ru-RU" i="1" dirty="0" smtClean="0"/>
            </a:br>
            <a:r>
              <a:rPr lang="ru-RU" i="1" dirty="0" smtClean="0"/>
              <a:t>•    </a:t>
            </a:r>
            <a:r>
              <a:rPr lang="ru-RU" i="1" dirty="0" err="1" smtClean="0"/>
              <a:t>Які</a:t>
            </a:r>
            <a:r>
              <a:rPr lang="ru-RU" i="1" dirty="0" smtClean="0"/>
              <a:t> </a:t>
            </a:r>
            <a:r>
              <a:rPr lang="ru-RU" i="1" dirty="0" err="1" smtClean="0"/>
              <a:t>хвороби</a:t>
            </a:r>
            <a:r>
              <a:rPr lang="ru-RU" i="1" dirty="0" smtClean="0"/>
              <a:t> </a:t>
            </a:r>
            <a:r>
              <a:rPr lang="ru-RU" i="1" dirty="0" err="1" smtClean="0"/>
              <a:t>лікуєте</a:t>
            </a:r>
            <a:r>
              <a:rPr lang="ru-RU" i="1" dirty="0" smtClean="0"/>
              <a:t> грибом?</a:t>
            </a:r>
            <a:br>
              <a:rPr lang="ru-RU" i="1" dirty="0" smtClean="0"/>
            </a:br>
            <a:r>
              <a:rPr lang="ru-RU" i="1" dirty="0" smtClean="0"/>
              <a:t>•    </a:t>
            </a:r>
            <a:r>
              <a:rPr lang="ru-RU" i="1" dirty="0" err="1" smtClean="0"/>
              <a:t>Вкажіть</a:t>
            </a:r>
            <a:r>
              <a:rPr lang="ru-RU" i="1" dirty="0" smtClean="0"/>
              <a:t> </a:t>
            </a:r>
            <a:r>
              <a:rPr lang="ru-RU" i="1" dirty="0" err="1" smtClean="0"/>
              <a:t>випробувані</a:t>
            </a:r>
            <a:r>
              <a:rPr lang="ru-RU" i="1" dirty="0" smtClean="0"/>
              <a:t> вами </a:t>
            </a:r>
            <a:r>
              <a:rPr lang="ru-RU" i="1" dirty="0" err="1" smtClean="0"/>
              <a:t>рецепти</a:t>
            </a:r>
            <a:r>
              <a:rPr lang="ru-RU" i="1" dirty="0" smtClean="0"/>
              <a:t> </a:t>
            </a:r>
            <a:r>
              <a:rPr lang="ru-RU" i="1" dirty="0" err="1" smtClean="0"/>
              <a:t>лікування</a:t>
            </a:r>
            <a:r>
              <a:rPr lang="ru-RU" i="1" dirty="0" smtClean="0"/>
              <a:t> веселкою.</a:t>
            </a:r>
            <a:r>
              <a:rPr lang="ru-RU" dirty="0" smtClean="0"/>
              <a:t/>
            </a:r>
            <a:br>
              <a:rPr lang="ru-RU" dirty="0" smtClean="0"/>
            </a:b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solidFill>
                  <a:srgbClr val="FF0000"/>
                </a:solidFill>
                <a:latin typeface="Times New Roman" pitchFamily="18" charset="0"/>
                <a:cs typeface="Times New Roman" pitchFamily="18" charset="0"/>
              </a:rPr>
              <a:t>М</a:t>
            </a:r>
            <a:r>
              <a:rPr lang="uk-UA" sz="3200" b="1" dirty="0" smtClean="0">
                <a:solidFill>
                  <a:srgbClr val="FF0000"/>
                </a:solidFill>
                <a:latin typeface="Times New Roman" pitchFamily="18" charset="0"/>
                <a:cs typeface="Times New Roman" pitchFamily="18" charset="0"/>
              </a:rPr>
              <a:t>ета</a:t>
            </a:r>
            <a:endParaRPr lang="uk-UA" sz="32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1196752"/>
            <a:ext cx="8229600" cy="5040560"/>
          </a:xfrm>
        </p:spPr>
        <p:txBody>
          <a:bodyPr>
            <a:normAutofit fontScale="55000" lnSpcReduction="20000"/>
          </a:bodyPr>
          <a:lstStyle/>
          <a:p>
            <a:pPr marL="0" indent="0">
              <a:buNone/>
            </a:pPr>
            <a:endParaRPr lang="ru-RU" dirty="0"/>
          </a:p>
          <a:p>
            <a:r>
              <a:rPr lang="uk-UA" sz="6500" dirty="0">
                <a:latin typeface="Times New Roman" pitchFamily="18" charset="0"/>
                <a:cs typeface="Times New Roman" pitchFamily="18" charset="0"/>
              </a:rPr>
              <a:t>вивчення екологічної характеристики популяції веселки звичайної на території </a:t>
            </a:r>
            <a:r>
              <a:rPr lang="uk-UA" sz="6500" dirty="0" err="1">
                <a:latin typeface="Times New Roman" pitchFamily="18" charset="0"/>
                <a:cs typeface="Times New Roman" pitchFamily="18" charset="0"/>
              </a:rPr>
              <a:t>с.Липча</a:t>
            </a:r>
            <a:r>
              <a:rPr lang="en-US" sz="6500" dirty="0">
                <a:latin typeface="Times New Roman" pitchFamily="18" charset="0"/>
                <a:cs typeface="Times New Roman" pitchFamily="18" charset="0"/>
              </a:rPr>
              <a:t>;</a:t>
            </a:r>
            <a:endParaRPr lang="ru-RU" sz="6500" dirty="0">
              <a:latin typeface="Times New Roman" pitchFamily="18" charset="0"/>
              <a:cs typeface="Times New Roman" pitchFamily="18" charset="0"/>
            </a:endParaRPr>
          </a:p>
          <a:p>
            <a:r>
              <a:rPr lang="uk-UA" sz="6500" dirty="0">
                <a:latin typeface="Times New Roman" pitchFamily="18" charset="0"/>
                <a:cs typeface="Times New Roman" pitchFamily="18" charset="0"/>
              </a:rPr>
              <a:t>вивчення досвіду відомих </a:t>
            </a:r>
            <a:r>
              <a:rPr lang="uk-UA" sz="6500" dirty="0" err="1">
                <a:latin typeface="Times New Roman" pitchFamily="18" charset="0"/>
                <a:cs typeface="Times New Roman" pitchFamily="18" charset="0"/>
              </a:rPr>
              <a:t>фунготерапевтів</a:t>
            </a:r>
            <a:r>
              <a:rPr lang="uk-UA" sz="6500" dirty="0">
                <a:latin typeface="Times New Roman" pitchFamily="18" charset="0"/>
                <a:cs typeface="Times New Roman" pitchFamily="18" charset="0"/>
              </a:rPr>
              <a:t> у лікуванні веселкою</a:t>
            </a:r>
            <a:r>
              <a:rPr lang="en-US" sz="6500" dirty="0">
                <a:latin typeface="Times New Roman" pitchFamily="18" charset="0"/>
                <a:cs typeface="Times New Roman" pitchFamily="18" charset="0"/>
              </a:rPr>
              <a:t>;</a:t>
            </a:r>
            <a:endParaRPr lang="ru-RU" sz="6500" dirty="0">
              <a:latin typeface="Times New Roman" pitchFamily="18" charset="0"/>
              <a:cs typeface="Times New Roman" pitchFamily="18" charset="0"/>
            </a:endParaRPr>
          </a:p>
          <a:p>
            <a:r>
              <a:rPr lang="uk-UA" sz="6500" dirty="0">
                <a:latin typeface="Times New Roman" pitchFamily="18" charset="0"/>
                <a:cs typeface="Times New Roman" pitchFamily="18" charset="0"/>
              </a:rPr>
              <a:t>дослідження популярності гриба серед населення та його використання у народній медицині</a:t>
            </a:r>
            <a:endParaRPr lang="ru-RU" sz="6500" dirty="0">
              <a:latin typeface="Times New Roman" pitchFamily="18" charset="0"/>
              <a:cs typeface="Times New Roman" pitchFamily="18" charset="0"/>
            </a:endParaRPr>
          </a:p>
          <a:p>
            <a:pPr marL="0" indent="0">
              <a:buNone/>
            </a:pPr>
            <a:r>
              <a:rPr lang="en-US" sz="5100" dirty="0"/>
              <a:t/>
            </a:r>
            <a:br>
              <a:rPr lang="en-US" sz="5100" dirty="0"/>
            </a:br>
            <a:r>
              <a:rPr lang="en-US" dirty="0"/>
              <a:t/>
            </a:r>
            <a:br>
              <a:rPr lang="en-US" dirty="0"/>
            </a:br>
            <a:endParaRPr lang="en-US" dirty="0"/>
          </a:p>
          <a:p>
            <a:endParaRPr lang="uk-UA" dirty="0"/>
          </a:p>
        </p:txBody>
      </p:sp>
    </p:spTree>
    <p:extLst>
      <p:ext uri="{BB962C8B-B14F-4D97-AF65-F5344CB8AC3E}">
        <p14:creationId xmlns:p14="http://schemas.microsoft.com/office/powerpoint/2010/main" val="825142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97040"/>
          </a:xfrm>
        </p:spPr>
        <p:txBody>
          <a:bodyPr>
            <a:normAutofit fontScale="90000"/>
          </a:bodyPr>
          <a:lstStyle/>
          <a:p>
            <a:pPr algn="ctr"/>
            <a:r>
              <a:rPr lang="en-US" sz="2400" b="1" dirty="0" smtClean="0"/>
              <a:t>                             </a:t>
            </a:r>
            <a:r>
              <a:rPr lang="uk-UA" sz="2400" b="1" dirty="0" smtClean="0"/>
              <a:t>1.</a:t>
            </a:r>
            <a:r>
              <a:rPr lang="en-US" sz="2400" b="1" dirty="0" smtClean="0"/>
              <a:t> </a:t>
            </a:r>
            <a:r>
              <a:rPr lang="uk-UA" sz="2400" b="1" dirty="0" smtClean="0"/>
              <a:t>Знають місцезростання гриба – 10</a:t>
            </a:r>
            <a:r>
              <a:rPr lang="en-US" sz="2400" b="1" dirty="0" smtClean="0"/>
              <a:t>%</a:t>
            </a:r>
            <a:r>
              <a:rPr lang="uk-UA" sz="2400" b="1" dirty="0" smtClean="0"/>
              <a:t/>
            </a:r>
            <a:br>
              <a:rPr lang="uk-UA" sz="2400" b="1" dirty="0" smtClean="0"/>
            </a:br>
            <a:r>
              <a:rPr lang="en-US" sz="2400" b="1" dirty="0" smtClean="0"/>
              <a:t>          </a:t>
            </a:r>
            <a:r>
              <a:rPr lang="uk-UA" sz="2400" b="1" dirty="0" smtClean="0"/>
              <a:t>2.</a:t>
            </a:r>
            <a:r>
              <a:rPr lang="en-US" sz="2400" b="1" dirty="0" smtClean="0"/>
              <a:t> </a:t>
            </a:r>
            <a:r>
              <a:rPr lang="uk-UA" sz="2400" b="1" dirty="0" smtClean="0"/>
              <a:t>Не знають про гриб – 20</a:t>
            </a:r>
            <a:r>
              <a:rPr lang="en-US" sz="2400" b="1" dirty="0" smtClean="0"/>
              <a:t>%</a:t>
            </a:r>
            <a:r>
              <a:rPr lang="uk-UA" sz="2400" b="1" dirty="0" smtClean="0"/>
              <a:t/>
            </a:r>
            <a:br>
              <a:rPr lang="uk-UA" sz="2400" b="1" dirty="0" smtClean="0"/>
            </a:br>
            <a:r>
              <a:rPr lang="uk-UA" sz="2400" b="1" dirty="0" smtClean="0"/>
              <a:t>3. Відома веселка -45</a:t>
            </a:r>
            <a:r>
              <a:rPr lang="en-US" sz="2400" b="1" dirty="0" smtClean="0"/>
              <a:t>%</a:t>
            </a:r>
            <a:r>
              <a:rPr lang="uk-UA" sz="2400" b="1" dirty="0" smtClean="0"/>
              <a:t/>
            </a:r>
            <a:br>
              <a:rPr lang="uk-UA" sz="2400" b="1" dirty="0" smtClean="0"/>
            </a:br>
            <a:r>
              <a:rPr lang="en-US" sz="2400" b="1" dirty="0" smtClean="0"/>
              <a:t>                                </a:t>
            </a:r>
            <a:r>
              <a:rPr lang="uk-UA" sz="2400" b="1" dirty="0" smtClean="0"/>
              <a:t>4. Використовують для лікування – 25</a:t>
            </a:r>
            <a:r>
              <a:rPr lang="en-US" sz="2400" b="1" dirty="0" smtClean="0"/>
              <a:t>%</a:t>
            </a:r>
            <a:endParaRPr lang="ru-RU" sz="2400" b="1" dirty="0"/>
          </a:p>
        </p:txBody>
      </p:sp>
      <p:pic>
        <p:nvPicPr>
          <p:cNvPr id="4" name="Содержимое 3" descr="http://navigator.rv.ua/images/stories/osvitrivne/robotimolodi/grib9.gif"/>
          <p:cNvPicPr>
            <a:picLocks noGrp="1"/>
          </p:cNvPicPr>
          <p:nvPr>
            <p:ph idx="1"/>
          </p:nvPr>
        </p:nvPicPr>
        <p:blipFill>
          <a:blip r:embed="rId2"/>
          <a:srcRect/>
          <a:stretch>
            <a:fillRect/>
          </a:stretch>
        </p:blipFill>
        <p:spPr bwMode="auto">
          <a:xfrm>
            <a:off x="857224" y="2143116"/>
            <a:ext cx="7000924" cy="442915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64704"/>
            <a:ext cx="8229600" cy="3528392"/>
          </a:xfrm>
        </p:spPr>
        <p:txBody>
          <a:bodyPr>
            <a:normAutofit fontScale="90000"/>
          </a:bodyPr>
          <a:lstStyle/>
          <a:p>
            <a:pPr algn="ctr"/>
            <a:r>
              <a:rPr lang="uk-UA" sz="3200" b="1" dirty="0" smtClean="0"/>
              <a:t>ВИСНОВКИ</a:t>
            </a:r>
            <a:br>
              <a:rPr lang="uk-UA" sz="3200" b="1" dirty="0" smtClean="0"/>
            </a:br>
            <a:r>
              <a:rPr lang="uk-UA" sz="3200" b="1" dirty="0" smtClean="0"/>
              <a:t>Гриби – це аптека</a:t>
            </a:r>
            <a:r>
              <a:rPr lang="en-US" sz="3200" b="1" dirty="0" smtClean="0"/>
              <a:t>,</a:t>
            </a:r>
            <a:r>
              <a:rPr lang="uk-UA" sz="3200" b="1" dirty="0" smtClean="0"/>
              <a:t> яку дав нам Творець і треба вміти нею користуватися</a:t>
            </a:r>
            <a:br>
              <a:rPr lang="uk-UA" sz="3200" b="1" dirty="0" smtClean="0"/>
            </a:br>
            <a:r>
              <a:rPr lang="ru-RU" sz="2700" dirty="0" smtClean="0">
                <a:latin typeface="Times New Roman" pitchFamily="18" charset="0"/>
                <a:cs typeface="Times New Roman" pitchFamily="18" charset="0"/>
              </a:rPr>
              <a:t>Веселка </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справжня</a:t>
            </a:r>
            <a:r>
              <a:rPr lang="ru-RU" sz="2700" dirty="0">
                <a:latin typeface="Times New Roman" pitchFamily="18" charset="0"/>
                <a:cs typeface="Times New Roman" pitchFamily="18" charset="0"/>
              </a:rPr>
              <a:t> королева </a:t>
            </a:r>
            <a:r>
              <a:rPr lang="ru-RU" sz="2700" dirty="0" err="1">
                <a:latin typeface="Times New Roman" pitchFamily="18" charset="0"/>
                <a:cs typeface="Times New Roman" pitchFamily="18" charset="0"/>
              </a:rPr>
              <a:t>лікарських</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грибів</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нашого</a:t>
            </a:r>
            <a:r>
              <a:rPr lang="ru-RU" sz="2700" dirty="0">
                <a:latin typeface="Times New Roman" pitchFamily="18" charset="0"/>
                <a:cs typeface="Times New Roman" pitchFamily="18" charset="0"/>
              </a:rPr>
              <a:t> краю. </a:t>
            </a:r>
            <a:r>
              <a:rPr lang="ru-RU" sz="2700" dirty="0" err="1">
                <a:latin typeface="Times New Roman" pitchFamily="18" charset="0"/>
                <a:cs typeface="Times New Roman" pitchFamily="18" charset="0"/>
              </a:rPr>
              <a:t>Проведене</a:t>
            </a:r>
            <a:r>
              <a:rPr lang="ru-RU" sz="2700" dirty="0">
                <a:latin typeface="Times New Roman" pitchFamily="18" charset="0"/>
                <a:cs typeface="Times New Roman" pitchFamily="18" charset="0"/>
              </a:rPr>
              <a:t> нами </a:t>
            </a:r>
            <a:r>
              <a:rPr lang="ru-RU" sz="2700" dirty="0" err="1">
                <a:latin typeface="Times New Roman" pitchFamily="18" charset="0"/>
                <a:cs typeface="Times New Roman" pitchFamily="18" charset="0"/>
              </a:rPr>
              <a:t>дослідження</a:t>
            </a:r>
            <a:r>
              <a:rPr lang="ru-RU" sz="2700" dirty="0">
                <a:latin typeface="Times New Roman" pitchFamily="18" charset="0"/>
                <a:cs typeface="Times New Roman" pitchFamily="18" charset="0"/>
              </a:rPr>
              <a:t> в </a:t>
            </a:r>
            <a:r>
              <a:rPr lang="ru-RU" sz="2700" dirty="0" err="1">
                <a:latin typeface="Times New Roman" pitchFamily="18" charset="0"/>
                <a:cs typeface="Times New Roman" pitchFamily="18" charset="0"/>
              </a:rPr>
              <a:t>цьому</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переконує</a:t>
            </a:r>
            <a:r>
              <a:rPr lang="ru-RU" sz="2700" dirty="0">
                <a:latin typeface="Times New Roman" pitchFamily="18" charset="0"/>
                <a:cs typeface="Times New Roman" pitchFamily="18" charset="0"/>
              </a:rPr>
              <a:t>. На жаль, </a:t>
            </a:r>
            <a:r>
              <a:rPr lang="ru-RU" sz="2700" dirty="0" err="1">
                <a:latin typeface="Times New Roman" pitchFamily="18" charset="0"/>
                <a:cs typeface="Times New Roman" pitchFamily="18" charset="0"/>
              </a:rPr>
              <a:t>дуже</a:t>
            </a:r>
            <a:r>
              <a:rPr lang="ru-RU" sz="2700" dirty="0">
                <a:latin typeface="Times New Roman" pitchFamily="18" charset="0"/>
                <a:cs typeface="Times New Roman" pitchFamily="18" charset="0"/>
              </a:rPr>
              <a:t> мало людей </a:t>
            </a:r>
            <a:r>
              <a:rPr lang="ru-RU" sz="2700" dirty="0" err="1">
                <a:latin typeface="Times New Roman" pitchFamily="18" charset="0"/>
                <a:cs typeface="Times New Roman" pitchFamily="18" charset="0"/>
              </a:rPr>
              <a:t>знають</a:t>
            </a:r>
            <a:r>
              <a:rPr lang="ru-RU" sz="2700" dirty="0">
                <a:latin typeface="Times New Roman" pitchFamily="18" charset="0"/>
                <a:cs typeface="Times New Roman" pitchFamily="18" charset="0"/>
              </a:rPr>
              <a:t> про веселку та </a:t>
            </a:r>
            <a:r>
              <a:rPr lang="ru-RU" sz="2700" dirty="0" err="1">
                <a:latin typeface="Times New Roman" pitchFamily="18" charset="0"/>
                <a:cs typeface="Times New Roman" pitchFamily="18" charset="0"/>
              </a:rPr>
              <a:t>її</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цілющу</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дію</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Навіть</a:t>
            </a:r>
            <a:r>
              <a:rPr lang="ru-RU" sz="2700" dirty="0">
                <a:latin typeface="Times New Roman" pitchFamily="18" charset="0"/>
                <a:cs typeface="Times New Roman" pitchFamily="18" charset="0"/>
              </a:rPr>
              <a:t> там, де </a:t>
            </a:r>
            <a:r>
              <a:rPr lang="ru-RU" sz="2700" dirty="0" err="1">
                <a:latin typeface="Times New Roman" pitchFamily="18" charset="0"/>
                <a:cs typeface="Times New Roman" pitchFamily="18" charset="0"/>
              </a:rPr>
              <a:t>цей</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рідкісний</a:t>
            </a:r>
            <a:r>
              <a:rPr lang="ru-RU" sz="2700" dirty="0">
                <a:latin typeface="Times New Roman" pitchFamily="18" charset="0"/>
                <a:cs typeface="Times New Roman" pitchFamily="18" charset="0"/>
              </a:rPr>
              <a:t> гриб </a:t>
            </a:r>
            <a:r>
              <a:rPr lang="ru-RU" sz="2700" dirty="0" err="1">
                <a:latin typeface="Times New Roman" pitchFamily="18" charset="0"/>
                <a:cs typeface="Times New Roman" pitchFamily="18" charset="0"/>
              </a:rPr>
              <a:t>можна</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знайти</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відомий</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він</a:t>
            </a:r>
            <a:r>
              <a:rPr lang="ru-RU" sz="2700" dirty="0">
                <a:latin typeface="Times New Roman" pitchFamily="18" charset="0"/>
                <a:cs typeface="Times New Roman" pitchFamily="18" charset="0"/>
              </a:rPr>
              <a:t> не </a:t>
            </a:r>
            <a:r>
              <a:rPr lang="ru-RU" sz="2700" dirty="0" err="1">
                <a:latin typeface="Times New Roman" pitchFamily="18" charset="0"/>
                <a:cs typeface="Times New Roman" pitchFamily="18" charset="0"/>
              </a:rPr>
              <a:t>всім</a:t>
            </a:r>
            <a:r>
              <a:rPr lang="ru-RU" sz="2700" dirty="0" smtClean="0">
                <a:latin typeface="Times New Roman" pitchFamily="18" charset="0"/>
                <a:cs typeface="Times New Roman" pitchFamily="18" charset="0"/>
              </a:rPr>
              <a:t>.</a:t>
            </a:r>
            <a:br>
              <a:rPr lang="ru-RU" sz="2700" dirty="0" smtClean="0">
                <a:latin typeface="Times New Roman" pitchFamily="18" charset="0"/>
                <a:cs typeface="Times New Roman" pitchFamily="18" charset="0"/>
              </a:rPr>
            </a:br>
            <a:r>
              <a:rPr lang="ru-RU" sz="2700" dirty="0" err="1">
                <a:latin typeface="Times New Roman" pitchFamily="18" charset="0"/>
                <a:cs typeface="Times New Roman" pitchFamily="18" charset="0"/>
              </a:rPr>
              <a:t>Маємо</a:t>
            </a:r>
            <a:r>
              <a:rPr lang="ru-RU" sz="2700" dirty="0">
                <a:latin typeface="Times New Roman" pitchFamily="18" charset="0"/>
                <a:cs typeface="Times New Roman" pitchFamily="18" charset="0"/>
              </a:rPr>
              <a:t> </a:t>
            </a:r>
            <a:r>
              <a:rPr lang="ru-RU" sz="2700" dirty="0" err="1">
                <a:latin typeface="Times New Roman" pitchFamily="18" charset="0"/>
                <a:cs typeface="Times New Roman" pitchFamily="18" charset="0"/>
              </a:rPr>
              <a:t>надію</a:t>
            </a:r>
            <a:r>
              <a:rPr lang="ru-RU" sz="2700" dirty="0">
                <a:latin typeface="Times New Roman" pitchFamily="18" charset="0"/>
                <a:cs typeface="Times New Roman" pitchFamily="18" charset="0"/>
              </a:rPr>
              <a:t> на те, </a:t>
            </a:r>
            <a:r>
              <a:rPr lang="ru-RU" sz="2700" dirty="0" err="1">
                <a:latin typeface="Times New Roman" pitchFamily="18" charset="0"/>
                <a:cs typeface="Times New Roman" pitchFamily="18" charset="0"/>
              </a:rPr>
              <a:t>що</a:t>
            </a:r>
            <a:r>
              <a:rPr lang="ru-RU" sz="2700" dirty="0">
                <a:latin typeface="Times New Roman" pitchFamily="18" charset="0"/>
                <a:cs typeface="Times New Roman" pitchFamily="18" charset="0"/>
              </a:rPr>
              <a:t> з </a:t>
            </a:r>
            <a:r>
              <a:rPr lang="ru-RU" sz="2700" dirty="0" err="1">
                <a:latin typeface="Times New Roman" pitchFamily="18" charset="0"/>
                <a:cs typeface="Times New Roman" pitchFamily="18" charset="0"/>
              </a:rPr>
              <a:t>кожним</a:t>
            </a:r>
            <a:r>
              <a:rPr lang="ru-RU" sz="2700" dirty="0">
                <a:latin typeface="Times New Roman" pitchFamily="18" charset="0"/>
                <a:cs typeface="Times New Roman" pitchFamily="18" charset="0"/>
              </a:rPr>
              <a:t> днем, роком </a:t>
            </a:r>
            <a:r>
              <a:rPr lang="ru-RU" sz="2700" dirty="0" err="1">
                <a:latin typeface="Times New Roman" pitchFamily="18" charset="0"/>
                <a:cs typeface="Times New Roman" pitchFamily="18" charset="0"/>
              </a:rPr>
              <a:t>популярність</a:t>
            </a:r>
            <a:r>
              <a:rPr lang="ru-RU" sz="2700" dirty="0">
                <a:latin typeface="Times New Roman" pitchFamily="18" charset="0"/>
                <a:cs typeface="Times New Roman" pitchFamily="18" charset="0"/>
              </a:rPr>
              <a:t> веселки </a:t>
            </a:r>
            <a:r>
              <a:rPr lang="ru-RU" sz="2700" dirty="0" err="1">
                <a:latin typeface="Times New Roman" pitchFamily="18" charset="0"/>
                <a:cs typeface="Times New Roman" pitchFamily="18" charset="0"/>
              </a:rPr>
              <a:t>зростатиме</a:t>
            </a:r>
            <a:r>
              <a:rPr lang="ru-RU" sz="2700" dirty="0">
                <a:latin typeface="Times New Roman" pitchFamily="18" charset="0"/>
                <a:cs typeface="Times New Roman" pitchFamily="18" charset="0"/>
              </a:rPr>
              <a:t>.</a:t>
            </a:r>
            <a:br>
              <a:rPr lang="ru-RU" sz="2700" dirty="0">
                <a:latin typeface="Times New Roman" pitchFamily="18" charset="0"/>
                <a:cs typeface="Times New Roman" pitchFamily="18" charset="0"/>
              </a:rPr>
            </a:br>
            <a:r>
              <a:rPr lang="ru-RU" sz="2700" dirty="0">
                <a:latin typeface="Times New Roman" pitchFamily="18" charset="0"/>
                <a:cs typeface="Times New Roman" pitchFamily="18" charset="0"/>
              </a:rPr>
              <a:t/>
            </a:r>
            <a:br>
              <a:rPr lang="ru-RU" sz="2700" dirty="0">
                <a:latin typeface="Times New Roman" pitchFamily="18" charset="0"/>
                <a:cs typeface="Times New Roman" pitchFamily="18" charset="0"/>
              </a:rPr>
            </a:br>
            <a:endParaRPr lang="ru-RU" sz="2700" b="1" dirty="0">
              <a:latin typeface="Times New Roman" pitchFamily="18" charset="0"/>
              <a:cs typeface="Times New Roman" pitchFamily="18" charset="0"/>
            </a:endParaRPr>
          </a:p>
        </p:txBody>
      </p:sp>
      <p:pic>
        <p:nvPicPr>
          <p:cNvPr id="4" name="Содержимое 3" descr="http://selodzhuriv.at.ua/foto/Gad1.jpg"/>
          <p:cNvPicPr>
            <a:picLocks noGrp="1"/>
          </p:cNvPicPr>
          <p:nvPr>
            <p:ph idx="1"/>
          </p:nvPr>
        </p:nvPicPr>
        <p:blipFill>
          <a:blip r:embed="rId2"/>
          <a:stretch>
            <a:fillRect/>
          </a:stretch>
        </p:blipFill>
        <p:spPr bwMode="auto">
          <a:xfrm>
            <a:off x="1907704" y="4581128"/>
            <a:ext cx="2628900" cy="219199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sz="4800" b="1" dirty="0" smtClean="0"/>
              <a:t>Дякую за увагу</a:t>
            </a:r>
            <a:r>
              <a:rPr lang="en-US" sz="4800" b="1" dirty="0" smtClean="0"/>
              <a:t>!</a:t>
            </a:r>
            <a:endParaRPr lang="ru-RU" sz="4800" b="1" dirty="0"/>
          </a:p>
        </p:txBody>
      </p:sp>
      <p:pic>
        <p:nvPicPr>
          <p:cNvPr id="5"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4547" t="3565" r="13857"/>
          <a:stretch/>
        </p:blipFill>
        <p:spPr bwMode="auto">
          <a:xfrm>
            <a:off x="1403648" y="2078182"/>
            <a:ext cx="6552728" cy="4364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360040"/>
          </a:xfrm>
        </p:spPr>
        <p:txBody>
          <a:bodyPr>
            <a:normAutofit fontScale="90000"/>
          </a:bodyPr>
          <a:lstStyle/>
          <a:p>
            <a:r>
              <a:rPr lang="uk-UA" sz="3200" b="1" dirty="0" smtClean="0">
                <a:solidFill>
                  <a:srgbClr val="FF0000"/>
                </a:solidFill>
                <a:latin typeface="Times New Roman" pitchFamily="18" charset="0"/>
                <a:cs typeface="Times New Roman" pitchFamily="18" charset="0"/>
              </a:rPr>
              <a:t>Завдання</a:t>
            </a:r>
            <a:endParaRPr lang="uk-UA" sz="3200"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457200" y="908720"/>
            <a:ext cx="8229600" cy="5544616"/>
          </a:xfrm>
        </p:spPr>
        <p:txBody>
          <a:bodyPr>
            <a:normAutofit fontScale="85000" lnSpcReduction="10000"/>
          </a:bodyPr>
          <a:lstStyle/>
          <a:p>
            <a:pPr marL="0" indent="0">
              <a:buNone/>
            </a:pPr>
            <a:r>
              <a:rPr lang="ru-RU" dirty="0"/>
              <a:t/>
            </a:r>
            <a:br>
              <a:rPr lang="ru-RU" dirty="0"/>
            </a:br>
            <a:r>
              <a:rPr lang="ru-RU" i="1" dirty="0"/>
              <a:t>•     </a:t>
            </a:r>
            <a:r>
              <a:rPr lang="ru-RU" i="1" dirty="0" err="1">
                <a:latin typeface="Times New Roman" pitchFamily="18" charset="0"/>
                <a:cs typeface="Times New Roman" pitchFamily="18" charset="0"/>
              </a:rPr>
              <a:t>опрацювати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відповідну</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наукову</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літературу</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з’ясувати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систематичне</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положення</a:t>
            </a:r>
            <a:r>
              <a:rPr lang="ru-RU" i="1" dirty="0">
                <a:latin typeface="Times New Roman" pitchFamily="18" charset="0"/>
                <a:cs typeface="Times New Roman" pitchFamily="18" charset="0"/>
              </a:rPr>
              <a:t> виду, </a:t>
            </a:r>
            <a:r>
              <a:rPr lang="ru-RU" i="1" dirty="0" err="1">
                <a:latin typeface="Times New Roman" pitchFamily="18" charset="0"/>
                <a:cs typeface="Times New Roman" pitchFamily="18" charset="0"/>
              </a:rPr>
              <a:t>його</a:t>
            </a:r>
            <a:r>
              <a:rPr lang="ru-RU" i="1" dirty="0">
                <a:latin typeface="Times New Roman" pitchFamily="18" charset="0"/>
                <a:cs typeface="Times New Roman" pitchFamily="18" charset="0"/>
              </a:rPr>
              <a:t> морфолого-</a:t>
            </a:r>
            <a:r>
              <a:rPr lang="ru-RU" i="1" dirty="0" err="1">
                <a:latin typeface="Times New Roman" pitchFamily="18" charset="0"/>
                <a:cs typeface="Times New Roman" pitchFamily="18" charset="0"/>
              </a:rPr>
              <a:t>біологічні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особливості</a:t>
            </a:r>
            <a:r>
              <a:rPr lang="ru-RU" i="1" dirty="0">
                <a:latin typeface="Times New Roman" pitchFamily="18" charset="0"/>
                <a:cs typeface="Times New Roman" pitchFamily="18" charset="0"/>
              </a:rPr>
              <a:t>;</a:t>
            </a:r>
            <a:br>
              <a:rPr lang="ru-RU" i="1" dirty="0">
                <a:latin typeface="Times New Roman" pitchFamily="18" charset="0"/>
                <a:cs typeface="Times New Roman" pitchFamily="18" charset="0"/>
              </a:rPr>
            </a:b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дати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екологічну</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характеристку</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популяції</a:t>
            </a:r>
            <a:r>
              <a:rPr lang="ru-RU" i="1" dirty="0">
                <a:latin typeface="Times New Roman" pitchFamily="18" charset="0"/>
                <a:cs typeface="Times New Roman" pitchFamily="18" charset="0"/>
              </a:rPr>
              <a:t> веселки </a:t>
            </a:r>
            <a:r>
              <a:rPr lang="ru-RU" i="1" dirty="0" err="1">
                <a:latin typeface="Times New Roman" pitchFamily="18" charset="0"/>
                <a:cs typeface="Times New Roman" pitchFamily="18" charset="0"/>
              </a:rPr>
              <a:t>звичайної</a:t>
            </a:r>
            <a:r>
              <a:rPr lang="ru-RU" i="1" dirty="0">
                <a:latin typeface="Times New Roman" pitchFamily="18" charset="0"/>
                <a:cs typeface="Times New Roman" pitchFamily="18" charset="0"/>
              </a:rPr>
              <a:t> на </a:t>
            </a:r>
            <a:r>
              <a:rPr lang="ru-RU" i="1" dirty="0" err="1">
                <a:latin typeface="Times New Roman" pitchFamily="18" charset="0"/>
                <a:cs typeface="Times New Roman" pitchFamily="18" charset="0"/>
              </a:rPr>
              <a:t>території</a:t>
            </a:r>
            <a:r>
              <a:rPr lang="ru-RU" i="1" dirty="0">
                <a:latin typeface="Times New Roman" pitchFamily="18" charset="0"/>
                <a:cs typeface="Times New Roman" pitchFamily="18" charset="0"/>
              </a:rPr>
              <a:t> </a:t>
            </a:r>
            <a:r>
              <a:rPr lang="uk-UA" i="1" dirty="0" err="1">
                <a:latin typeface="Times New Roman" pitchFamily="18" charset="0"/>
                <a:cs typeface="Times New Roman" pitchFamily="18" charset="0"/>
              </a:rPr>
              <a:t>Липчанського</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лісництва</a:t>
            </a:r>
            <a:r>
              <a:rPr lang="ru-RU" i="1" dirty="0" smtClean="0">
                <a:latin typeface="Times New Roman" pitchFamily="18" charset="0"/>
                <a:cs typeface="Times New Roman" pitchFamily="18" charset="0"/>
              </a:rPr>
              <a: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вивчити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досвід</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відомих</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фунготерапевтів</a:t>
            </a:r>
            <a:r>
              <a:rPr lang="ru-RU" i="1" dirty="0">
                <a:latin typeface="Times New Roman" pitchFamily="18" charset="0"/>
                <a:cs typeface="Times New Roman" pitchFamily="18" charset="0"/>
              </a:rPr>
              <a:t> у </a:t>
            </a:r>
            <a:r>
              <a:rPr lang="ru-RU" i="1" dirty="0" err="1">
                <a:latin typeface="Times New Roman" pitchFamily="18" charset="0"/>
                <a:cs typeface="Times New Roman" pitchFamily="18" charset="0"/>
              </a:rPr>
              <a:t>лікуванні</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веселкою</a:t>
            </a:r>
            <a:r>
              <a:rPr lang="ru-RU" i="1" dirty="0">
                <a:latin typeface="Times New Roman" pitchFamily="18" charset="0"/>
                <a:cs typeface="Times New Roman" pitchFamily="18" charset="0"/>
              </a:rPr>
              <a:t>;</a:t>
            </a:r>
            <a:br>
              <a:rPr lang="ru-RU" i="1" dirty="0">
                <a:latin typeface="Times New Roman" pitchFamily="18" charset="0"/>
                <a:cs typeface="Times New Roman" pitchFamily="18" charset="0"/>
              </a:rPr>
            </a:b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дослідити</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популярність</a:t>
            </a:r>
            <a:r>
              <a:rPr lang="ru-RU" i="1" dirty="0">
                <a:latin typeface="Times New Roman" pitchFamily="18" charset="0"/>
                <a:cs typeface="Times New Roman" pitchFamily="18" charset="0"/>
              </a:rPr>
              <a:t> гриба </a:t>
            </a:r>
            <a:r>
              <a:rPr lang="ru-RU" i="1" dirty="0" err="1">
                <a:latin typeface="Times New Roman" pitchFamily="18" charset="0"/>
                <a:cs typeface="Times New Roman" pitchFamily="18" charset="0"/>
              </a:rPr>
              <a:t>серед</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населення</a:t>
            </a:r>
            <a:r>
              <a:rPr lang="ru-RU" i="1" dirty="0">
                <a:latin typeface="Times New Roman" pitchFamily="18" charset="0"/>
                <a:cs typeface="Times New Roman" pitchFamily="18" charset="0"/>
              </a:rPr>
              <a:t> та </a:t>
            </a:r>
            <a:r>
              <a:rPr lang="ru-RU" i="1" dirty="0" err="1">
                <a:latin typeface="Times New Roman" pitchFamily="18" charset="0"/>
                <a:cs typeface="Times New Roman" pitchFamily="18" charset="0"/>
              </a:rPr>
              <a:t>використання</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його</a:t>
            </a:r>
            <a:r>
              <a:rPr lang="ru-RU" i="1" dirty="0">
                <a:latin typeface="Times New Roman" pitchFamily="18" charset="0"/>
                <a:cs typeface="Times New Roman" pitchFamily="18" charset="0"/>
              </a:rPr>
              <a:t> у </a:t>
            </a:r>
            <a:r>
              <a:rPr lang="ru-RU" i="1" dirty="0" err="1">
                <a:latin typeface="Times New Roman" pitchFamily="18" charset="0"/>
                <a:cs typeface="Times New Roman" pitchFamily="18" charset="0"/>
              </a:rPr>
              <a:t>народній</a:t>
            </a:r>
            <a:r>
              <a:rPr lang="ru-RU" i="1" dirty="0">
                <a:latin typeface="Times New Roman" pitchFamily="18" charset="0"/>
                <a:cs typeface="Times New Roman" pitchFamily="18" charset="0"/>
              </a:rPr>
              <a:t> </a:t>
            </a:r>
            <a:r>
              <a:rPr lang="ru-RU" i="1" dirty="0" err="1">
                <a:latin typeface="Times New Roman" pitchFamily="18" charset="0"/>
                <a:cs typeface="Times New Roman" pitchFamily="18" charset="0"/>
              </a:rPr>
              <a:t>медицині</a:t>
            </a:r>
            <a:r>
              <a:rPr lang="ru-RU" i="1" dirty="0">
                <a:latin typeface="Times New Roman" pitchFamily="18" charset="0"/>
                <a:cs typeface="Times New Roman" pitchFamily="18" charset="0"/>
              </a:rPr>
              <a:t>.</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результаті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проведеної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роботи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хоч</a:t>
            </a:r>
            <a:r>
              <a:rPr lang="uk-UA" dirty="0">
                <a:latin typeface="Times New Roman" pitchFamily="18" charset="0"/>
                <a:cs typeface="Times New Roman" pitchFamily="18" charset="0"/>
              </a:rPr>
              <a:t>у </a:t>
            </a:r>
            <a:r>
              <a:rPr lang="ru-RU" dirty="0" err="1">
                <a:latin typeface="Times New Roman" pitchFamily="18" charset="0"/>
                <a:cs typeface="Times New Roman" pitchFamily="18" charset="0"/>
              </a:rPr>
              <a:t>підтвердити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або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спростувати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гіпотезу</a:t>
            </a:r>
            <a:r>
              <a:rPr lang="ru-RU" dirty="0">
                <a:latin typeface="Times New Roman" pitchFamily="18" charset="0"/>
                <a:cs typeface="Times New Roman" pitchFamily="18" charset="0"/>
              </a:rPr>
              <a:t> про</a:t>
            </a:r>
            <a:r>
              <a:rPr lang="uk-UA" dirty="0">
                <a:latin typeface="Times New Roman" pitchFamily="18" charset="0"/>
                <a:cs typeface="Times New Roman" pitchFamily="18" charset="0"/>
              </a:rPr>
              <a:t> </a:t>
            </a:r>
            <a:r>
              <a:rPr lang="ru-RU" dirty="0">
                <a:latin typeface="Times New Roman" pitchFamily="18" charset="0"/>
                <a:cs typeface="Times New Roman" pitchFamily="18" charset="0"/>
              </a:rPr>
              <a:t>те, </a:t>
            </a:r>
            <a:r>
              <a:rPr lang="ru-RU" dirty="0" err="1">
                <a:latin typeface="Times New Roman" pitchFamily="18" charset="0"/>
                <a:cs typeface="Times New Roman" pitchFamily="18" charset="0"/>
              </a:rPr>
              <a:t>що</a:t>
            </a:r>
            <a:r>
              <a:rPr lang="ru-RU" dirty="0">
                <a:latin typeface="Times New Roman" pitchFamily="18" charset="0"/>
                <a:cs typeface="Times New Roman" pitchFamily="18" charset="0"/>
              </a:rPr>
              <a:t> веселка – панацея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багатьох</a:t>
            </a:r>
            <a:r>
              <a:rPr lang="ru-RU" dirty="0">
                <a:latin typeface="Times New Roman" pitchFamily="18" charset="0"/>
                <a:cs typeface="Times New Roman" pitchFamily="18" charset="0"/>
              </a:rPr>
              <a:t> хвороб.</a:t>
            </a:r>
          </a:p>
          <a:p>
            <a:endParaRPr lang="uk-UA" dirty="0"/>
          </a:p>
        </p:txBody>
      </p:sp>
    </p:spTree>
    <p:extLst>
      <p:ext uri="{BB962C8B-B14F-4D97-AF65-F5344CB8AC3E}">
        <p14:creationId xmlns:p14="http://schemas.microsoft.com/office/powerpoint/2010/main" val="1175148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57200" y="457200"/>
            <a:ext cx="8686800" cy="838200"/>
          </a:xfrm>
        </p:spPr>
        <p:txBody>
          <a:bodyPr>
            <a:normAutofit/>
          </a:bodyPr>
          <a:lstStyle/>
          <a:p>
            <a:pPr algn="ctr"/>
            <a:r>
              <a:rPr lang="uk-UA" b="1" dirty="0" smtClean="0"/>
              <a:t>Різноманітність грибів</a:t>
            </a:r>
            <a:endParaRPr lang="ru-RU" b="1" dirty="0"/>
          </a:p>
        </p:txBody>
      </p:sp>
      <p:pic>
        <p:nvPicPr>
          <p:cNvPr id="4" name="Рисунок 3" descr="boletua_edulis_naturalist_if_ua">
            <a:hlinkClick r:id="rId2" tooltip="&quot;boletua_edulis_naturalist_if_ua&quot;"/>
          </p:cNvPr>
          <p:cNvPicPr/>
          <p:nvPr/>
        </p:nvPicPr>
        <p:blipFill>
          <a:blip r:embed="rId3"/>
          <a:srcRect/>
          <a:stretch>
            <a:fillRect/>
          </a:stretch>
        </p:blipFill>
        <p:spPr bwMode="auto">
          <a:xfrm>
            <a:off x="1214414" y="1785926"/>
            <a:ext cx="2500330" cy="1928826"/>
          </a:xfrm>
          <a:prstGeom prst="rect">
            <a:avLst/>
          </a:prstGeom>
          <a:noFill/>
          <a:ln w="9525">
            <a:noFill/>
            <a:miter lim="800000"/>
            <a:headEnd/>
            <a:tailEnd/>
          </a:ln>
        </p:spPr>
      </p:pic>
      <p:pic>
        <p:nvPicPr>
          <p:cNvPr id="6" name="irc_mi" descr="http://wikigrib.ru/img-gribs/muxomor-krasnyj/muxomor-krasnyj-01.jpg">
            <a:hlinkClick r:id="rId4"/>
          </p:cNvPr>
          <p:cNvPicPr/>
          <p:nvPr/>
        </p:nvPicPr>
        <p:blipFill>
          <a:blip r:embed="rId5"/>
          <a:srcRect/>
          <a:stretch>
            <a:fillRect/>
          </a:stretch>
        </p:blipFill>
        <p:spPr bwMode="auto">
          <a:xfrm>
            <a:off x="5286380" y="1500174"/>
            <a:ext cx="2286016" cy="2476507"/>
          </a:xfrm>
          <a:prstGeom prst="rect">
            <a:avLst/>
          </a:prstGeom>
          <a:noFill/>
          <a:ln w="9525">
            <a:noFill/>
            <a:miter lim="800000"/>
            <a:headEnd/>
            <a:tailEnd/>
          </a:ln>
        </p:spPr>
      </p:pic>
      <p:pic>
        <p:nvPicPr>
          <p:cNvPr id="7" name="irc_mi" descr="http://www.rtkorr.com/imgs-news/author/2010/33/3/125142732790137.jpg">
            <a:hlinkClick r:id="rId6"/>
          </p:cNvPr>
          <p:cNvPicPr/>
          <p:nvPr/>
        </p:nvPicPr>
        <p:blipFill>
          <a:blip r:embed="rId7" cstate="print"/>
          <a:srcRect/>
          <a:stretch>
            <a:fillRect/>
          </a:stretch>
        </p:blipFill>
        <p:spPr bwMode="auto">
          <a:xfrm>
            <a:off x="857224" y="4143380"/>
            <a:ext cx="2286016" cy="1866894"/>
          </a:xfrm>
          <a:prstGeom prst="rect">
            <a:avLst/>
          </a:prstGeom>
          <a:noFill/>
          <a:ln w="9525">
            <a:noFill/>
            <a:miter lim="800000"/>
            <a:headEnd/>
            <a:tailEnd/>
          </a:ln>
        </p:spPr>
      </p:pic>
      <p:pic>
        <p:nvPicPr>
          <p:cNvPr id="8" name="irc_mi" descr="http://s.svitmam.ua/photo/0/0/195/195916.jpg">
            <a:hlinkClick r:id="rId8"/>
          </p:cNvPr>
          <p:cNvPicPr/>
          <p:nvPr/>
        </p:nvPicPr>
        <p:blipFill>
          <a:blip r:embed="rId9"/>
          <a:srcRect/>
          <a:stretch>
            <a:fillRect/>
          </a:stretch>
        </p:blipFill>
        <p:spPr bwMode="auto">
          <a:xfrm>
            <a:off x="5286380" y="4437112"/>
            <a:ext cx="3071834" cy="200026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243608"/>
          </a:xfrm>
        </p:spPr>
        <p:txBody>
          <a:bodyPr>
            <a:noAutofit/>
          </a:bodyPr>
          <a:lstStyle/>
          <a:p>
            <a:pPr algn="ctr"/>
            <a:r>
              <a:rPr lang="uk-UA" dirty="0" smtClean="0"/>
              <a:t>Складна екологічна ситуація сприяє появі різних захворювань</a:t>
            </a:r>
            <a:endParaRPr lang="ru-RU" dirty="0"/>
          </a:p>
        </p:txBody>
      </p:sp>
      <p:pic>
        <p:nvPicPr>
          <p:cNvPr id="4"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472" y="2071678"/>
            <a:ext cx="4055480" cy="3571900"/>
          </a:xfrm>
          <a:prstGeom prst="rect">
            <a:avLst/>
          </a:prstGeom>
        </p:spPr>
      </p:pic>
      <p:pic>
        <p:nvPicPr>
          <p:cNvPr id="5" name="Picture 4"/>
          <p:cNvPicPr>
            <a:picLocks noGrp="1" noChangeAspect="1" noChangeArrowheads="1"/>
          </p:cNvPicPr>
          <p:nvPr/>
        </p:nvPicPr>
        <p:blipFill>
          <a:blip r:embed="rId3"/>
          <a:srcRect/>
          <a:stretch>
            <a:fillRect/>
          </a:stretch>
        </p:blipFill>
        <p:spPr bwMode="auto">
          <a:xfrm>
            <a:off x="5364088" y="2780928"/>
            <a:ext cx="3357586" cy="35719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74442"/>
          </a:xfrm>
        </p:spPr>
        <p:txBody>
          <a:bodyPr>
            <a:noAutofit/>
          </a:bodyPr>
          <a:lstStyle/>
          <a:p>
            <a:pPr algn="ctr"/>
            <a:r>
              <a:rPr lang="uk-UA" sz="3200" b="1" u="sng" dirty="0" smtClean="0">
                <a:solidFill>
                  <a:srgbClr val="FF0000"/>
                </a:solidFill>
                <a:latin typeface="Times New Roman" pitchFamily="18" charset="0"/>
                <a:cs typeface="Times New Roman" pitchFamily="18" charset="0"/>
              </a:rPr>
              <a:t>Об</a:t>
            </a:r>
            <a:r>
              <a:rPr lang="en-US" sz="3200" b="1" u="sng" dirty="0" smtClean="0">
                <a:solidFill>
                  <a:srgbClr val="FF0000"/>
                </a:solidFill>
                <a:latin typeface="Times New Roman" pitchFamily="18" charset="0"/>
                <a:cs typeface="Times New Roman" pitchFamily="18" charset="0"/>
              </a:rPr>
              <a:t>’</a:t>
            </a:r>
            <a:r>
              <a:rPr lang="uk-UA" sz="3200" b="1" u="sng" dirty="0" err="1" smtClean="0">
                <a:solidFill>
                  <a:srgbClr val="FF0000"/>
                </a:solidFill>
                <a:latin typeface="Times New Roman" pitchFamily="18" charset="0"/>
                <a:cs typeface="Times New Roman" pitchFamily="18" charset="0"/>
              </a:rPr>
              <a:t>єкт</a:t>
            </a:r>
            <a:r>
              <a:rPr lang="uk-UA" sz="3200" b="1" u="sng" dirty="0" smtClean="0">
                <a:solidFill>
                  <a:srgbClr val="FF0000"/>
                </a:solidFill>
                <a:latin typeface="Times New Roman" pitchFamily="18" charset="0"/>
                <a:cs typeface="Times New Roman" pitchFamily="18" charset="0"/>
              </a:rPr>
              <a:t> дослідження</a:t>
            </a:r>
            <a:r>
              <a:rPr lang="en-US" sz="3200" b="1" u="sng" dirty="0" smtClean="0">
                <a:solidFill>
                  <a:srgbClr val="FF0000"/>
                </a:solidFill>
                <a:latin typeface="Times New Roman" pitchFamily="18" charset="0"/>
                <a:cs typeface="Times New Roman" pitchFamily="18" charset="0"/>
              </a:rPr>
              <a:t>:</a:t>
            </a:r>
            <a:r>
              <a:rPr lang="uk-UA" sz="3200" b="1" u="sng" dirty="0" smtClean="0">
                <a:solidFill>
                  <a:srgbClr val="FF0000"/>
                </a:solidFill>
                <a:latin typeface="Times New Roman" pitchFamily="18" charset="0"/>
                <a:cs typeface="Times New Roman" pitchFamily="18" charset="0"/>
              </a:rPr>
              <a:t> веселка звичайна</a:t>
            </a:r>
            <a:br>
              <a:rPr lang="uk-UA" sz="3200" b="1" u="sng" dirty="0" smtClean="0">
                <a:solidFill>
                  <a:srgbClr val="FF0000"/>
                </a:solidFill>
                <a:latin typeface="Times New Roman" pitchFamily="18" charset="0"/>
                <a:cs typeface="Times New Roman" pitchFamily="18" charset="0"/>
              </a:rPr>
            </a:br>
            <a:r>
              <a:rPr lang="ru-RU" sz="2800" b="1" dirty="0" err="1" smtClean="0">
                <a:latin typeface="Times New Roman" pitchFamily="18" charset="0"/>
                <a:cs typeface="Times New Roman" pitchFamily="18" charset="0"/>
              </a:rPr>
              <a:t>Латинська</a:t>
            </a:r>
            <a:r>
              <a:rPr lang="ru-RU" sz="2800" b="1" dirty="0" smtClean="0">
                <a:latin typeface="Times New Roman" pitchFamily="18" charset="0"/>
                <a:cs typeface="Times New Roman" pitchFamily="18" charset="0"/>
              </a:rPr>
              <a:t> </a:t>
            </a:r>
            <a:r>
              <a:rPr lang="ru-RU" sz="2800" b="1" dirty="0" err="1">
                <a:latin typeface="Times New Roman" pitchFamily="18" charset="0"/>
                <a:cs typeface="Times New Roman" pitchFamily="18" charset="0"/>
              </a:rPr>
              <a:t>назва</a:t>
            </a:r>
            <a:r>
              <a:rPr lang="ru-RU" sz="2800" b="1" dirty="0">
                <a:latin typeface="Times New Roman" pitchFamily="18" charset="0"/>
                <a:cs typeface="Times New Roman" pitchFamily="18" charset="0"/>
              </a:rPr>
              <a:t> гриба — </a:t>
            </a:r>
            <a:r>
              <a:rPr lang="ru-RU" sz="2800" b="1" dirty="0" err="1">
                <a:latin typeface="Times New Roman" pitchFamily="18" charset="0"/>
                <a:cs typeface="Times New Roman" pitchFamily="18" charset="0"/>
              </a:rPr>
              <a:t>Phallus</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impudicus</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літературна</a:t>
            </a:r>
            <a:r>
              <a:rPr lang="ru-RU" sz="2800" b="1" dirty="0">
                <a:latin typeface="Times New Roman" pitchFamily="18" charset="0"/>
                <a:cs typeface="Times New Roman" pitchFamily="18" charset="0"/>
              </a:rPr>
              <a:t> — веселка. В </a:t>
            </a:r>
            <a:r>
              <a:rPr lang="ru-RU" sz="2800" b="1" dirty="0" err="1">
                <a:latin typeface="Times New Roman" pitchFamily="18" charset="0"/>
                <a:cs typeface="Times New Roman" pitchFamily="18" charset="0"/>
              </a:rPr>
              <a:t>народі</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його</a:t>
            </a:r>
            <a:r>
              <a:rPr lang="ru-RU" sz="2800" b="1" dirty="0">
                <a:latin typeface="Times New Roman" pitchFamily="18" charset="0"/>
                <a:cs typeface="Times New Roman" pitchFamily="18" charset="0"/>
              </a:rPr>
              <a:t> </a:t>
            </a:r>
            <a:r>
              <a:rPr lang="ru-RU" sz="2800" b="1" dirty="0" err="1">
                <a:latin typeface="Times New Roman" pitchFamily="18" charset="0"/>
                <a:cs typeface="Times New Roman" pitchFamily="18" charset="0"/>
              </a:rPr>
              <a:t>називають</a:t>
            </a:r>
            <a:r>
              <a:rPr lang="ru-RU" sz="2800" b="1" dirty="0">
                <a:latin typeface="Times New Roman" pitchFamily="18" charset="0"/>
                <a:cs typeface="Times New Roman" pitchFamily="18" charset="0"/>
              </a:rPr>
              <a:t> панна, </a:t>
            </a:r>
            <a:r>
              <a:rPr lang="ru-RU" sz="2800" b="1" dirty="0" err="1">
                <a:latin typeface="Times New Roman" pitchFamily="18" charset="0"/>
                <a:cs typeface="Times New Roman" pitchFamily="18" charset="0"/>
              </a:rPr>
              <a:t>дена</a:t>
            </a:r>
            <a:r>
              <a:rPr lang="ru-RU" sz="2800" b="1" dirty="0">
                <a:latin typeface="Times New Roman" pitchFamily="18" charset="0"/>
                <a:cs typeface="Times New Roman" pitchFamily="18" charset="0"/>
              </a:rPr>
              <a:t> губа, дивна губа, </a:t>
            </a:r>
            <a:r>
              <a:rPr lang="ru-RU" sz="2800" b="1" dirty="0" err="1">
                <a:latin typeface="Times New Roman" pitchFamily="18" charset="0"/>
                <a:cs typeface="Times New Roman" pitchFamily="18" charset="0"/>
              </a:rPr>
              <a:t>гадюча</a:t>
            </a:r>
            <a:r>
              <a:rPr lang="ru-RU" sz="2800" b="1" dirty="0">
                <a:latin typeface="Times New Roman" pitchFamily="18" charset="0"/>
                <a:cs typeface="Times New Roman" pitchFamily="18" charset="0"/>
              </a:rPr>
              <a:t> губа, </a:t>
            </a:r>
            <a:r>
              <a:rPr lang="ru-RU" sz="2800" b="1" dirty="0" err="1">
                <a:latin typeface="Times New Roman" pitchFamily="18" charset="0"/>
                <a:cs typeface="Times New Roman" pitchFamily="18" charset="0"/>
              </a:rPr>
              <a:t>чортів</a:t>
            </a:r>
            <a:r>
              <a:rPr lang="ru-RU" sz="2800" b="1" dirty="0">
                <a:latin typeface="Times New Roman" pitchFamily="18" charset="0"/>
                <a:cs typeface="Times New Roman" pitchFamily="18" charset="0"/>
              </a:rPr>
              <a:t> гриб, </a:t>
            </a:r>
            <a:r>
              <a:rPr lang="ru-RU" sz="2800" b="1" dirty="0" err="1">
                <a:latin typeface="Times New Roman" pitchFamily="18" charset="0"/>
                <a:cs typeface="Times New Roman" pitchFamily="18" charset="0"/>
              </a:rPr>
              <a:t>срамотник</a:t>
            </a:r>
            <a:r>
              <a:rPr lang="ru-RU" sz="3200" dirty="0">
                <a:latin typeface="Times New Roman" pitchFamily="18" charset="0"/>
                <a:cs typeface="Times New Roman" pitchFamily="18" charset="0"/>
              </a:rPr>
              <a:t/>
            </a:r>
            <a:br>
              <a:rPr lang="ru-RU" sz="3200" dirty="0">
                <a:latin typeface="Times New Roman" pitchFamily="18" charset="0"/>
                <a:cs typeface="Times New Roman" pitchFamily="18" charset="0"/>
              </a:rPr>
            </a:br>
            <a:endParaRPr lang="ru-RU" sz="2800" dirty="0">
              <a:latin typeface="Times New Roman" pitchFamily="18" charset="0"/>
              <a:cs typeface="Times New Roman" pitchFamily="18" charset="0"/>
            </a:endParaRPr>
          </a:p>
        </p:txBody>
      </p:sp>
      <p:pic>
        <p:nvPicPr>
          <p:cNvPr id="4" name="Содержимое 3" descr="http://navigator.rv.ua/images/stories/osvitrivne/robotimolodi/grib11.jpg"/>
          <p:cNvPicPr>
            <a:picLocks noGrp="1"/>
          </p:cNvPicPr>
          <p:nvPr>
            <p:ph idx="1"/>
          </p:nvPr>
        </p:nvPicPr>
        <p:blipFill>
          <a:blip r:embed="rId2"/>
          <a:srcRect/>
          <a:stretch>
            <a:fillRect/>
          </a:stretch>
        </p:blipFill>
        <p:spPr bwMode="auto">
          <a:xfrm>
            <a:off x="683568" y="4005064"/>
            <a:ext cx="2664296" cy="2644916"/>
          </a:xfrm>
          <a:prstGeom prst="rect">
            <a:avLst/>
          </a:prstGeom>
          <a:noFill/>
          <a:ln w="9525">
            <a:noFill/>
            <a:miter lim="800000"/>
            <a:headEnd/>
            <a:tailEnd/>
          </a:ln>
        </p:spPr>
      </p:pic>
      <p:pic>
        <p:nvPicPr>
          <p:cNvPr id="6146" name="Picture 2" descr="C:\Users\TPCUser\Desktop\grib-veselka-2930977_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3861048"/>
            <a:ext cx="3528392"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874442"/>
          </a:xfrm>
        </p:spPr>
        <p:txBody>
          <a:bodyPr>
            <a:normAutofit/>
          </a:bodyPr>
          <a:lstStyle/>
          <a:p>
            <a:pPr algn="ctr"/>
            <a:r>
              <a:rPr lang="uk-UA" sz="2800" b="1" dirty="0" smtClean="0">
                <a:solidFill>
                  <a:srgbClr val="FF0000"/>
                </a:solidFill>
                <a:latin typeface="Times New Roman" pitchFamily="18" charset="0"/>
                <a:cs typeface="Times New Roman" pitchFamily="18" charset="0"/>
              </a:rPr>
              <a:t>Найбільш загадковий гриб наших лісів</a:t>
            </a:r>
            <a:br>
              <a:rPr lang="uk-UA" sz="2800" b="1" dirty="0" smtClean="0">
                <a:solidFill>
                  <a:srgbClr val="FF0000"/>
                </a:solidFill>
                <a:latin typeface="Times New Roman" pitchFamily="18" charset="0"/>
                <a:cs typeface="Times New Roman" pitchFamily="18" charset="0"/>
              </a:rPr>
            </a:br>
            <a:r>
              <a:rPr lang="uk-UA" sz="2700" b="1" i="1" dirty="0" smtClean="0">
                <a:solidFill>
                  <a:srgbClr val="FF0000"/>
                </a:solidFill>
                <a:latin typeface="Times New Roman" pitchFamily="18" charset="0"/>
                <a:cs typeface="Times New Roman" pitchFamily="18" charset="0"/>
              </a:rPr>
              <a:t>Веселка </a:t>
            </a:r>
            <a:r>
              <a:rPr lang="uk-UA" sz="2700" b="1" i="1" dirty="0">
                <a:solidFill>
                  <a:srgbClr val="FF0000"/>
                </a:solidFill>
                <a:latin typeface="Times New Roman" pitchFamily="18" charset="0"/>
                <a:cs typeface="Times New Roman" pitchFamily="18" charset="0"/>
              </a:rPr>
              <a:t>звичайна </a:t>
            </a:r>
            <a:r>
              <a:rPr lang="uk-UA" sz="2200" dirty="0">
                <a:latin typeface="Times New Roman" pitchFamily="18" charset="0"/>
                <a:cs typeface="Times New Roman" pitchFamily="18" charset="0"/>
              </a:rPr>
              <a:t>– рідкісний гриб</a:t>
            </a:r>
            <a:r>
              <a:rPr lang="en-US" sz="2200" dirty="0">
                <a:latin typeface="Times New Roman" pitchFamily="18" charset="0"/>
                <a:cs typeface="Times New Roman" pitchFamily="18" charset="0"/>
              </a:rPr>
              <a:t>,</a:t>
            </a:r>
            <a:r>
              <a:rPr lang="uk-UA" sz="2200" dirty="0">
                <a:latin typeface="Times New Roman" pitchFamily="18" charset="0"/>
                <a:cs typeface="Times New Roman" pitchFamily="18" charset="0"/>
              </a:rPr>
              <a:t> який росте в листяних та мішаних лісах України</a:t>
            </a:r>
            <a:r>
              <a:rPr lang="en-US" sz="2200" dirty="0">
                <a:latin typeface="Times New Roman" pitchFamily="18" charset="0"/>
                <a:cs typeface="Times New Roman" pitchFamily="18" charset="0"/>
              </a:rPr>
              <a:t>,</a:t>
            </a:r>
            <a:r>
              <a:rPr lang="uk-UA" sz="2200" dirty="0">
                <a:latin typeface="Times New Roman" pitchFamily="18" charset="0"/>
                <a:cs typeface="Times New Roman" pitchFamily="18" charset="0"/>
              </a:rPr>
              <a:t> починаючи з червня по листопад. Відіграє важливу роль у лікуванні різних захворюваннях. Його використовують у </a:t>
            </a:r>
            <a:r>
              <a:rPr lang="uk-UA" sz="2200" dirty="0" err="1">
                <a:latin typeface="Times New Roman" pitchFamily="18" charset="0"/>
                <a:cs typeface="Times New Roman" pitchFamily="18" charset="0"/>
              </a:rPr>
              <a:t>фунготерапії</a:t>
            </a:r>
            <a:r>
              <a:rPr lang="uk-UA" sz="2200" dirty="0">
                <a:latin typeface="Times New Roman" pitchFamily="18" charset="0"/>
                <a:cs typeface="Times New Roman" pitchFamily="18" charset="0"/>
              </a:rPr>
              <a:t> як екологічно чистий засіб нетрадиційного лікування</a:t>
            </a:r>
            <a:r>
              <a:rPr lang="uk-UA" sz="4000" dirty="0">
                <a:latin typeface="Times New Roman" pitchFamily="18" charset="0"/>
                <a:cs typeface="Times New Roman" pitchFamily="18" charset="0"/>
              </a:rPr>
              <a:t/>
            </a:r>
            <a:br>
              <a:rPr lang="uk-UA" sz="4000" dirty="0">
                <a:latin typeface="Times New Roman" pitchFamily="18" charset="0"/>
                <a:cs typeface="Times New Roman" pitchFamily="18" charset="0"/>
              </a:rPr>
            </a:br>
            <a:endParaRPr lang="ru-RU" sz="4000" dirty="0">
              <a:latin typeface="Times New Roman" pitchFamily="18" charset="0"/>
              <a:cs typeface="Times New Roman" pitchFamily="18" charset="0"/>
            </a:endParaRPr>
          </a:p>
        </p:txBody>
      </p:sp>
      <p:pic>
        <p:nvPicPr>
          <p:cNvPr id="4" name="Содержимое 3" descr="http://selodzhuriv.at.ua/foto/Gad1.jpg"/>
          <p:cNvPicPr>
            <a:picLocks noGrp="1"/>
          </p:cNvPicPr>
          <p:nvPr>
            <p:ph idx="1"/>
          </p:nvPr>
        </p:nvPicPr>
        <p:blipFill>
          <a:blip r:embed="rId2"/>
          <a:stretch>
            <a:fillRect/>
          </a:stretch>
        </p:blipFill>
        <p:spPr bwMode="auto">
          <a:xfrm>
            <a:off x="2627784" y="4005064"/>
            <a:ext cx="2880320" cy="272353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uk-UA" b="1" dirty="0" smtClean="0"/>
              <a:t>Молоде плодове тіло гриба</a:t>
            </a:r>
            <a:endParaRPr lang="ru-RU" b="1" dirty="0"/>
          </a:p>
        </p:txBody>
      </p:sp>
      <p:pic>
        <p:nvPicPr>
          <p:cNvPr id="4" name="Содержимое 3" descr="http://selodzhuriv.at.ua/foto/Gad41.jpg"/>
          <p:cNvPicPr>
            <a:picLocks noGrp="1"/>
          </p:cNvPicPr>
          <p:nvPr>
            <p:ph idx="1"/>
          </p:nvPr>
        </p:nvPicPr>
        <p:blipFill>
          <a:blip r:embed="rId2"/>
          <a:srcRect/>
          <a:stretch>
            <a:fillRect/>
          </a:stretch>
        </p:blipFill>
        <p:spPr bwMode="auto">
          <a:xfrm>
            <a:off x="1071538" y="1928802"/>
            <a:ext cx="3500462" cy="4197361"/>
          </a:xfrm>
          <a:prstGeom prst="rect">
            <a:avLst/>
          </a:prstGeom>
          <a:noFill/>
          <a:ln w="9525">
            <a:noFill/>
            <a:miter lim="800000"/>
            <a:headEnd/>
            <a:tailEnd/>
          </a:ln>
        </p:spPr>
      </p:pic>
      <p:pic>
        <p:nvPicPr>
          <p:cNvPr id="5" name="irc_mi" descr="http://macroclub.ru/gallery/data/523/0_55046_59671bc3_-1-XXL.jpeg"/>
          <p:cNvPicPr>
            <a:picLocks/>
          </p:cNvPicPr>
          <p:nvPr/>
        </p:nvPicPr>
        <p:blipFill>
          <a:blip r:embed="rId3"/>
          <a:srcRect/>
          <a:stretch>
            <a:fillRect/>
          </a:stretch>
        </p:blipFill>
        <p:spPr bwMode="auto">
          <a:xfrm>
            <a:off x="5286380" y="1928802"/>
            <a:ext cx="3286148" cy="434976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idx="4294967295"/>
          </p:nvPr>
        </p:nvSpPr>
        <p:spPr>
          <a:xfrm>
            <a:off x="755576" y="188640"/>
            <a:ext cx="8204448" cy="1470025"/>
          </a:xfrm>
        </p:spPr>
        <p:txBody>
          <a:bodyPr/>
          <a:lstStyle/>
          <a:p>
            <a:pPr algn="ctr"/>
            <a:r>
              <a:rPr lang="uk-UA" b="1" dirty="0" smtClean="0"/>
              <a:t>Молодий </a:t>
            </a:r>
            <a:r>
              <a:rPr lang="uk-UA" b="1" dirty="0" err="1" smtClean="0"/>
              <a:t>рецептакул</a:t>
            </a:r>
            <a:endParaRPr lang="ru-RU" b="1" dirty="0"/>
          </a:p>
        </p:txBody>
      </p:sp>
      <p:pic>
        <p:nvPicPr>
          <p:cNvPr id="4" name="Рисунок 3" descr="http://navigator.rv.ua/images/stories/osvitrivne/robotimolodi/grib.jpg"/>
          <p:cNvPicPr/>
          <p:nvPr/>
        </p:nvPicPr>
        <p:blipFill>
          <a:blip r:embed="rId2"/>
          <a:srcRect/>
          <a:stretch>
            <a:fillRect/>
          </a:stretch>
        </p:blipFill>
        <p:spPr bwMode="auto">
          <a:xfrm>
            <a:off x="2442040" y="2060848"/>
            <a:ext cx="4214842" cy="442915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231</TotalTime>
  <Words>194</Words>
  <Application>Microsoft Office PowerPoint</Application>
  <PresentationFormat>Экран (4:3)</PresentationFormat>
  <Paragraphs>38</Paragraphs>
  <Slides>22</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22</vt:i4>
      </vt:variant>
    </vt:vector>
  </HeadingPairs>
  <TitlesOfParts>
    <vt:vector size="24" baseType="lpstr">
      <vt:lpstr>Трек</vt:lpstr>
      <vt:lpstr>Документ</vt:lpstr>
      <vt:lpstr>Відділ освіти Хустської РДА</vt:lpstr>
      <vt:lpstr>Мета</vt:lpstr>
      <vt:lpstr>Завдання</vt:lpstr>
      <vt:lpstr>Різноманітність грибів</vt:lpstr>
      <vt:lpstr>Складна екологічна ситуація сприяє появі різних захворювань</vt:lpstr>
      <vt:lpstr>Об’єкт дослідження: веселка звичайна Латинська назва гриба — Phallus impudicus, літературна — веселка. В народі його називають панна, дена губа, дивна губа, гадюча губа, чортів гриб, срамотник </vt:lpstr>
      <vt:lpstr>Найбільш загадковий гриб наших лісів Веселка звичайна – рідкісний гриб, який росте в листяних та мішаних лісах України, починаючи з червня по листопад. Відіграє важливу роль у лікуванні різних захворюваннях. Його використовують у фунготерапії як екологічно чистий засіб нетрадиційного лікування </vt:lpstr>
      <vt:lpstr>Молоде плодове тіло гриба</vt:lpstr>
      <vt:lpstr>Молодий рецептакул</vt:lpstr>
      <vt:lpstr>Дозріла глеба з глебою, що спливає слизом</vt:lpstr>
      <vt:lpstr>Мухи на шапочці, які сприяють розсіюванню спор</vt:lpstr>
      <vt:lpstr>Проростання веселки звичайної з- під листя барвінку</vt:lpstr>
      <vt:lpstr>Виявлення грибовищ місцезростання у нашому селі</vt:lpstr>
      <vt:lpstr>Знайдено 7 грибів та 3 яйця веселки -  урочище Осава</vt:lpstr>
      <vt:lpstr>Урочище Кривий – знайшла 2 яйця гриба</vt:lpstr>
      <vt:lpstr>Третє грибовище веселки – урочище Полінець. Знайшла 2 яйця і 1 дорослий гриб</vt:lpstr>
      <vt:lpstr>Препарати Фунго-Ши: 1.Веселка порошок 2.Веселка з льняною олією 3.Веселка фунгосвічки 4.Крем з екстрактом веселки в капсулах</vt:lpstr>
      <vt:lpstr>Розмова з жителькою с. Липча про популярність веселки Мерцел О.І.</vt:lpstr>
      <vt:lpstr>Опитування 100 сімей с. Липча </vt:lpstr>
      <vt:lpstr>                             1. Знають місцезростання гриба – 10%           2. Не знають про гриб – 20% 3. Відома веселка -45%                                 4. Використовують для лікування – 25%</vt:lpstr>
      <vt:lpstr>ВИСНОВКИ Гриби – це аптека, яку дав нам Творець і треба вміти нею користуватися Веселка - справжня королева лікарських грибів нашого краю. Проведене нами дослідження в цьому переконує. На жаль, дуже мало людей знають про веселку та її цілющу дію. Навіть там, де цей рідкісний гриб можна знайти, відомий він не всім. Маємо надію на те, що з кожним днем, роком популярність веселки зростатиме.  </vt:lpstr>
      <vt:lpstr>Дякую за увагу!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TPCUser</cp:lastModifiedBy>
  <cp:revision>48</cp:revision>
  <dcterms:modified xsi:type="dcterms:W3CDTF">2023-03-29T17:37:25Z</dcterms:modified>
</cp:coreProperties>
</file>