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5.jpeg" ContentType="image/jpeg"/>
  <Override PartName="/ppt/media/image56.png" ContentType="image/png"/>
  <Override PartName="/ppt/media/image31.png" ContentType="image/png"/>
  <Override PartName="/ppt/media/image39.jpeg" ContentType="image/jpeg"/>
  <Override PartName="/ppt/media/image40.jpeg" ContentType="image/jpeg"/>
  <Override PartName="/ppt/media/image24.png" ContentType="image/png"/>
  <Override PartName="/ppt/media/image49.png" ContentType="image/png"/>
  <Override PartName="/ppt/media/image58.png" ContentType="image/png"/>
  <Override PartName="/ppt/media/image33.png" ContentType="image/png"/>
  <Override PartName="/ppt/media/image52.jpeg" ContentType="image/jpeg"/>
  <Override PartName="/ppt/media/image17.png" ContentType="image/png"/>
  <Override PartName="/ppt/media/image3.png" ContentType="image/png"/>
  <Override PartName="/ppt/media/image42.png" ContentType="image/png"/>
  <Override PartName="/ppt/media/image26.png" ContentType="image/png"/>
  <Override PartName="/ppt/media/image51.png" ContentType="image/png"/>
  <Override PartName="/ppt/media/image35.png" ContentType="image/png"/>
  <Override PartName="/ppt/media/image19.png" ContentType="image/png"/>
  <Override PartName="/ppt/media/image44.png" ContentType="image/png"/>
  <Override PartName="/ppt/media/image28.png" ContentType="image/png"/>
  <Override PartName="/ppt/media/image14.jpeg" ContentType="image/jpeg"/>
  <Override PartName="/ppt/media/image54.jpeg" ContentType="image/jpeg"/>
  <Override PartName="/ppt/media/image37.png" ContentType="image/png"/>
  <Override PartName="/ppt/media/image12.png" ContentType="image/png"/>
  <Override PartName="/ppt/media/image7.png" ContentType="image/png"/>
  <Override PartName="/ppt/media/image46.png" ContentType="image/png"/>
  <Override PartName="/ppt/media/image21.png" ContentType="image/png"/>
  <Override PartName="/ppt/media/image30.png" ContentType="image/png"/>
  <Override PartName="/ppt/media/image9.png" ContentType="image/png"/>
  <Override PartName="/ppt/media/image48.png" ContentType="image/png"/>
  <Override PartName="/ppt/media/image23.png" ContentType="image/png"/>
  <Override PartName="/ppt/media/image1.jpeg" ContentType="image/jpeg"/>
  <Override PartName="/ppt/media/image57.png" ContentType="image/png"/>
  <Override PartName="/ppt/media/image32.png" ContentType="image/png"/>
  <Override PartName="/ppt/media/image16.png" ContentType="image/png"/>
  <Override PartName="/ppt/media/image2.png" ContentType="image/png"/>
  <Override PartName="/ppt/media/image41.png" ContentType="image/png"/>
  <Override PartName="/ppt/media/image25.png" ContentType="image/png"/>
  <Override PartName="/ppt/media/image50.png" ContentType="image/png"/>
  <Override PartName="/ppt/media/image34.png" ContentType="image/png"/>
  <Override PartName="/ppt/media/image18.png" ContentType="image/png"/>
  <Override PartName="/ppt/media/image13.jpeg" ContentType="image/jpeg"/>
  <Override PartName="/ppt/media/image4.png" ContentType="image/png"/>
  <Override PartName="/ppt/media/image53.jpeg" ContentType="image/jpeg"/>
  <Override PartName="/ppt/media/image43.png" ContentType="image/png"/>
  <Override PartName="/ppt/media/image27.png" ContentType="image/png"/>
  <Override PartName="/ppt/media/image11.png" ContentType="image/png"/>
  <Override PartName="/ppt/media/image36.png" ContentType="image/png"/>
  <Override PartName="/ppt/media/image6.png" ContentType="image/png"/>
  <Override PartName="/ppt/media/image20.png" ContentType="image/png"/>
  <Override PartName="/ppt/media/image45.png" ContentType="image/png"/>
  <Override PartName="/ppt/media/image29.png" ContentType="image/png"/>
  <Override PartName="/ppt/media/image10.jpeg" ContentType="image/jpeg"/>
  <Override PartName="/ppt/media/image38.png" ContentType="image/png"/>
  <Override PartName="/ppt/media/image15.jpeg" ContentType="image/jpeg"/>
  <Override PartName="/ppt/media/image55.jpeg" ContentType="image/jpeg"/>
  <Override PartName="/ppt/media/image8.png" ContentType="image/png"/>
  <Override PartName="/ppt/media/image22.png" ContentType="image/png"/>
  <Override PartName="/ppt/media/image47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968280"/>
            <a:ext cx="10972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600" y="396828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396828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09480" y="396828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600" y="396828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968280"/>
            <a:ext cx="109720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968280"/>
            <a:ext cx="10972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1600" y="396828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96828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9480" y="396828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600" y="396828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968280"/>
            <a:ext cx="1097208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160" cy="6855480"/>
          </a:xfrm>
          <a:prstGeom prst="rect">
            <a:avLst/>
          </a:prstGeom>
        </p:spPr>
      </p:pic>
      <p:sp>
        <p:nvSpPr>
          <p:cNvPr id="1" name="CustomShape 1"/>
          <p:cNvSpPr/>
          <p:nvPr/>
        </p:nvSpPr>
        <p:spPr>
          <a:xfrm>
            <a:off x="608040" y="609480"/>
            <a:ext cx="10972080" cy="5637960"/>
          </a:xfrm>
          <a:prstGeom prst="rect">
            <a:avLst/>
          </a:prstGeom>
          <a:ln w="15840">
            <a:solidFill>
              <a:srgbClr val="83992a"/>
            </a:solidFill>
            <a:miter/>
          </a:ln>
        </p:spPr>
      </p:sp>
      <p:pic>
        <p:nvPicPr>
          <p:cNvPr descr="" id="2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-15840" y="3153960"/>
            <a:ext cx="776520" cy="605880"/>
          </a:xfrm>
          <a:prstGeom prst="rect">
            <a:avLst/>
          </a:prstGeom>
        </p:spPr>
      </p:pic>
      <p:pic>
        <p:nvPicPr>
          <p:cNvPr descr="" id="3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1436840" y="3153960"/>
            <a:ext cx="776520" cy="605880"/>
          </a:xfrm>
          <a:prstGeom prst="rect">
            <a:avLst/>
          </a:prstGeom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uk-UA"/>
              <a:t>Для правки тексту заголовку клацніть мишею</a:t>
            </a:r>
            <a:endParaRPr/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Восьмий рівень структури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Дев'ятий рівень структури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160" cy="6855480"/>
          </a:xfrm>
          <a:prstGeom prst="rect">
            <a:avLst/>
          </a:prstGeom>
        </p:spPr>
      </p:pic>
      <p:sp>
        <p:nvSpPr>
          <p:cNvPr id="39" name="CustomShape 1"/>
          <p:cNvSpPr/>
          <p:nvPr/>
        </p:nvSpPr>
        <p:spPr>
          <a:xfrm>
            <a:off x="608040" y="609480"/>
            <a:ext cx="10972080" cy="5637960"/>
          </a:xfrm>
          <a:prstGeom prst="rect">
            <a:avLst/>
          </a:prstGeom>
          <a:ln w="15840">
            <a:solidFill>
              <a:srgbClr val="83992a"/>
            </a:solidFill>
            <a:miter/>
          </a:ln>
        </p:spPr>
      </p:sp>
      <p:pic>
        <p:nvPicPr>
          <p:cNvPr descr="" id="4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-15840" y="3153960"/>
            <a:ext cx="776520" cy="605880"/>
          </a:xfrm>
          <a:prstGeom prst="rect">
            <a:avLst/>
          </a:prstGeom>
        </p:spPr>
      </p:pic>
      <p:pic>
        <p:nvPicPr>
          <p:cNvPr descr="" id="4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1436840" y="3153960"/>
            <a:ext cx="776520" cy="605880"/>
          </a:xfrm>
          <a:prstGeom prst="rect">
            <a:avLst/>
          </a:prstGeom>
        </p:spPr>
      </p:pic>
      <p:sp>
        <p:nvSpPr>
          <p:cNvPr id="42" name="Line 2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 w="15840">
            <a:solidFill>
              <a:srgbClr val="83992a"/>
            </a:solidFill>
            <a:round/>
          </a:ln>
        </p:spPr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uk-UA"/>
              <a:t>Для правки тексту заголовку клацніть мишею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uk-UA"/>
              <a:t>Восьмий рівень структури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uk-UA"/>
              <a:t>Дев'ятий рівень структури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159920" y="641520"/>
            <a:ext cx="6645600" cy="1308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4000">
                <a:solidFill>
                  <a:srgbClr val="83992a"/>
                </a:solidFill>
                <a:latin typeface="Monotype Corsiva"/>
              </a:rPr>
              <a:t>Тема заняття «Щаслива лапа»</a:t>
            </a:r>
            <a:endParaRPr/>
          </a:p>
        </p:txBody>
      </p:sp>
      <p:sp>
        <p:nvSpPr>
          <p:cNvPr id="78" name="CustomShape 2"/>
          <p:cNvSpPr/>
          <p:nvPr/>
        </p:nvSpPr>
        <p:spPr>
          <a:xfrm>
            <a:off x="4032000" y="4320000"/>
            <a:ext cx="11771280" cy="11520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uk-UA" sz="2000">
                <a:solidFill>
                  <a:srgbClr val="83992a"/>
                </a:solidFill>
                <a:latin typeface="Monotype Corsiva"/>
              </a:rPr>
              <a:t>Вихователь </a:t>
            </a:r>
            <a:endParaRPr/>
          </a:p>
          <a:p>
            <a:pPr algn="ctr"/>
            <a:r>
              <a:rPr lang="uk-UA" sz="2000">
                <a:solidFill>
                  <a:srgbClr val="83992a"/>
                </a:solidFill>
                <a:latin typeface="Monotype Corsiva"/>
              </a:rPr>
              <a:t>дошкільного відділення </a:t>
            </a:r>
            <a:endParaRPr/>
          </a:p>
          <a:p>
            <a:pPr algn="ctr"/>
            <a:r>
              <a:rPr lang="uk-UA" sz="2000">
                <a:solidFill>
                  <a:srgbClr val="83992a"/>
                </a:solidFill>
                <a:latin typeface="Monotype Corsiva"/>
              </a:rPr>
              <a:t>                        </a:t>
            </a:r>
            <a:r>
              <a:rPr lang="uk-UA" sz="2000">
                <a:solidFill>
                  <a:srgbClr val="83992a"/>
                </a:solidFill>
                <a:latin typeface="Monotype Corsiva"/>
              </a:rPr>
              <a:t>Правдинської спеціальної школи                                     </a:t>
            </a:r>
            <a:endParaRPr/>
          </a:p>
          <a:p>
            <a:pPr algn="ctr"/>
            <a:r>
              <a:rPr lang="uk-UA" sz="2000">
                <a:solidFill>
                  <a:srgbClr val="83992a"/>
                </a:solidFill>
                <a:latin typeface="Monotype Corsiva"/>
              </a:rPr>
              <a:t> </a:t>
            </a:r>
            <a:r>
              <a:rPr lang="uk-UA" sz="2000">
                <a:solidFill>
                  <a:srgbClr val="83992a"/>
                </a:solidFill>
                <a:latin typeface="Monotype Corsiva"/>
              </a:rPr>
              <a:t>Кучкова Зінаїда Миколаївна</a:t>
            </a:r>
            <a:endParaRPr/>
          </a:p>
        </p:txBody>
      </p:sp>
      <p:pic>
        <p:nvPicPr>
          <p:cNvPr descr="" id="79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1364760" y="1815120"/>
            <a:ext cx="5554080" cy="4352760"/>
          </a:xfrm>
          <a:prstGeom prst="rect">
            <a:avLst/>
          </a:prstGeom>
        </p:spPr>
      </p:pic>
      <p:pic>
        <p:nvPicPr>
          <p:cNvPr descr="" id="8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16640" y="848520"/>
            <a:ext cx="1847160" cy="246636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6141600" y="832680"/>
            <a:ext cx="4789800" cy="2284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>
                <a:solidFill>
                  <a:srgbClr val="000000"/>
                </a:solidFill>
                <a:latin typeface="Garamond"/>
              </a:rPr>
              <a:t>Та, на жаль, не всі тварини мають змогу жити в родині. Багато з них перебуває на вулиці в голоді і холоді. Вони не мають змоги сховатися від дощу та спеки. Їх ображають, їх не лікують.</a:t>
            </a:r>
            <a:endParaRPr/>
          </a:p>
          <a:p>
            <a:r>
              <a:rPr lang="uk-UA">
                <a:solidFill>
                  <a:srgbClr val="000000"/>
                </a:solidFill>
                <a:latin typeface="Garamond"/>
              </a:rPr>
              <a:t> </a:t>
            </a:r>
            <a:r>
              <a:rPr lang="uk-UA">
                <a:solidFill>
                  <a:srgbClr val="000000"/>
                </a:solidFill>
                <a:latin typeface="Garamond"/>
              </a:rPr>
              <a:t>Іноді, кому  пощастить, добрі люди, або волонтери влаштовують таких тварин в притулки.</a:t>
            </a:r>
            <a:endParaRPr/>
          </a:p>
        </p:txBody>
      </p:sp>
      <p:pic>
        <p:nvPicPr>
          <p:cNvPr descr="" id="12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92440" y="725760"/>
            <a:ext cx="4219200" cy="2297880"/>
          </a:xfrm>
          <a:prstGeom prst="rect">
            <a:avLst/>
          </a:prstGeom>
        </p:spPr>
      </p:pic>
      <p:pic>
        <p:nvPicPr>
          <p:cNvPr descr="" id="126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6033960" y="3817440"/>
            <a:ext cx="4897440" cy="1879920"/>
          </a:xfrm>
          <a:prstGeom prst="rect">
            <a:avLst/>
          </a:prstGeom>
        </p:spPr>
      </p:pic>
      <p:pic>
        <p:nvPicPr>
          <p:cNvPr descr="" id="127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1152000" y="3168000"/>
            <a:ext cx="3743640" cy="302364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23240" y="668880"/>
            <a:ext cx="2291400" cy="45576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uk-UA" sz="2400">
                <a:solidFill>
                  <a:srgbClr val="000000"/>
                </a:solidFill>
                <a:latin typeface="Garamond"/>
              </a:rPr>
              <a:t>«Без» «Хатки</a:t>
            </a:r>
            <a:r>
              <a:rPr lang="uk-UA" sz="2400">
                <a:solidFill>
                  <a:srgbClr val="000000"/>
                </a:solidFill>
                <a:latin typeface="Garamond"/>
              </a:rPr>
              <a:t>»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7848360" y="668880"/>
            <a:ext cx="3683160" cy="2284560"/>
          </a:xfrm>
          <a:prstGeom prst="rect">
            <a:avLst/>
          </a:prstGeom>
        </p:spPr>
        <p:txBody>
          <a:bodyPr bIns="45000" lIns="90000" rIns="90000" tIns="45000"/>
          <a:p>
            <a:pPr>
              <a:buFont typeface="StarSymbol"/>
              <a:buChar char="-"/>
            </a:pPr>
            <a:r>
              <a:rPr lang="uk-UA">
                <a:solidFill>
                  <a:srgbClr val="000000"/>
                </a:solidFill>
                <a:latin typeface="Garamond"/>
              </a:rPr>
              <a:t>А як ви думаєте, чи всі тварини </a:t>
            </a:r>
            <a:endParaRPr/>
          </a:p>
          <a:p>
            <a:r>
              <a:rPr lang="uk-UA">
                <a:solidFill>
                  <a:srgbClr val="000000"/>
                </a:solidFill>
                <a:latin typeface="Garamond"/>
              </a:rPr>
              <a:t>потрапляють до притулку?</a:t>
            </a:r>
            <a:endParaRPr/>
          </a:p>
          <a:p>
            <a:pPr>
              <a:buFont typeface="StarSymbol"/>
              <a:buChar char="-"/>
            </a:pPr>
            <a:r>
              <a:rPr lang="uk-UA">
                <a:solidFill>
                  <a:srgbClr val="000000"/>
                </a:solidFill>
                <a:latin typeface="Garamond"/>
              </a:rPr>
              <a:t>Ні. Бо їх дуже багато.</a:t>
            </a:r>
            <a:endParaRPr/>
          </a:p>
          <a:p>
            <a:pPr>
              <a:buFont typeface="StarSymbol"/>
              <a:buChar char="-"/>
            </a:pPr>
            <a:r>
              <a:rPr lang="uk-UA">
                <a:solidFill>
                  <a:srgbClr val="000000"/>
                </a:solidFill>
                <a:latin typeface="Garamond"/>
              </a:rPr>
              <a:t>Як називають тварин, які живуть</a:t>
            </a:r>
            <a:endParaRPr/>
          </a:p>
          <a:p>
            <a:r>
              <a:rPr lang="uk-UA">
                <a:solidFill>
                  <a:srgbClr val="000000"/>
                </a:solidFill>
                <a:latin typeface="Garamond"/>
              </a:rPr>
              <a:t> </a:t>
            </a:r>
            <a:r>
              <a:rPr lang="uk-UA">
                <a:solidFill>
                  <a:srgbClr val="000000"/>
                </a:solidFill>
                <a:latin typeface="Garamond"/>
              </a:rPr>
              <a:t>на вулиці?</a:t>
            </a:r>
            <a:endParaRPr/>
          </a:p>
          <a:p>
            <a:pPr>
              <a:buFont typeface="StarSymbol"/>
              <a:buChar char="-"/>
            </a:pPr>
            <a:r>
              <a:rPr lang="uk-UA">
                <a:solidFill>
                  <a:srgbClr val="000000"/>
                </a:solidFill>
                <a:latin typeface="Garamond"/>
              </a:rPr>
              <a:t>Безхатьки.</a:t>
            </a:r>
            <a:endParaRPr/>
          </a:p>
          <a:p>
            <a:pPr>
              <a:buFont typeface="StarSymbol"/>
              <a:buChar char="-"/>
            </a:pPr>
            <a:r>
              <a:rPr lang="uk-UA">
                <a:solidFill>
                  <a:srgbClr val="000000"/>
                </a:solidFill>
                <a:latin typeface="Garamond"/>
              </a:rPr>
              <a:t>Правильно. Від слова</a:t>
            </a:r>
            <a:endParaRPr/>
          </a:p>
          <a:p>
            <a:r>
              <a:rPr lang="uk-UA">
                <a:solidFill>
                  <a:srgbClr val="000000"/>
                </a:solidFill>
                <a:latin typeface="Garamond"/>
              </a:rPr>
              <a:t> </a:t>
            </a:r>
            <a:r>
              <a:rPr lang="uk-UA">
                <a:solidFill>
                  <a:srgbClr val="000000"/>
                </a:solidFill>
                <a:latin typeface="Garamond"/>
              </a:rPr>
              <a:t>«</a:t>
            </a:r>
            <a:r>
              <a:rPr b="1" lang="uk-UA">
                <a:solidFill>
                  <a:srgbClr val="000000"/>
                </a:solidFill>
                <a:latin typeface="Garamond"/>
              </a:rPr>
              <a:t>Без» «Хатки</a:t>
            </a:r>
            <a:r>
              <a:rPr lang="uk-UA">
                <a:solidFill>
                  <a:srgbClr val="000000"/>
                </a:solidFill>
                <a:latin typeface="Garamond"/>
              </a:rPr>
              <a:t>»</a:t>
            </a:r>
            <a:endParaRPr/>
          </a:p>
        </p:txBody>
      </p:sp>
      <p:pic>
        <p:nvPicPr>
          <p:cNvPr descr="" id="130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832680" y="1344600"/>
            <a:ext cx="2249280" cy="1684440"/>
          </a:xfrm>
          <a:prstGeom prst="rect">
            <a:avLst/>
          </a:prstGeom>
        </p:spPr>
      </p:pic>
      <p:pic>
        <p:nvPicPr>
          <p:cNvPr descr="" id="131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452760" y="245520"/>
            <a:ext cx="3957480" cy="2633400"/>
          </a:xfrm>
          <a:prstGeom prst="rect">
            <a:avLst/>
          </a:prstGeom>
        </p:spPr>
      </p:pic>
      <p:pic>
        <p:nvPicPr>
          <p:cNvPr descr="" id="132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996120" y="3210480"/>
            <a:ext cx="4639680" cy="3020400"/>
          </a:xfrm>
          <a:prstGeom prst="rect">
            <a:avLst/>
          </a:prstGeom>
        </p:spPr>
      </p:pic>
      <p:pic>
        <p:nvPicPr>
          <p:cNvPr descr="" id="133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7724520" y="3210480"/>
            <a:ext cx="3711600" cy="278100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4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30240" y="630360"/>
            <a:ext cx="2618640" cy="1742400"/>
          </a:xfrm>
          <a:prstGeom prst="rect">
            <a:avLst/>
          </a:prstGeom>
        </p:spPr>
      </p:pic>
      <p:pic>
        <p:nvPicPr>
          <p:cNvPr descr="" id="13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954360" y="3855240"/>
            <a:ext cx="3179160" cy="2115360"/>
          </a:xfrm>
          <a:prstGeom prst="rect">
            <a:avLst/>
          </a:prstGeom>
        </p:spPr>
      </p:pic>
      <p:pic>
        <p:nvPicPr>
          <p:cNvPr descr="" id="13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49240" y="3793320"/>
            <a:ext cx="3364920" cy="2238840"/>
          </a:xfrm>
          <a:prstGeom prst="rect">
            <a:avLst/>
          </a:prstGeom>
        </p:spPr>
      </p:pic>
      <p:sp>
        <p:nvSpPr>
          <p:cNvPr id="137" name="CustomShape 1"/>
          <p:cNvSpPr/>
          <p:nvPr/>
        </p:nvSpPr>
        <p:spPr>
          <a:xfrm>
            <a:off x="856440" y="586800"/>
            <a:ext cx="3182400" cy="82152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uk-UA" sz="2400">
                <a:solidFill>
                  <a:srgbClr val="000000"/>
                </a:solidFill>
                <a:latin typeface="Garamond"/>
              </a:rPr>
              <a:t>Зона «Притулок для тваринок»</a:t>
            </a:r>
            <a:endParaRPr/>
          </a:p>
        </p:txBody>
      </p:sp>
      <p:pic>
        <p:nvPicPr>
          <p:cNvPr descr="" id="138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234800" y="1562040"/>
            <a:ext cx="3182400" cy="1915920"/>
          </a:xfrm>
          <a:prstGeom prst="rect">
            <a:avLst/>
          </a:prstGeom>
        </p:spPr>
      </p:pic>
      <p:pic>
        <p:nvPicPr>
          <p:cNvPr descr="" id="139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4584240" y="4672440"/>
            <a:ext cx="2826360" cy="1582560"/>
          </a:xfrm>
          <a:prstGeom prst="rect">
            <a:avLst/>
          </a:prstGeom>
        </p:spPr>
      </p:pic>
      <p:pic>
        <p:nvPicPr>
          <p:cNvPr descr="" id="140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4682520" y="2520360"/>
            <a:ext cx="2466360" cy="1856520"/>
          </a:xfrm>
          <a:prstGeom prst="rect">
            <a:avLst/>
          </a:prstGeom>
        </p:spPr>
      </p:pic>
      <p:sp>
        <p:nvSpPr>
          <p:cNvPr id="141" name="CustomShape 2"/>
          <p:cNvSpPr/>
          <p:nvPr/>
        </p:nvSpPr>
        <p:spPr>
          <a:xfrm>
            <a:off x="7411320" y="586800"/>
            <a:ext cx="4120200" cy="33818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>
                <a:solidFill>
                  <a:srgbClr val="000000"/>
                </a:solidFill>
                <a:latin typeface="Garamond"/>
              </a:rPr>
              <a:t>- Хто живе в притулку?</a:t>
            </a:r>
            <a:endParaRPr/>
          </a:p>
          <a:p>
            <a:r>
              <a:rPr lang="uk-UA">
                <a:solidFill>
                  <a:srgbClr val="000000"/>
                </a:solidFill>
                <a:latin typeface="Garamond"/>
              </a:rPr>
              <a:t>- Котики, собачки.</a:t>
            </a:r>
            <a:endParaRPr/>
          </a:p>
          <a:p>
            <a:r>
              <a:rPr lang="uk-UA">
                <a:solidFill>
                  <a:srgbClr val="000000"/>
                </a:solidFill>
                <a:latin typeface="Garamond"/>
              </a:rPr>
              <a:t>- А чому вони потрапляють у притулок?</a:t>
            </a:r>
            <a:endParaRPr/>
          </a:p>
          <a:p>
            <a:r>
              <a:rPr lang="uk-UA">
                <a:solidFill>
                  <a:srgbClr val="000000"/>
                </a:solidFill>
                <a:latin typeface="Garamond"/>
              </a:rPr>
              <a:t>- Від них відмовляються, не піклуються, </a:t>
            </a:r>
            <a:endParaRPr/>
          </a:p>
          <a:p>
            <a:r>
              <a:rPr lang="uk-UA">
                <a:solidFill>
                  <a:srgbClr val="000000"/>
                </a:solidFill>
                <a:latin typeface="Garamond"/>
              </a:rPr>
              <a:t>викидають на вулицю.</a:t>
            </a:r>
            <a:endParaRPr/>
          </a:p>
          <a:p>
            <a:pPr>
              <a:buFont typeface="StarSymbol"/>
              <a:buChar char="-"/>
            </a:pPr>
            <a:r>
              <a:rPr lang="uk-UA">
                <a:solidFill>
                  <a:srgbClr val="000000"/>
                </a:solidFill>
                <a:latin typeface="Garamond"/>
              </a:rPr>
              <a:t>А чи добре їм жеветься в притулку?</a:t>
            </a:r>
            <a:endParaRPr/>
          </a:p>
          <a:p>
            <a:pPr>
              <a:buFont typeface="StarSymbol"/>
              <a:buChar char="-"/>
            </a:pPr>
            <a:r>
              <a:rPr lang="uk-UA">
                <a:solidFill>
                  <a:srgbClr val="000000"/>
                </a:solidFill>
                <a:latin typeface="Garamond"/>
              </a:rPr>
              <a:t>У притулку годують, прибирають.</a:t>
            </a:r>
            <a:endParaRPr/>
          </a:p>
          <a:p>
            <a:r>
              <a:rPr lang="uk-UA">
                <a:solidFill>
                  <a:srgbClr val="000000"/>
                </a:solidFill>
                <a:latin typeface="Garamond"/>
              </a:rPr>
              <a:t> </a:t>
            </a:r>
            <a:r>
              <a:rPr lang="uk-UA">
                <a:solidFill>
                  <a:srgbClr val="000000"/>
                </a:solidFill>
                <a:latin typeface="Garamond"/>
              </a:rPr>
              <a:t>Але кожному хочеться мати гарний дім, </a:t>
            </a:r>
            <a:endParaRPr/>
          </a:p>
          <a:p>
            <a:r>
              <a:rPr lang="uk-UA">
                <a:solidFill>
                  <a:srgbClr val="000000"/>
                </a:solidFill>
                <a:latin typeface="Garamond"/>
              </a:rPr>
              <a:t>люблячу сім’ю, щоб їх берегли, любили</a:t>
            </a:r>
            <a:endParaRPr/>
          </a:p>
          <a:p>
            <a:r>
              <a:rPr lang="uk-UA">
                <a:solidFill>
                  <a:srgbClr val="000000"/>
                </a:solidFill>
                <a:latin typeface="Garamond"/>
              </a:rPr>
              <a:t> </a:t>
            </a:r>
            <a:r>
              <a:rPr lang="uk-UA">
                <a:solidFill>
                  <a:srgbClr val="000000"/>
                </a:solidFill>
                <a:latin typeface="Garamond"/>
              </a:rPr>
              <a:t>і не ображали.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695880" y="668880"/>
            <a:ext cx="3970800" cy="234612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uk-UA" sz="2400">
                <a:solidFill>
                  <a:srgbClr val="000000"/>
                </a:solidFill>
                <a:latin typeface="Garamond"/>
              </a:rPr>
              <a:t>«Хатинка для тваринки»</a:t>
            </a:r>
            <a:endParaRPr/>
          </a:p>
          <a:p>
            <a:pPr algn="ctr"/>
            <a:endParaRPr/>
          </a:p>
          <a:p>
            <a:pPr algn="ctr"/>
            <a:r>
              <a:rPr lang="uk-UA" sz="2000">
                <a:solidFill>
                  <a:srgbClr val="000000"/>
                </a:solidFill>
                <a:latin typeface="Garamond"/>
              </a:rPr>
              <a:t>Хоч за вікном весна на порозі.</a:t>
            </a:r>
            <a:endParaRPr/>
          </a:p>
          <a:p>
            <a:pPr algn="ctr"/>
            <a:r>
              <a:rPr lang="uk-UA" sz="2000">
                <a:solidFill>
                  <a:srgbClr val="000000"/>
                </a:solidFill>
                <a:latin typeface="Garamond"/>
              </a:rPr>
              <a:t>Багато безхатьків замеза на морозі.</a:t>
            </a:r>
            <a:endParaRPr/>
          </a:p>
          <a:p>
            <a:pPr algn="ctr"/>
            <a:r>
              <a:rPr lang="uk-UA" sz="2000">
                <a:solidFill>
                  <a:srgbClr val="000000"/>
                </a:solidFill>
                <a:latin typeface="Garamond"/>
              </a:rPr>
              <a:t>Щоб їх також врятувати,</a:t>
            </a:r>
            <a:endParaRPr/>
          </a:p>
          <a:p>
            <a:pPr algn="ctr"/>
            <a:r>
              <a:rPr lang="uk-UA" sz="2000">
                <a:solidFill>
                  <a:srgbClr val="000000"/>
                </a:solidFill>
                <a:latin typeface="Garamond"/>
              </a:rPr>
              <a:t>Треба хатку збудувати. 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4667400" y="4190040"/>
            <a:ext cx="6336720" cy="15530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2400">
                <a:solidFill>
                  <a:srgbClr val="000000"/>
                </a:solidFill>
                <a:latin typeface="Garamond"/>
              </a:rPr>
              <a:t>Ось, ми, діти, і побудували хатинки для собачок. Сподіваюся, що ніхто з вас не образить тваринку: не вдарить, не викине на вулицю, якщо вона набридне.</a:t>
            </a:r>
            <a:endParaRPr/>
          </a:p>
        </p:txBody>
      </p:sp>
      <p:pic>
        <p:nvPicPr>
          <p:cNvPr descr="" id="144" name="Объект 4"/>
          <p:cNvPicPr/>
          <p:nvPr/>
        </p:nvPicPr>
        <p:blipFill>
          <a:blip r:embed="rId1"/>
          <a:stretch>
            <a:fillRect/>
          </a:stretch>
        </p:blipFill>
        <p:spPr>
          <a:xfrm>
            <a:off x="6966000" y="668880"/>
            <a:ext cx="2056680" cy="2742480"/>
          </a:xfrm>
          <a:prstGeom prst="rect">
            <a:avLst/>
          </a:prstGeom>
        </p:spPr>
      </p:pic>
      <p:pic>
        <p:nvPicPr>
          <p:cNvPr descr="" id="145" name="Объект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67400" y="668880"/>
            <a:ext cx="2056680" cy="2742480"/>
          </a:xfrm>
          <a:prstGeom prst="rect">
            <a:avLst/>
          </a:prstGeom>
        </p:spPr>
      </p:pic>
      <p:pic>
        <p:nvPicPr>
          <p:cNvPr descr="" id="146" name="Объект 9"/>
          <p:cNvPicPr/>
          <p:nvPr/>
        </p:nvPicPr>
        <p:blipFill>
          <a:blip r:embed="rId3"/>
          <a:stretch>
            <a:fillRect/>
          </a:stretch>
        </p:blipFill>
        <p:spPr>
          <a:xfrm>
            <a:off x="9362520" y="668880"/>
            <a:ext cx="2091600" cy="2788920"/>
          </a:xfrm>
          <a:prstGeom prst="rect">
            <a:avLst/>
          </a:prstGeom>
        </p:spPr>
      </p:pic>
      <p:pic>
        <p:nvPicPr>
          <p:cNvPr descr="" id="147" name="Объект 8"/>
          <p:cNvPicPr/>
          <p:nvPr/>
        </p:nvPicPr>
        <p:blipFill>
          <a:blip r:embed="rId4"/>
          <a:stretch>
            <a:fillRect/>
          </a:stretch>
        </p:blipFill>
        <p:spPr>
          <a:xfrm>
            <a:off x="1280880" y="3186000"/>
            <a:ext cx="1958760" cy="2789640"/>
          </a:xfrm>
          <a:prstGeom prst="rect">
            <a:avLst/>
          </a:prstGeom>
        </p:spPr>
      </p:pic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8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1256400" y="709560"/>
            <a:ext cx="9545040" cy="536292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883520" y="832680"/>
            <a:ext cx="8583840" cy="20397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uk-UA" sz="3200">
                <a:solidFill>
                  <a:srgbClr val="000000"/>
                </a:solidFill>
                <a:latin typeface="Garamond"/>
              </a:rPr>
              <a:t>Багато тваринок у світі живуть:</a:t>
            </a:r>
            <a:endParaRPr/>
          </a:p>
          <a:p>
            <a:r>
              <a:rPr b="1" i="1" lang="uk-UA" sz="3200">
                <a:solidFill>
                  <a:srgbClr val="000000"/>
                </a:solidFill>
                <a:latin typeface="Garamond"/>
              </a:rPr>
              <a:t>Одні у сім’ї, другі її ждуть.</a:t>
            </a:r>
            <a:endParaRPr/>
          </a:p>
          <a:p>
            <a:r>
              <a:rPr b="1" i="1" lang="uk-UA" sz="3200">
                <a:solidFill>
                  <a:srgbClr val="000000"/>
                </a:solidFill>
                <a:latin typeface="Garamond"/>
              </a:rPr>
              <a:t>То віримо, що в кожного хвостатого маляти,</a:t>
            </a:r>
            <a:endParaRPr/>
          </a:p>
          <a:p>
            <a:r>
              <a:rPr b="1" i="1" lang="uk-UA" sz="3200">
                <a:solidFill>
                  <a:srgbClr val="000000"/>
                </a:solidFill>
                <a:latin typeface="Garamond"/>
              </a:rPr>
              <a:t>Буде добра, любляча сім’я!</a:t>
            </a:r>
            <a:endParaRPr/>
          </a:p>
        </p:txBody>
      </p:sp>
      <p:pic>
        <p:nvPicPr>
          <p:cNvPr descr="" id="150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7217280" y="2894760"/>
            <a:ext cx="4035600" cy="3145680"/>
          </a:xfrm>
          <a:prstGeom prst="rect">
            <a:avLst/>
          </a:prstGeom>
        </p:spPr>
      </p:pic>
      <p:pic>
        <p:nvPicPr>
          <p:cNvPr descr="" id="151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73840" y="3427200"/>
            <a:ext cx="3927240" cy="261288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941760" y="750600"/>
            <a:ext cx="10385280" cy="1187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2400">
                <a:solidFill>
                  <a:srgbClr val="000000"/>
                </a:solidFill>
                <a:latin typeface="Garamond"/>
              </a:rPr>
              <a:t>Тварини – наші друзі. Сьогодні неможливо уявити життя людей без тварин.</a:t>
            </a:r>
            <a:endParaRPr/>
          </a:p>
          <a:p>
            <a:r>
              <a:rPr lang="uk-UA" sz="2400">
                <a:solidFill>
                  <a:srgbClr val="000000"/>
                </a:solidFill>
                <a:latin typeface="Garamond"/>
              </a:rPr>
              <a:t>Вони наші друзі, помічники, рятівники. Вони дарують нам свою любов і тепло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1583280" y="1854720"/>
            <a:ext cx="4243680" cy="3929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2800">
                <a:solidFill>
                  <a:srgbClr val="000000"/>
                </a:solidFill>
                <a:latin typeface="Garamond"/>
              </a:rPr>
              <a:t>Друзів всіх чотирилапих</a:t>
            </a:r>
            <a:endParaRPr/>
          </a:p>
          <a:p>
            <a:r>
              <a:rPr lang="uk-UA" sz="2800">
                <a:solidFill>
                  <a:srgbClr val="000000"/>
                </a:solidFill>
                <a:latin typeface="Garamond"/>
              </a:rPr>
              <a:t>Пропоную обійняти.</a:t>
            </a:r>
            <a:endParaRPr/>
          </a:p>
          <a:p>
            <a:r>
              <a:rPr lang="uk-UA" sz="2800">
                <a:solidFill>
                  <a:srgbClr val="000000"/>
                </a:solidFill>
                <a:latin typeface="Garamond"/>
              </a:rPr>
              <a:t>Хай улюбленці домашні</a:t>
            </a:r>
            <a:endParaRPr/>
          </a:p>
          <a:p>
            <a:r>
              <a:rPr lang="uk-UA" sz="2800">
                <a:solidFill>
                  <a:srgbClr val="000000"/>
                </a:solidFill>
                <a:latin typeface="Garamond"/>
              </a:rPr>
              <a:t>Не дають вам сумувати.</a:t>
            </a:r>
            <a:endParaRPr/>
          </a:p>
          <a:p>
            <a:r>
              <a:rPr lang="uk-UA" sz="2800">
                <a:solidFill>
                  <a:srgbClr val="000000"/>
                </a:solidFill>
                <a:latin typeface="Garamond"/>
              </a:rPr>
              <a:t>Хай вони дарують радість</a:t>
            </a:r>
            <a:endParaRPr/>
          </a:p>
          <a:p>
            <a:r>
              <a:rPr lang="uk-UA" sz="2800">
                <a:solidFill>
                  <a:srgbClr val="000000"/>
                </a:solidFill>
                <a:latin typeface="Garamond"/>
              </a:rPr>
              <a:t>Служать вірно вам завжди,</a:t>
            </a:r>
            <a:endParaRPr/>
          </a:p>
          <a:p>
            <a:r>
              <a:rPr lang="uk-UA" sz="2800">
                <a:solidFill>
                  <a:srgbClr val="000000"/>
                </a:solidFill>
                <a:latin typeface="Garamond"/>
              </a:rPr>
              <a:t>Ви ж любіть чотирилапих,</a:t>
            </a:r>
            <a:endParaRPr/>
          </a:p>
          <a:p>
            <a:r>
              <a:rPr lang="uk-UA" sz="2800">
                <a:solidFill>
                  <a:srgbClr val="000000"/>
                </a:solidFill>
                <a:latin typeface="Garamond"/>
              </a:rPr>
              <a:t>Захищайте від біди!</a:t>
            </a:r>
            <a:endParaRPr/>
          </a:p>
        </p:txBody>
      </p:sp>
      <p:pic>
        <p:nvPicPr>
          <p:cNvPr descr="" id="83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6823800" y="2026080"/>
            <a:ext cx="3787560" cy="378756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600480" y="627840"/>
            <a:ext cx="6154560" cy="5272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2400">
                <a:solidFill>
                  <a:srgbClr val="000000"/>
                </a:solidFill>
                <a:latin typeface="Garamond"/>
              </a:rPr>
              <a:t> </a:t>
            </a:r>
            <a:r>
              <a:rPr lang="uk-UA" sz="2000">
                <a:solidFill>
                  <a:srgbClr val="000000"/>
                </a:solidFill>
                <a:latin typeface="Garamond"/>
              </a:rPr>
              <a:t>Часто ми їх називаємо меншими братами. Братами ми їх називаємо тому, що  вони стають маленькою частинкою сім’ї.. А меншими, тому що вони потребують нашої уваги, турботи і піклування.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Давайте пригадаємо як поводитися із тваринами і складемо  для себе пам’ятку, яку назвемо:</a:t>
            </a:r>
            <a:endParaRPr/>
          </a:p>
          <a:p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«</a:t>
            </a:r>
            <a:r>
              <a:rPr b="1" lang="uk-UA" sz="2800">
                <a:solidFill>
                  <a:srgbClr val="000000"/>
                </a:solidFill>
                <a:latin typeface="Garamond"/>
              </a:rPr>
              <a:t>Пам’ятка про тебе, мій друже!»</a:t>
            </a:r>
            <a:endParaRPr/>
          </a:p>
          <a:p>
            <a:pPr>
              <a:buFont typeface="StarSymbol"/>
              <a:buAutoNum type="arabicPeriod"/>
            </a:pPr>
            <a:r>
              <a:rPr b="1" lang="uk-UA" sz="2400">
                <a:solidFill>
                  <a:srgbClr val="000000"/>
                </a:solidFill>
                <a:latin typeface="Garamond"/>
              </a:rPr>
              <a:t>Забезпеч тварину їжею.</a:t>
            </a:r>
            <a:endParaRPr/>
          </a:p>
          <a:p>
            <a:pPr>
              <a:buFont typeface="StarSymbol"/>
              <a:buAutoNum type="arabicPeriod"/>
            </a:pPr>
            <a:r>
              <a:rPr b="1" lang="uk-UA" sz="2400">
                <a:solidFill>
                  <a:srgbClr val="000000"/>
                </a:solidFill>
                <a:latin typeface="Garamond"/>
              </a:rPr>
              <a:t>Домашній улюбленець потребує води.</a:t>
            </a:r>
            <a:endParaRPr/>
          </a:p>
          <a:p>
            <a:pPr>
              <a:buFont typeface="StarSymbol"/>
              <a:buAutoNum type="arabicPeriod"/>
            </a:pPr>
            <a:r>
              <a:rPr b="1" lang="uk-UA" sz="2400">
                <a:solidFill>
                  <a:srgbClr val="000000"/>
                </a:solidFill>
                <a:latin typeface="Garamond"/>
              </a:rPr>
              <a:t>Приділяй достатньо уваги своєму другові.</a:t>
            </a:r>
            <a:endParaRPr/>
          </a:p>
          <a:p>
            <a:pPr>
              <a:buFont typeface="StarSymbol"/>
              <a:buAutoNum type="arabicPeriod"/>
            </a:pPr>
            <a:r>
              <a:rPr b="1" lang="uk-UA" sz="2400">
                <a:solidFill>
                  <a:srgbClr val="000000"/>
                </a:solidFill>
                <a:latin typeface="Garamond"/>
              </a:rPr>
              <a:t>Не ображай тваринку.</a:t>
            </a:r>
            <a:endParaRPr/>
          </a:p>
          <a:p>
            <a:pPr>
              <a:buFont typeface="StarSymbol"/>
              <a:buAutoNum type="arabicPeriod"/>
            </a:pPr>
            <a:r>
              <a:rPr b="1" lang="uk-UA" sz="2400">
                <a:solidFill>
                  <a:srgbClr val="000000"/>
                </a:solidFill>
                <a:latin typeface="Garamond"/>
              </a:rPr>
              <a:t>При необхідності  звертайся до ветлікаря</a:t>
            </a:r>
            <a:r>
              <a:rPr b="1" lang="uk-UA" sz="2000">
                <a:solidFill>
                  <a:srgbClr val="000000"/>
                </a:solidFill>
                <a:latin typeface="Garamond"/>
              </a:rPr>
              <a:t>.</a:t>
            </a:r>
            <a:endParaRPr/>
          </a:p>
        </p:txBody>
      </p:sp>
      <p:pic>
        <p:nvPicPr>
          <p:cNvPr descr="" id="85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6755760" y="1200960"/>
            <a:ext cx="4857480" cy="409356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68160" y="655200"/>
            <a:ext cx="4421520" cy="516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uk-UA" sz="2800">
                <a:solidFill>
                  <a:srgbClr val="000000"/>
                </a:solidFill>
                <a:latin typeface="Garamond"/>
              </a:rPr>
              <a:t>Дидактична гра «Так чи ні»</a:t>
            </a:r>
            <a:endParaRPr/>
          </a:p>
        </p:txBody>
      </p:sp>
      <p:pic>
        <p:nvPicPr>
          <p:cNvPr descr="" id="8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611560" y="1116720"/>
            <a:ext cx="2746440" cy="4382640"/>
          </a:xfrm>
          <a:prstGeom prst="rect">
            <a:avLst/>
          </a:prstGeom>
        </p:spPr>
      </p:pic>
      <p:sp>
        <p:nvSpPr>
          <p:cNvPr id="88" name="CustomShape 2"/>
          <p:cNvSpPr/>
          <p:nvPr/>
        </p:nvSpPr>
        <p:spPr>
          <a:xfrm>
            <a:off x="1064520" y="1364760"/>
            <a:ext cx="7068960" cy="4358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2000">
                <a:solidFill>
                  <a:srgbClr val="000000"/>
                </a:solidFill>
                <a:latin typeface="Garamond"/>
              </a:rPr>
              <a:t>          </a:t>
            </a:r>
            <a:r>
              <a:rPr lang="uk-UA" sz="2000">
                <a:solidFill>
                  <a:srgbClr val="000000"/>
                </a:solidFill>
                <a:latin typeface="Garamond"/>
              </a:rPr>
              <a:t>Собаку я буду ганяти і палицею її лякати?  </a:t>
            </a:r>
            <a:r>
              <a:rPr lang="uk-UA" sz="2000" u="sng">
                <a:solidFill>
                  <a:srgbClr val="000000"/>
                </a:solidFill>
                <a:latin typeface="Garamond"/>
              </a:rPr>
              <a:t>Ні.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Як котика я десь зустріну, то приласкаю і обігрію! </a:t>
            </a:r>
            <a:r>
              <a:rPr lang="uk-UA" sz="2000" u="sng">
                <a:solidFill>
                  <a:srgbClr val="000000"/>
                </a:solidFill>
                <a:latin typeface="Garamond"/>
              </a:rPr>
              <a:t>Так..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             </a:t>
            </a:r>
            <a:r>
              <a:rPr lang="uk-UA" sz="2000">
                <a:solidFill>
                  <a:srgbClr val="000000"/>
                </a:solidFill>
                <a:latin typeface="Garamond"/>
              </a:rPr>
              <a:t>Я їжу зайву в домі маю і її не викидаю.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              </a:t>
            </a:r>
            <a:r>
              <a:rPr lang="uk-UA" sz="2000">
                <a:solidFill>
                  <a:srgbClr val="000000"/>
                </a:solidFill>
                <a:latin typeface="Garamond"/>
              </a:rPr>
              <a:t>Під під’їздом  є коти, їжу важко їм знайти.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               </a:t>
            </a:r>
            <a:r>
              <a:rPr lang="uk-UA" sz="2000">
                <a:solidFill>
                  <a:srgbClr val="000000"/>
                </a:solidFill>
                <a:latin typeface="Garamond"/>
              </a:rPr>
              <a:t>Їх годую я смачненько, будуть вони веселенькі! </a:t>
            </a:r>
            <a:r>
              <a:rPr lang="uk-UA" sz="2000" u="sng">
                <a:solidFill>
                  <a:srgbClr val="000000"/>
                </a:solidFill>
                <a:latin typeface="Garamond"/>
              </a:rPr>
              <a:t>Так. 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Вдома песика я маю, його гуляти не пускаю,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Якось забув погодувати і водичку поміняти. </a:t>
            </a:r>
            <a:r>
              <a:rPr lang="uk-UA" sz="2000" u="sng">
                <a:solidFill>
                  <a:srgbClr val="000000"/>
                </a:solidFill>
                <a:latin typeface="Garamond"/>
              </a:rPr>
              <a:t>Ні.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                </a:t>
            </a:r>
            <a:r>
              <a:rPr lang="uk-UA" sz="2000">
                <a:solidFill>
                  <a:srgbClr val="000000"/>
                </a:solidFill>
                <a:latin typeface="Garamond"/>
              </a:rPr>
              <a:t>На свято хочу я кота, та без шерсті та хвоста.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                </a:t>
            </a:r>
            <a:r>
              <a:rPr lang="uk-UA" sz="2000">
                <a:solidFill>
                  <a:srgbClr val="000000"/>
                </a:solidFill>
                <a:latin typeface="Garamond"/>
              </a:rPr>
              <a:t>Буду в мами я просити, найдорожчого купити. </a:t>
            </a:r>
            <a:r>
              <a:rPr lang="uk-UA" sz="2000" u="sng">
                <a:solidFill>
                  <a:srgbClr val="000000"/>
                </a:solidFill>
                <a:latin typeface="Garamond"/>
              </a:rPr>
              <a:t>Ні..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До притулку поспішаю, заберу там кошеня. </a:t>
            </a:r>
            <a:r>
              <a:rPr lang="uk-UA" sz="2000" u="sng">
                <a:solidFill>
                  <a:srgbClr val="000000"/>
                </a:solidFill>
                <a:latin typeface="Garamond"/>
              </a:rPr>
              <a:t>Так..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                 </a:t>
            </a:r>
            <a:r>
              <a:rPr lang="uk-UA" sz="2000">
                <a:solidFill>
                  <a:srgbClr val="000000"/>
                </a:solidFill>
                <a:latin typeface="Garamond"/>
              </a:rPr>
              <a:t>Хто тваринку хоче дуже, купувати її не слід.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                 </a:t>
            </a:r>
            <a:r>
              <a:rPr lang="uk-UA" sz="2000">
                <a:solidFill>
                  <a:srgbClr val="000000"/>
                </a:solidFill>
                <a:latin typeface="Garamond"/>
              </a:rPr>
              <a:t>Щоб життя їй врятувати, в притулку ви її візьміть. </a:t>
            </a:r>
            <a:r>
              <a:rPr lang="uk-UA" sz="2000" u="sng">
                <a:solidFill>
                  <a:srgbClr val="000000"/>
                </a:solidFill>
                <a:latin typeface="Garamond"/>
              </a:rPr>
              <a:t>Так.</a:t>
            </a:r>
            <a:r>
              <a:rPr lang="uk-UA" sz="2000">
                <a:solidFill>
                  <a:srgbClr val="000000"/>
                </a:solidFill>
                <a:latin typeface="Garamond"/>
              </a:rPr>
              <a:t> 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Ось ми пригадали, як можна себе вести, а як не потрібно. 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295280" y="736920"/>
            <a:ext cx="9321840" cy="73620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i="1" lang="uk-UA" sz="4400">
                <a:solidFill>
                  <a:srgbClr val="262626"/>
                </a:solidFill>
                <a:latin typeface="Garamond"/>
              </a:rPr>
              <a:t>Малюємо котиків</a:t>
            </a:r>
            <a:endParaRPr/>
          </a:p>
        </p:txBody>
      </p:sp>
      <p:pic>
        <p:nvPicPr>
          <p:cNvPr descr="" id="90" name="Объект 3"/>
          <p:cNvPicPr/>
          <p:nvPr/>
        </p:nvPicPr>
        <p:blipFill>
          <a:blip r:embed="rId1"/>
          <a:stretch>
            <a:fillRect/>
          </a:stretch>
        </p:blipFill>
        <p:spPr>
          <a:xfrm>
            <a:off x="8381880" y="1787760"/>
            <a:ext cx="2997360" cy="3996360"/>
          </a:xfrm>
          <a:prstGeom prst="rect">
            <a:avLst/>
          </a:prstGeom>
        </p:spPr>
      </p:pic>
      <p:pic>
        <p:nvPicPr>
          <p:cNvPr descr="" id="91" name="Объект 5"/>
          <p:cNvPicPr/>
          <p:nvPr/>
        </p:nvPicPr>
        <p:blipFill>
          <a:blip r:embed="rId2"/>
          <a:stretch>
            <a:fillRect/>
          </a:stretch>
        </p:blipFill>
        <p:spPr>
          <a:xfrm>
            <a:off x="959760" y="1787760"/>
            <a:ext cx="2997360" cy="399636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2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9126000" y="904320"/>
            <a:ext cx="2367000" cy="2367000"/>
          </a:xfrm>
          <a:prstGeom prst="rect">
            <a:avLst/>
          </a:prstGeom>
        </p:spPr>
      </p:pic>
      <p:pic>
        <p:nvPicPr>
          <p:cNvPr descr="" id="9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73680" y="665280"/>
            <a:ext cx="2306520" cy="2466000"/>
          </a:xfrm>
          <a:prstGeom prst="rect">
            <a:avLst/>
          </a:prstGeom>
        </p:spPr>
      </p:pic>
      <p:pic>
        <p:nvPicPr>
          <p:cNvPr descr="" id="9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754200" y="3339000"/>
            <a:ext cx="3260160" cy="2441880"/>
          </a:xfrm>
          <a:prstGeom prst="rect">
            <a:avLst/>
          </a:prstGeom>
        </p:spPr>
      </p:pic>
      <p:pic>
        <p:nvPicPr>
          <p:cNvPr descr="" id="9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3580920" y="2743200"/>
            <a:ext cx="2981160" cy="2981160"/>
          </a:xfrm>
          <a:prstGeom prst="rect">
            <a:avLst/>
          </a:prstGeom>
        </p:spPr>
      </p:pic>
      <p:pic>
        <p:nvPicPr>
          <p:cNvPr descr="" id="9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9130320" y="3619440"/>
            <a:ext cx="2113920" cy="2161440"/>
          </a:xfrm>
          <a:prstGeom prst="rect">
            <a:avLst/>
          </a:prstGeom>
        </p:spPr>
      </p:pic>
      <p:pic>
        <p:nvPicPr>
          <p:cNvPr descr="" id="9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6754320" y="2893320"/>
            <a:ext cx="2179800" cy="2921400"/>
          </a:xfrm>
          <a:prstGeom prst="rect">
            <a:avLst/>
          </a:prstGeom>
        </p:spPr>
      </p:pic>
      <p:sp>
        <p:nvSpPr>
          <p:cNvPr id="98" name="CustomShape 1"/>
          <p:cNvSpPr/>
          <p:nvPr/>
        </p:nvSpPr>
        <p:spPr>
          <a:xfrm>
            <a:off x="4517280" y="1128960"/>
            <a:ext cx="3575160" cy="1187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i="1" lang="uk-UA" sz="3600">
                <a:solidFill>
                  <a:srgbClr val="000000"/>
                </a:solidFill>
                <a:latin typeface="Garamond"/>
              </a:rPr>
              <a:t>Дай клички цим тваринкам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9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723240" y="2174040"/>
            <a:ext cx="2466360" cy="1847160"/>
          </a:xfrm>
          <a:prstGeom prst="rect">
            <a:avLst/>
          </a:prstGeom>
        </p:spPr>
      </p:pic>
      <p:pic>
        <p:nvPicPr>
          <p:cNvPr descr="" id="100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771800" y="4187160"/>
            <a:ext cx="3137040" cy="2087280"/>
          </a:xfrm>
          <a:prstGeom prst="rect">
            <a:avLst/>
          </a:prstGeom>
        </p:spPr>
      </p:pic>
      <p:pic>
        <p:nvPicPr>
          <p:cNvPr descr="" id="101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735840" y="4021920"/>
            <a:ext cx="2890080" cy="2071800"/>
          </a:xfrm>
          <a:prstGeom prst="rect">
            <a:avLst/>
          </a:prstGeom>
        </p:spPr>
      </p:pic>
      <p:pic>
        <p:nvPicPr>
          <p:cNvPr descr="" id="102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6237720" y="736920"/>
            <a:ext cx="2846520" cy="3126240"/>
          </a:xfrm>
          <a:prstGeom prst="rect">
            <a:avLst/>
          </a:prstGeom>
        </p:spPr>
      </p:pic>
      <p:pic>
        <p:nvPicPr>
          <p:cNvPr descr="" id="103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9098280" y="736920"/>
            <a:ext cx="2418480" cy="1482840"/>
          </a:xfrm>
          <a:prstGeom prst="rect">
            <a:avLst/>
          </a:prstGeom>
        </p:spPr>
      </p:pic>
      <p:pic>
        <p:nvPicPr>
          <p:cNvPr descr="" id="104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9274320" y="2106720"/>
            <a:ext cx="2066040" cy="2208960"/>
          </a:xfrm>
          <a:prstGeom prst="rect">
            <a:avLst/>
          </a:prstGeom>
        </p:spPr>
      </p:pic>
      <p:pic>
        <p:nvPicPr>
          <p:cNvPr descr="" id="105" name="Рисунок 7"/>
          <p:cNvPicPr/>
          <p:nvPr/>
        </p:nvPicPr>
        <p:blipFill>
          <a:blip r:embed="rId7"/>
          <a:stretch>
            <a:fillRect/>
          </a:stretch>
        </p:blipFill>
        <p:spPr>
          <a:xfrm>
            <a:off x="8345880" y="4203000"/>
            <a:ext cx="2994480" cy="2047680"/>
          </a:xfrm>
          <a:prstGeom prst="rect">
            <a:avLst/>
          </a:prstGeom>
        </p:spPr>
      </p:pic>
      <p:sp>
        <p:nvSpPr>
          <p:cNvPr id="106" name="CustomShape 1"/>
          <p:cNvSpPr/>
          <p:nvPr/>
        </p:nvSpPr>
        <p:spPr>
          <a:xfrm>
            <a:off x="723240" y="736920"/>
            <a:ext cx="5663160" cy="149184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uk-UA" sz="2800">
                <a:solidFill>
                  <a:srgbClr val="000000"/>
                </a:solidFill>
                <a:latin typeface="Garamond"/>
              </a:rPr>
              <a:t>Гра «Подарунок для Бровка та Мурчика»</a:t>
            </a:r>
            <a:endParaRPr/>
          </a:p>
          <a:p>
            <a:r>
              <a:rPr lang="uk-UA" sz="2800">
                <a:solidFill>
                  <a:srgbClr val="000000"/>
                </a:solidFill>
                <a:latin typeface="Garamond"/>
              </a:rPr>
              <a:t>Завдання. Розгляньте речі, які лежать перед вами.</a:t>
            </a:r>
            <a:endParaRPr/>
          </a:p>
          <a:p>
            <a:r>
              <a:rPr lang="uk-UA" sz="2800">
                <a:solidFill>
                  <a:srgbClr val="000000"/>
                </a:solidFill>
                <a:latin typeface="Garamond"/>
              </a:rPr>
              <a:t> </a:t>
            </a:r>
            <a:r>
              <a:rPr lang="uk-UA" sz="2800">
                <a:solidFill>
                  <a:srgbClr val="000000"/>
                </a:solidFill>
                <a:latin typeface="Garamond"/>
              </a:rPr>
              <a:t>Відберіть ті, які потрібні  Мурчику та Бровку. </a:t>
            </a:r>
            <a:endParaRPr/>
          </a:p>
        </p:txBody>
      </p:sp>
      <p:pic>
        <p:nvPicPr>
          <p:cNvPr descr="" id="107" name="Рисунок 9"/>
          <p:cNvPicPr/>
          <p:nvPr/>
        </p:nvPicPr>
        <p:blipFill>
          <a:blip r:embed="rId8"/>
          <a:stretch>
            <a:fillRect/>
          </a:stretch>
        </p:blipFill>
        <p:spPr>
          <a:xfrm>
            <a:off x="3555000" y="2008080"/>
            <a:ext cx="2380680" cy="192348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8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723240" y="2174040"/>
            <a:ext cx="2466360" cy="1847160"/>
          </a:xfrm>
          <a:prstGeom prst="rect">
            <a:avLst/>
          </a:prstGeom>
        </p:spPr>
      </p:pic>
      <p:pic>
        <p:nvPicPr>
          <p:cNvPr descr="" id="109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771800" y="4187160"/>
            <a:ext cx="3137040" cy="2087280"/>
          </a:xfrm>
          <a:prstGeom prst="rect">
            <a:avLst/>
          </a:prstGeom>
        </p:spPr>
      </p:pic>
      <p:pic>
        <p:nvPicPr>
          <p:cNvPr descr="" id="110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735840" y="4021920"/>
            <a:ext cx="2890080" cy="2071800"/>
          </a:xfrm>
          <a:prstGeom prst="rect">
            <a:avLst/>
          </a:prstGeom>
        </p:spPr>
      </p:pic>
      <p:pic>
        <p:nvPicPr>
          <p:cNvPr descr="" id="111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6237720" y="736920"/>
            <a:ext cx="2846520" cy="3126240"/>
          </a:xfrm>
          <a:prstGeom prst="rect">
            <a:avLst/>
          </a:prstGeom>
        </p:spPr>
      </p:pic>
      <p:pic>
        <p:nvPicPr>
          <p:cNvPr descr="" id="112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9098280" y="736920"/>
            <a:ext cx="2418480" cy="1482840"/>
          </a:xfrm>
          <a:prstGeom prst="rect">
            <a:avLst/>
          </a:prstGeom>
        </p:spPr>
      </p:pic>
      <p:pic>
        <p:nvPicPr>
          <p:cNvPr descr="" id="113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9274320" y="2106720"/>
            <a:ext cx="2066040" cy="2208960"/>
          </a:xfrm>
          <a:prstGeom prst="rect">
            <a:avLst/>
          </a:prstGeom>
        </p:spPr>
      </p:pic>
      <p:pic>
        <p:nvPicPr>
          <p:cNvPr descr="" id="114" name="Рисунок 7"/>
          <p:cNvPicPr/>
          <p:nvPr/>
        </p:nvPicPr>
        <p:blipFill>
          <a:blip r:embed="rId7"/>
          <a:stretch>
            <a:fillRect/>
          </a:stretch>
        </p:blipFill>
        <p:spPr>
          <a:xfrm>
            <a:off x="8345880" y="4203000"/>
            <a:ext cx="2994480" cy="2047680"/>
          </a:xfrm>
          <a:prstGeom prst="rect">
            <a:avLst/>
          </a:prstGeom>
        </p:spPr>
      </p:pic>
      <p:sp>
        <p:nvSpPr>
          <p:cNvPr id="115" name="CustomShape 1"/>
          <p:cNvSpPr/>
          <p:nvPr/>
        </p:nvSpPr>
        <p:spPr>
          <a:xfrm>
            <a:off x="723240" y="736920"/>
            <a:ext cx="5663160" cy="149184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uk-UA" sz="2800">
                <a:solidFill>
                  <a:srgbClr val="000000"/>
                </a:solidFill>
                <a:latin typeface="Garamond"/>
              </a:rPr>
              <a:t>Гра «Подарунок для Бровка та Мурчика»</a:t>
            </a:r>
            <a:endParaRPr/>
          </a:p>
          <a:p>
            <a:r>
              <a:rPr lang="uk-UA" sz="2800">
                <a:solidFill>
                  <a:srgbClr val="000000"/>
                </a:solidFill>
                <a:latin typeface="Garamond"/>
              </a:rPr>
              <a:t>Завдання. Розгляньте речі, які лежать перед вами.</a:t>
            </a:r>
            <a:endParaRPr/>
          </a:p>
          <a:p>
            <a:r>
              <a:rPr lang="uk-UA" sz="2800">
                <a:solidFill>
                  <a:srgbClr val="000000"/>
                </a:solidFill>
                <a:latin typeface="Garamond"/>
              </a:rPr>
              <a:t> </a:t>
            </a:r>
            <a:r>
              <a:rPr lang="uk-UA" sz="2800">
                <a:solidFill>
                  <a:srgbClr val="000000"/>
                </a:solidFill>
                <a:latin typeface="Garamond"/>
              </a:rPr>
              <a:t>Відберіть ті, які потрібні  Мурчику та Бровку. </a:t>
            </a:r>
            <a:endParaRPr/>
          </a:p>
        </p:txBody>
      </p:sp>
      <p:pic>
        <p:nvPicPr>
          <p:cNvPr descr="" id="116" name="Рисунок 9"/>
          <p:cNvPicPr/>
          <p:nvPr/>
        </p:nvPicPr>
        <p:blipFill>
          <a:blip r:embed="rId8"/>
          <a:stretch>
            <a:fillRect/>
          </a:stretch>
        </p:blipFill>
        <p:spPr>
          <a:xfrm>
            <a:off x="3555000" y="2008080"/>
            <a:ext cx="2380680" cy="192348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214640" y="3702960"/>
            <a:ext cx="2592360" cy="22244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2000">
                <a:solidFill>
                  <a:srgbClr val="000000"/>
                </a:solidFill>
                <a:latin typeface="Garamond"/>
              </a:rPr>
              <a:t>Шерсть гладенька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І м'якенька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Спинка гнеться,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Хвостик в'ється - 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Тільки лапки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Цап-царапки!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(Котик)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3985200" y="846000"/>
            <a:ext cx="3151800" cy="16146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2000">
                <a:solidFill>
                  <a:srgbClr val="000000"/>
                </a:solidFill>
                <a:latin typeface="Garamond"/>
              </a:rPr>
              <a:t>Хто пухнасту шубку має,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Лапкою її вмиває,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Мишка страх кого боїться?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Здогадалис, хто це?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(Кицька)</a:t>
            </a:r>
            <a:endParaRPr/>
          </a:p>
        </p:txBody>
      </p:sp>
      <p:sp>
        <p:nvSpPr>
          <p:cNvPr id="119" name="CustomShape 3"/>
          <p:cNvSpPr/>
          <p:nvPr/>
        </p:nvSpPr>
        <p:spPr>
          <a:xfrm>
            <a:off x="4299120" y="3507480"/>
            <a:ext cx="2674080" cy="1919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2000">
                <a:solidFill>
                  <a:srgbClr val="000000"/>
                </a:solidFill>
                <a:latin typeface="Garamond"/>
              </a:rPr>
              <a:t>Гордо виглядає з буди,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Стереже постійно дім.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"Гав-гав-гав!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Порядок буде!" - 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Каже людям він усім!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(Песик)</a:t>
            </a:r>
            <a:endParaRPr/>
          </a:p>
        </p:txBody>
      </p:sp>
      <p:sp>
        <p:nvSpPr>
          <p:cNvPr id="120" name="CustomShape 4"/>
          <p:cNvSpPr/>
          <p:nvPr/>
        </p:nvSpPr>
        <p:spPr>
          <a:xfrm>
            <a:off x="7656480" y="846000"/>
            <a:ext cx="3506760" cy="21938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2000">
                <a:solidFill>
                  <a:srgbClr val="000000"/>
                </a:solidFill>
                <a:latin typeface="Garamond"/>
              </a:rPr>
              <a:t>Сіре, біле, волохате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Стрімголов біжить до хатки.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- Хто ти? - братик запитав.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А воно сердито: - Гав!..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Ти пізнав цього друзяку?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Ну звичайно, це ж ... (собака)</a:t>
            </a:r>
            <a:endParaRPr/>
          </a:p>
          <a:p>
            <a:endParaRPr/>
          </a:p>
        </p:txBody>
      </p:sp>
      <p:sp>
        <p:nvSpPr>
          <p:cNvPr id="121" name="CustomShape 5"/>
          <p:cNvSpPr/>
          <p:nvPr/>
        </p:nvSpPr>
        <p:spPr>
          <a:xfrm>
            <a:off x="7656480" y="3507480"/>
            <a:ext cx="3042720" cy="2834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uk-UA" sz="2000">
                <a:solidFill>
                  <a:srgbClr val="000000"/>
                </a:solidFill>
                <a:latin typeface="Garamond"/>
              </a:rPr>
              <a:t>У мене вірний є друзяка - 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Не розбишака, не бурлака,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Не забіяка, не зівака,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Не задавака, не гуляка,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От тільки жаль - він не балака.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Хто ж він? Впізнали?</a:t>
            </a:r>
            <a:endParaRPr/>
          </a:p>
          <a:p>
            <a:r>
              <a:rPr lang="uk-UA" sz="2000">
                <a:solidFill>
                  <a:srgbClr val="000000"/>
                </a:solidFill>
                <a:latin typeface="Garamond"/>
              </a:rPr>
              <a:t>То -  ...  (собака)</a:t>
            </a:r>
            <a:endParaRPr/>
          </a:p>
        </p:txBody>
      </p:sp>
      <p:pic>
        <p:nvPicPr>
          <p:cNvPr descr="" id="122" name="Рисунок 8"/>
          <p:cNvPicPr/>
          <p:nvPr/>
        </p:nvPicPr>
        <p:blipFill>
          <a:blip r:embed="rId1"/>
          <a:stretch>
            <a:fillRect/>
          </a:stretch>
        </p:blipFill>
        <p:spPr>
          <a:xfrm>
            <a:off x="794160" y="1326240"/>
            <a:ext cx="3190320" cy="2180520"/>
          </a:xfrm>
          <a:prstGeom prst="rect">
            <a:avLst/>
          </a:prstGeom>
        </p:spPr>
      </p:pic>
      <p:sp>
        <p:nvSpPr>
          <p:cNvPr id="123" name="CustomShape 6"/>
          <p:cNvSpPr/>
          <p:nvPr/>
        </p:nvSpPr>
        <p:spPr>
          <a:xfrm>
            <a:off x="1433160" y="709560"/>
            <a:ext cx="1855440" cy="63864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uk-UA" sz="3600">
                <a:solidFill>
                  <a:srgbClr val="000000"/>
                </a:solidFill>
                <a:latin typeface="Garamond"/>
              </a:rPr>
              <a:t>Загадки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