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8" d="100"/>
          <a:sy n="88" d="100"/>
        </p:scale>
        <p:origin x="64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err="1" smtClean="0"/>
              <a:t>Національно-патріотичне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дошкільників</a:t>
            </a:r>
            <a:r>
              <a:rPr lang="ru-RU" b="1" dirty="0" smtClean="0"/>
              <a:t>: коротко про головне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247220078_1040080090154350_90107831407424459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6696744" cy="4178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58608" cy="720080"/>
          </a:xfrm>
        </p:spPr>
        <p:txBody>
          <a:bodyPr/>
          <a:lstStyle/>
          <a:p>
            <a:r>
              <a:rPr lang="ru-RU" sz="3600" b="1" dirty="0" err="1" smtClean="0"/>
              <a:t>Взаємодія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 батьками </a:t>
            </a:r>
            <a:r>
              <a:rPr lang="ru-RU" sz="3600" b="1" dirty="0" err="1" smtClean="0"/>
              <a:t>вихованців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980728"/>
            <a:ext cx="5040560" cy="60486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 </a:t>
            </a:r>
            <a:r>
              <a:rPr lang="ru-RU" sz="2100" b="1" dirty="0" err="1" smtClean="0"/>
              <a:t>анкетування</a:t>
            </a:r>
            <a:endParaRPr lang="ru-RU" sz="2100" b="1" dirty="0" smtClean="0"/>
          </a:p>
          <a:p>
            <a:pPr>
              <a:buFont typeface="Wingdings" pitchFamily="2" charset="2"/>
              <a:buChar char="v"/>
            </a:pPr>
            <a:r>
              <a:rPr lang="ru-RU" sz="2100" b="1" dirty="0" err="1" smtClean="0"/>
              <a:t>освітні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події</a:t>
            </a:r>
            <a:endParaRPr lang="ru-RU" sz="2100" b="1" dirty="0" smtClean="0"/>
          </a:p>
          <a:p>
            <a:pPr>
              <a:buFont typeface="Wingdings" pitchFamily="2" charset="2"/>
              <a:buChar char="v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краєзнавчі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екскурсії</a:t>
            </a:r>
            <a:endParaRPr lang="ru-RU" sz="2100" b="1" dirty="0" smtClean="0"/>
          </a:p>
          <a:p>
            <a:pPr>
              <a:buFont typeface="Wingdings" pitchFamily="2" charset="2"/>
              <a:buChar char="v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зустрічі</a:t>
            </a:r>
            <a:r>
              <a:rPr lang="ru-RU" sz="2100" b="1" dirty="0" smtClean="0"/>
              <a:t> старших </a:t>
            </a:r>
            <a:r>
              <a:rPr lang="ru-RU" sz="2100" b="1" dirty="0" err="1" smtClean="0"/>
              <a:t>дошкільників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із</a:t>
            </a:r>
            <a:r>
              <a:rPr lang="ru-RU" sz="2100" b="1" dirty="0" smtClean="0"/>
              <a:t>  </a:t>
            </a:r>
          </a:p>
          <a:p>
            <a:r>
              <a:rPr lang="ru-RU" sz="2100" b="1" dirty="0" smtClean="0"/>
              <a:t>    героями, </a:t>
            </a:r>
            <a:r>
              <a:rPr lang="ru-RU" sz="2100" b="1" dirty="0" err="1" smtClean="0"/>
              <a:t>які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сьогодні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захищають</a:t>
            </a:r>
            <a:r>
              <a:rPr lang="ru-RU" sz="2100" b="1" dirty="0" smtClean="0"/>
              <a:t>   </a:t>
            </a:r>
          </a:p>
          <a:p>
            <a:r>
              <a:rPr lang="ru-RU" sz="2100" b="1" dirty="0" smtClean="0"/>
              <a:t>    </a:t>
            </a:r>
            <a:r>
              <a:rPr lang="ru-RU" sz="2100" b="1" dirty="0" err="1" smtClean="0"/>
              <a:t>незалежність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України</a:t>
            </a:r>
            <a:endParaRPr lang="ru-RU" sz="2100" b="1" dirty="0" smtClean="0"/>
          </a:p>
          <a:p>
            <a:pPr>
              <a:buFont typeface="Wingdings" pitchFamily="2" charset="2"/>
              <a:buChar char="v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спортивні</a:t>
            </a:r>
            <a:r>
              <a:rPr lang="ru-RU" sz="2100" b="1" dirty="0" smtClean="0"/>
              <a:t> свята</a:t>
            </a:r>
          </a:p>
          <a:p>
            <a:pPr>
              <a:buFont typeface="Wingdings" pitchFamily="2" charset="2"/>
              <a:buChar char="v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конкурси</a:t>
            </a:r>
            <a:endParaRPr lang="ru-RU" sz="2100" b="1" dirty="0" smtClean="0"/>
          </a:p>
          <a:p>
            <a:pPr>
              <a:buFont typeface="Wingdings" pitchFamily="2" charset="2"/>
              <a:buChar char="v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майстер-класи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національно</a:t>
            </a:r>
            <a:r>
              <a:rPr lang="ru-RU" sz="2100" b="1" dirty="0" smtClean="0"/>
              <a:t>-</a:t>
            </a:r>
          </a:p>
          <a:p>
            <a:r>
              <a:rPr lang="ru-RU" sz="2100" b="1" dirty="0" smtClean="0"/>
              <a:t>    </a:t>
            </a:r>
            <a:r>
              <a:rPr lang="ru-RU" sz="2100" b="1" dirty="0" err="1" smtClean="0"/>
              <a:t>патріотичної</a:t>
            </a:r>
            <a:r>
              <a:rPr lang="ru-RU" sz="2100" b="1" dirty="0" smtClean="0"/>
              <a:t> тематики</a:t>
            </a:r>
          </a:p>
          <a:p>
            <a:pPr>
              <a:buFont typeface="Wingdings" pitchFamily="2" charset="2"/>
              <a:buChar char="v"/>
            </a:pPr>
            <a:r>
              <a:rPr lang="uk-UA" sz="2100" b="1" dirty="0" smtClean="0"/>
              <a:t> відкриті перегляди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uk-UA" sz="2100" b="1" dirty="0" smtClean="0">
                <a:cs typeface="Arial" panose="020B0604020202020204" pitchFamily="34" charset="0"/>
              </a:rPr>
              <a:t> інформаційні куточки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uk-UA" sz="2100" b="1" dirty="0" smtClean="0">
                <a:cs typeface="Arial" panose="020B0604020202020204" pitchFamily="34" charset="0"/>
              </a:rPr>
              <a:t> дні відкритих дверей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uk-UA" sz="2100" b="1" dirty="0" smtClean="0">
                <a:cs typeface="Arial" panose="020B0604020202020204" pitchFamily="34" charset="0"/>
              </a:rPr>
              <a:t> виставки творчих робіт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uk-UA" sz="2100" b="1" dirty="0" smtClean="0">
                <a:cs typeface="Arial" panose="020B0604020202020204" pitchFamily="34" charset="0"/>
              </a:rPr>
              <a:t> дерево родоводу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uk-UA" sz="2100" b="1" dirty="0" smtClean="0">
                <a:cs typeface="Arial" panose="020B0604020202020204" pitchFamily="34" charset="0"/>
              </a:rPr>
              <a:t> народні вечорниці</a:t>
            </a:r>
            <a:endParaRPr lang="ru-RU" sz="2100" b="1" dirty="0" smtClean="0"/>
          </a:p>
          <a:p>
            <a:pPr>
              <a:buFont typeface="Wingdings" pitchFamily="2" charset="2"/>
              <a:buChar char="v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запропонувати</a:t>
            </a:r>
            <a:r>
              <a:rPr lang="ru-RU" sz="2100" b="1" dirty="0" smtClean="0"/>
              <a:t> «маршрут </a:t>
            </a:r>
            <a:r>
              <a:rPr lang="ru-RU" sz="2100" b="1" dirty="0" err="1" smtClean="0"/>
              <a:t>вихідного</a:t>
            </a:r>
            <a:r>
              <a:rPr lang="ru-RU" sz="2100" b="1" dirty="0" smtClean="0"/>
              <a:t> дня» </a:t>
            </a:r>
            <a:r>
              <a:rPr lang="ru-RU" sz="2100" b="1" dirty="0" err="1" smtClean="0"/>
              <a:t>історичними</a:t>
            </a:r>
            <a:r>
              <a:rPr lang="ru-RU" sz="2100" b="1" dirty="0" smtClean="0"/>
              <a:t>  </a:t>
            </a:r>
            <a:r>
              <a:rPr lang="ru-RU" sz="2100" b="1" dirty="0" err="1" smtClean="0"/>
              <a:t>місцями</a:t>
            </a:r>
            <a:r>
              <a:rPr lang="ru-RU" sz="2100" b="1" dirty="0" smtClean="0"/>
              <a:t> для </a:t>
            </a:r>
            <a:r>
              <a:rPr lang="ru-RU" sz="2100" b="1" dirty="0" err="1" smtClean="0"/>
              <a:t>розширення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знань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батьків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дітей</a:t>
            </a:r>
            <a:r>
              <a:rPr lang="ru-RU" sz="2100" b="1" dirty="0" smtClean="0"/>
              <a:t> про </a:t>
            </a:r>
            <a:r>
              <a:rPr lang="ru-RU" sz="2100" b="1" dirty="0" err="1" smtClean="0"/>
              <a:t>своє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місто</a:t>
            </a:r>
            <a:r>
              <a:rPr lang="ru-RU" sz="2100" b="1" dirty="0" smtClean="0"/>
              <a:t>, село, селище.</a:t>
            </a:r>
            <a:endParaRPr lang="ru-RU" sz="2100" b="1" dirty="0"/>
          </a:p>
        </p:txBody>
      </p:sp>
      <p:pic>
        <p:nvPicPr>
          <p:cNvPr id="1026" name="Picture 2" descr="C:\Users\АНДРЕЙ\Desktop\36579340339251258c919a8e69de8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440" y="0"/>
            <a:ext cx="915044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52" y="692696"/>
            <a:ext cx="7048543" cy="1186456"/>
          </a:xfrm>
        </p:spPr>
        <p:txBody>
          <a:bodyPr/>
          <a:lstStyle/>
          <a:p>
            <a:r>
              <a:rPr lang="uk-UA" sz="4000" b="1" dirty="0" smtClean="0"/>
              <a:t>      Принципи патріотичного  </a:t>
            </a:r>
            <a:br>
              <a:rPr lang="uk-UA" sz="4000" b="1" dirty="0" smtClean="0"/>
            </a:br>
            <a:r>
              <a:rPr lang="uk-UA" sz="4000" b="1" dirty="0"/>
              <a:t> </a:t>
            </a:r>
            <a:r>
              <a:rPr lang="uk-UA" sz="4000" b="1" dirty="0" smtClean="0"/>
              <a:t> виховання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6584" r="12988" b="7985"/>
          <a:stretch/>
        </p:blipFill>
        <p:spPr>
          <a:xfrm>
            <a:off x="2807296" y="1484784"/>
            <a:ext cx="6336704" cy="439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2"/>
          <p:cNvSpPr>
            <a:spLocks noGrp="1"/>
          </p:cNvSpPr>
          <p:nvPr>
            <p:ph type="body" idx="2"/>
          </p:nvPr>
        </p:nvSpPr>
        <p:spPr>
          <a:xfrm>
            <a:off x="179512" y="1772816"/>
            <a:ext cx="3672408" cy="4464496"/>
          </a:xfrm>
        </p:spPr>
        <p:txBody>
          <a:bodyPr>
            <a:normAutofit fontScale="92500"/>
          </a:bodyPr>
          <a:lstStyle/>
          <a:p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uk-UA" sz="2600" b="1" dirty="0" err="1" smtClean="0"/>
              <a:t>Етнізація</a:t>
            </a:r>
            <a:endParaRPr lang="uk-UA" sz="2600" b="1" dirty="0" smtClean="0"/>
          </a:p>
          <a:p>
            <a:pPr>
              <a:buFont typeface="Arial" pitchFamily="34" charset="0"/>
              <a:buChar char="•"/>
            </a:pPr>
            <a:r>
              <a:rPr lang="uk-UA" sz="2600" b="1" dirty="0" smtClean="0"/>
              <a:t> Гуманізм</a:t>
            </a:r>
          </a:p>
          <a:p>
            <a:pPr>
              <a:buFont typeface="Arial" pitchFamily="34" charset="0"/>
              <a:buChar char="•"/>
            </a:pPr>
            <a:r>
              <a:rPr lang="uk-UA" sz="2600" b="1" dirty="0" smtClean="0"/>
              <a:t>Демократизм</a:t>
            </a:r>
          </a:p>
          <a:p>
            <a:pPr>
              <a:buFont typeface="Arial" pitchFamily="34" charset="0"/>
              <a:buChar char="•"/>
            </a:pPr>
            <a:r>
              <a:rPr lang="uk-UA" sz="2600" b="1" dirty="0" smtClean="0"/>
              <a:t> </a:t>
            </a:r>
            <a:r>
              <a:rPr lang="uk-UA" sz="2600" b="1" dirty="0" err="1" smtClean="0"/>
              <a:t>Інтегративность</a:t>
            </a:r>
            <a:endParaRPr lang="uk-UA" sz="2600" b="1" dirty="0" smtClean="0"/>
          </a:p>
          <a:p>
            <a:pPr>
              <a:buFont typeface="Arial" pitchFamily="34" charset="0"/>
              <a:buChar char="•"/>
            </a:pPr>
            <a:r>
              <a:rPr lang="uk-UA" sz="2600" b="1" dirty="0" smtClean="0"/>
              <a:t> Безперервність</a:t>
            </a:r>
          </a:p>
          <a:p>
            <a:pPr>
              <a:buFont typeface="Arial" pitchFamily="34" charset="0"/>
              <a:buChar char="•"/>
            </a:pPr>
            <a:r>
              <a:rPr lang="uk-UA" sz="2600" b="1" dirty="0" err="1" smtClean="0"/>
              <a:t>Природовідповідність</a:t>
            </a:r>
            <a:endParaRPr lang="uk-UA" sz="2600" b="1" dirty="0"/>
          </a:p>
          <a:p>
            <a:pPr>
              <a:buFont typeface="Arial" pitchFamily="34" charset="0"/>
              <a:buChar char="•"/>
            </a:pPr>
            <a:r>
              <a:rPr lang="uk-UA" sz="2600" b="1" dirty="0"/>
              <a:t> </a:t>
            </a:r>
            <a:r>
              <a:rPr lang="uk-UA" sz="2600" b="1" dirty="0" err="1"/>
              <a:t>Культуровідповідність</a:t>
            </a:r>
            <a:endParaRPr lang="uk-UA" sz="2600" b="1" dirty="0"/>
          </a:p>
          <a:p>
            <a:pPr>
              <a:buFont typeface="Arial" pitchFamily="34" charset="0"/>
              <a:buChar char="•"/>
            </a:pP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14592" cy="1162050"/>
          </a:xfrm>
        </p:spPr>
        <p:txBody>
          <a:bodyPr/>
          <a:lstStyle/>
          <a:p>
            <a:pPr algn="ctr"/>
            <a:r>
              <a:rPr lang="uk-UA" sz="4000" b="1" dirty="0" smtClean="0"/>
              <a:t>Завдання патріотичного виховання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865040"/>
            <a:ext cx="4896544" cy="499296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створювати уявлення про соціальну взаємодію людей;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виховувати любов до своєї родини, країни, та людства в цілому;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формувати ціннісне ставлення до історії України, її культури, традицій, символів та мови;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 виховувати почуття гідності;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навчати правил культури поведінки;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виховувати толерантне ставлення до представників нацменшин;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заохочувати дбати про культуру та екологію України</a:t>
            </a:r>
            <a:r>
              <a:rPr lang="uk-UA" b="1" dirty="0" smtClean="0"/>
              <a:t>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46303" r="32929" b="23653"/>
          <a:stretch/>
        </p:blipFill>
        <p:spPr>
          <a:xfrm>
            <a:off x="5724128" y="2204864"/>
            <a:ext cx="308605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e-profkiosk.mcfr.ua/service_tbn2/otza1f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369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02624" cy="1162050"/>
          </a:xfrm>
        </p:spPr>
        <p:txBody>
          <a:bodyPr/>
          <a:lstStyle/>
          <a:p>
            <a:pPr algn="ctr"/>
            <a:r>
              <a:rPr lang="uk-UA" sz="3600" b="1" dirty="0" smtClean="0"/>
              <a:t>Напрями національно-патріотичного </a:t>
            </a:r>
            <a:br>
              <a:rPr lang="uk-UA" sz="3600" b="1" dirty="0" smtClean="0"/>
            </a:br>
            <a:r>
              <a:rPr lang="uk-UA" sz="3600" b="1" dirty="0" smtClean="0"/>
              <a:t>виховання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286000"/>
            <a:ext cx="3672408" cy="457200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  </a:t>
            </a:r>
            <a:r>
              <a:rPr lang="uk-UA" sz="2400" b="1" dirty="0" smtClean="0"/>
              <a:t>Сім’я, родина, родовід та рідний край</a:t>
            </a: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/>
              <a:t>  Традиції, звичаї та культурні явища народу</a:t>
            </a: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/>
              <a:t>  Історія України, державні символи</a:t>
            </a: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/>
              <a:t>  Суспільні явища, довколишній світ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36399" r="51176" b="31401"/>
          <a:stretch/>
        </p:blipFill>
        <p:spPr>
          <a:xfrm>
            <a:off x="4716016" y="2286000"/>
            <a:ext cx="3668748" cy="33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30616" cy="1162050"/>
          </a:xfrm>
        </p:spPr>
        <p:txBody>
          <a:bodyPr/>
          <a:lstStyle/>
          <a:p>
            <a:pPr algn="ctr"/>
            <a:r>
              <a:rPr lang="uk-UA" sz="3600" b="1" dirty="0" smtClean="0"/>
              <a:t>Орієнтовні теми для занять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844824"/>
            <a:ext cx="3600400" cy="457200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000" dirty="0" smtClean="0"/>
              <a:t>  </a:t>
            </a:r>
            <a:r>
              <a:rPr lang="uk-UA" sz="2000" b="1" dirty="0" smtClean="0"/>
              <a:t>Подорожуємо рідним краєм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Мій рідний дім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Природа моєї країни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Видатні особистості нашого краю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Легенди та повір’я 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Національний одяг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Народна вишивка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Рушник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Народні ігри та забави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Наша мова калинова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1" t="36000" r="12201" b="20600"/>
          <a:stretch/>
        </p:blipFill>
        <p:spPr>
          <a:xfrm>
            <a:off x="3779911" y="2276872"/>
            <a:ext cx="476181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2624" cy="1162050"/>
          </a:xfrm>
        </p:spPr>
        <p:txBody>
          <a:bodyPr/>
          <a:lstStyle/>
          <a:p>
            <a:pPr algn="ctr"/>
            <a:r>
              <a:rPr lang="uk-UA" sz="3600" b="1" dirty="0" smtClean="0"/>
              <a:t>Орієнтовні теми для занять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742184" cy="4776936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000" dirty="0" smtClean="0"/>
              <a:t>  </a:t>
            </a:r>
            <a:r>
              <a:rPr lang="uk-UA" sz="2000" b="1" dirty="0" smtClean="0"/>
              <a:t>Календарно-обрядові традиції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Українська кухня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Що для українця хліб 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Народний календар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Державні символи України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Символи нашого народу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Народні свята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Визначні дати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Важливі історичні події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Що значить твоє ім’я?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Українській оберіг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1" dirty="0" smtClean="0"/>
              <a:t>  Мій край – моя гордість!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8800" r="58263" b="18963"/>
          <a:stretch/>
        </p:blipFill>
        <p:spPr>
          <a:xfrm>
            <a:off x="4403506" y="2492896"/>
            <a:ext cx="4581464" cy="303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5758408" cy="695674"/>
          </a:xfrm>
        </p:spPr>
        <p:txBody>
          <a:bodyPr/>
          <a:lstStyle/>
          <a:p>
            <a:r>
              <a:rPr lang="ru-RU" sz="3600" b="1" dirty="0" err="1" smtClean="0"/>
              <a:t>Розвивальне</a:t>
            </a:r>
            <a:r>
              <a:rPr lang="ru-RU" sz="3600" b="1" dirty="0" smtClean="0"/>
              <a:t> </a:t>
            </a:r>
            <a:r>
              <a:rPr lang="ru-RU" sz="3600" b="1" dirty="0" err="1" smtClean="0"/>
              <a:t>середовище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484784"/>
            <a:ext cx="4464496" cy="504056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900" b="1" dirty="0" smtClean="0"/>
              <a:t> </a:t>
            </a:r>
            <a:r>
              <a:rPr lang="ru-RU" sz="1900" b="1" dirty="0" err="1" smtClean="0"/>
              <a:t>зберіть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бібліотеку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кращих</a:t>
            </a:r>
            <a:r>
              <a:rPr lang="ru-RU" sz="1900" b="1" dirty="0" smtClean="0"/>
              <a:t> </a:t>
            </a:r>
          </a:p>
          <a:p>
            <a:pPr lvl="0"/>
            <a:r>
              <a:rPr lang="ru-RU" sz="1900" b="1" dirty="0" smtClean="0"/>
              <a:t>    </a:t>
            </a:r>
            <a:r>
              <a:rPr lang="ru-RU" sz="1900" b="1" dirty="0" err="1" smtClean="0"/>
              <a:t>народних</a:t>
            </a:r>
            <a:r>
              <a:rPr lang="ru-RU" sz="1900" b="1" dirty="0" smtClean="0"/>
              <a:t> та </a:t>
            </a:r>
            <a:r>
              <a:rPr lang="ru-RU" sz="1900" b="1" dirty="0" err="1" smtClean="0"/>
              <a:t>літературних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творів</a:t>
            </a:r>
            <a:endParaRPr lang="ru-RU" sz="1900" b="1" dirty="0" smtClean="0"/>
          </a:p>
          <a:p>
            <a:pPr lvl="0">
              <a:buFont typeface="Wingdings" pitchFamily="2" charset="2"/>
              <a:buChar char="v"/>
            </a:pPr>
            <a:r>
              <a:rPr lang="ru-RU" sz="1900" b="1" dirty="0" smtClean="0"/>
              <a:t> додайте </a:t>
            </a:r>
            <a:r>
              <a:rPr lang="ru-RU" sz="1900" b="1" dirty="0" err="1" smtClean="0"/>
              <a:t>етнічного</a:t>
            </a:r>
            <a:r>
              <a:rPr lang="ru-RU" sz="1900" b="1" dirty="0" smtClean="0"/>
              <a:t> стилю в </a:t>
            </a:r>
          </a:p>
          <a:p>
            <a:pPr lvl="0"/>
            <a:r>
              <a:rPr lang="ru-RU" sz="1900" b="1" dirty="0" smtClean="0"/>
              <a:t>    </a:t>
            </a:r>
            <a:r>
              <a:rPr lang="ru-RU" sz="1900" b="1" dirty="0" err="1" smtClean="0"/>
              <a:t>загальний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інтер’єр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приміщення</a:t>
            </a:r>
            <a:endParaRPr lang="ru-RU" sz="1900" b="1" dirty="0" smtClean="0"/>
          </a:p>
          <a:p>
            <a:pPr lvl="0">
              <a:buFont typeface="Wingdings" pitchFamily="2" charset="2"/>
              <a:buChar char="v"/>
            </a:pPr>
            <a:r>
              <a:rPr lang="ru-RU" sz="1900" b="1" dirty="0" smtClean="0"/>
              <a:t> </a:t>
            </a:r>
            <a:r>
              <a:rPr lang="ru-RU" sz="1900" b="1" dirty="0" err="1" smtClean="0"/>
              <a:t>створіть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міні-музей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українського</a:t>
            </a:r>
            <a:r>
              <a:rPr lang="ru-RU" sz="1900" b="1" dirty="0" smtClean="0"/>
              <a:t> </a:t>
            </a:r>
          </a:p>
          <a:p>
            <a:pPr lvl="0"/>
            <a:r>
              <a:rPr lang="ru-RU" sz="1900" b="1" dirty="0" smtClean="0"/>
              <a:t>     посуду, </a:t>
            </a:r>
            <a:r>
              <a:rPr lang="ru-RU" sz="1900" b="1" dirty="0" err="1" smtClean="0"/>
              <a:t>рушників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тощо</a:t>
            </a:r>
            <a:endParaRPr lang="ru-RU" sz="1900" b="1" dirty="0" smtClean="0"/>
          </a:p>
          <a:p>
            <a:pPr>
              <a:buFont typeface="Wingdings" pitchFamily="2" charset="2"/>
              <a:buChar char="v"/>
            </a:pPr>
            <a:r>
              <a:rPr lang="uk-UA" sz="1900" b="1" dirty="0" smtClean="0"/>
              <a:t> </a:t>
            </a:r>
            <a:r>
              <a:rPr lang="uk-UA" sz="2000" b="1" dirty="0" smtClean="0"/>
              <a:t>додайте </a:t>
            </a:r>
            <a:r>
              <a:rPr lang="ru-RU" sz="2000" b="1" dirty="0" err="1" smtClean="0"/>
              <a:t>творчі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роботи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    </a:t>
            </a:r>
            <a:r>
              <a:rPr lang="ru-RU" sz="2000" b="1" dirty="0" err="1" smtClean="0"/>
              <a:t>демонструватимуть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знання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    </a:t>
            </a:r>
            <a:r>
              <a:rPr lang="ru-RU" sz="2000" b="1" dirty="0" err="1" smtClean="0"/>
              <a:t>дошкільників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традиційні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    ремесла </a:t>
            </a:r>
            <a:r>
              <a:rPr lang="ru-RU" sz="2000" b="1" dirty="0" err="1" smtClean="0"/>
              <a:t>рідного</a:t>
            </a:r>
            <a:r>
              <a:rPr lang="ru-RU" sz="2000" b="1" dirty="0" smtClean="0"/>
              <a:t> краю</a:t>
            </a:r>
            <a:endParaRPr lang="ru-RU" sz="1900" b="1" dirty="0" smtClean="0"/>
          </a:p>
          <a:p>
            <a:pPr lvl="0">
              <a:buFont typeface="Wingdings" pitchFamily="2" charset="2"/>
              <a:buChar char="v"/>
            </a:pPr>
            <a:r>
              <a:rPr lang="ru-RU" sz="1900" b="1" dirty="0" smtClean="0"/>
              <a:t> </a:t>
            </a:r>
            <a:r>
              <a:rPr lang="ru-RU" sz="1900" b="1" dirty="0" err="1" smtClean="0"/>
              <a:t>підберіть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навчальні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матеріали</a:t>
            </a:r>
            <a:r>
              <a:rPr lang="ru-RU" sz="1900" b="1" dirty="0" smtClean="0"/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sz="1900" b="1" dirty="0" err="1" smtClean="0"/>
              <a:t>підберіть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наочність</a:t>
            </a:r>
            <a:r>
              <a:rPr lang="ru-RU" sz="1900" b="1" dirty="0" smtClean="0"/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274535459_1116779419151083_224931433854553805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484784"/>
            <a:ext cx="3312368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18648" cy="1162050"/>
          </a:xfrm>
        </p:spPr>
        <p:txBody>
          <a:bodyPr/>
          <a:lstStyle/>
          <a:p>
            <a:pPr algn="ctr"/>
            <a:r>
              <a:rPr lang="uk-UA" sz="3600" b="1" dirty="0" smtClean="0"/>
              <a:t>Форми роботи з національно-патріотичного виховання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268760"/>
            <a:ext cx="4896544" cy="5112568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1700" dirty="0" smtClean="0"/>
              <a:t>  </a:t>
            </a:r>
            <a:r>
              <a:rPr lang="uk-UA" sz="1700" b="1" dirty="0" smtClean="0"/>
              <a:t>екскурсії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зустрічі з визначними та цікавими людьми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розповіді та бесіди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спостереження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ігри (дидактичні, сюжетно-рольові тощо)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перегляд відеоматеріалів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читання творів української літератури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інсценування яскравих епізодів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прослуховування музики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розглядання творів мистецтва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конкурси, змагання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виховні заходи родини</a:t>
            </a:r>
          </a:p>
          <a:p>
            <a:pPr lvl="0">
              <a:buFont typeface="Arial" pitchFamily="34" charset="0"/>
              <a:buChar char="•"/>
            </a:pPr>
            <a:r>
              <a:rPr lang="uk-UA" sz="1700" b="1" dirty="0" smtClean="0"/>
              <a:t>  свята, розваги</a:t>
            </a:r>
          </a:p>
          <a:p>
            <a:pPr lvl="0">
              <a:buFont typeface="Arial" pitchFamily="34" charset="0"/>
              <a:buChar char="•"/>
            </a:pPr>
            <a:r>
              <a:rPr lang="uk-UA" sz="1800" dirty="0" smtClean="0"/>
              <a:t>  </a:t>
            </a:r>
            <a:r>
              <a:rPr lang="uk-UA" sz="1800" b="1" dirty="0" smtClean="0"/>
              <a:t>проблемні бесіди та</a:t>
            </a:r>
            <a:r>
              <a:rPr lang="ru-RU" sz="1800" b="1" dirty="0" smtClean="0"/>
              <a:t> </a:t>
            </a:r>
            <a:r>
              <a:rPr lang="uk-UA" sz="1800" b="1" dirty="0" err="1" smtClean="0"/>
              <a:t>полілоги</a:t>
            </a:r>
            <a:r>
              <a:rPr lang="uk-UA" sz="1800" b="1" dirty="0" smtClean="0"/>
              <a:t>, ігрові </a:t>
            </a:r>
          </a:p>
          <a:p>
            <a:pPr lvl="0"/>
            <a:r>
              <a:rPr lang="uk-UA" sz="1800" b="1" dirty="0" smtClean="0"/>
              <a:t>   та</a:t>
            </a:r>
            <a:r>
              <a:rPr lang="ru-RU" sz="1800" b="1" dirty="0" smtClean="0"/>
              <a:t> </a:t>
            </a:r>
            <a:r>
              <a:rPr lang="uk-UA" sz="1800" b="1" dirty="0" smtClean="0"/>
              <a:t>проблемні ситуації </a:t>
            </a:r>
            <a:r>
              <a:rPr lang="uk-UA" sz="1800" b="1" dirty="0" err="1" smtClean="0"/>
              <a:t>морально-</a:t>
            </a:r>
            <a:endParaRPr lang="uk-UA" sz="1800" b="1" dirty="0" smtClean="0"/>
          </a:p>
          <a:p>
            <a:pPr lvl="0"/>
            <a:r>
              <a:rPr lang="uk-UA" sz="1800" b="1" dirty="0" smtClean="0"/>
              <a:t>   етичного змісту</a:t>
            </a:r>
          </a:p>
          <a:p>
            <a:pPr lvl="0">
              <a:buFont typeface="Arial" pitchFamily="34" charset="0"/>
              <a:buChar char="•"/>
            </a:pPr>
            <a:r>
              <a:rPr lang="uk-UA" sz="1800" b="1" dirty="0" smtClean="0"/>
              <a:t>  0бразотворча  діяльність</a:t>
            </a:r>
            <a:endParaRPr lang="ru-RU" sz="17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38800" r="24013" b="19201"/>
          <a:stretch/>
        </p:blipFill>
        <p:spPr>
          <a:xfrm>
            <a:off x="4860032" y="2924944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7365</TotalTime>
  <Words>401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Wingdings</vt:lpstr>
      <vt:lpstr>Wingdings 2</vt:lpstr>
      <vt:lpstr>Поток</vt:lpstr>
      <vt:lpstr> Національно-патріотичне виховання дошкільників: коротко про головне</vt:lpstr>
      <vt:lpstr>      Принципи патріотичного     виховання</vt:lpstr>
      <vt:lpstr>Завдання патріотичного виховання</vt:lpstr>
      <vt:lpstr>Презентация PowerPoint</vt:lpstr>
      <vt:lpstr>Напрями національно-патріотичного  виховання</vt:lpstr>
      <vt:lpstr>Орієнтовні теми для занять</vt:lpstr>
      <vt:lpstr>Орієнтовні теми для занять</vt:lpstr>
      <vt:lpstr>Розвивальне середовище:</vt:lpstr>
      <vt:lpstr>Форми роботи з національно-патріотичного виховання</vt:lpstr>
      <vt:lpstr>Взаємодія з батьками вихованців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Національно-патріотичне виховання  дітей дошкільного віку</dc:title>
  <dc:creator>АНДРЕЙ</dc:creator>
  <cp:lastModifiedBy>Admin</cp:lastModifiedBy>
  <cp:revision>25</cp:revision>
  <cp:lastPrinted>2023-01-30T11:48:00Z</cp:lastPrinted>
  <dcterms:created xsi:type="dcterms:W3CDTF">2022-08-17T13:21:37Z</dcterms:created>
  <dcterms:modified xsi:type="dcterms:W3CDTF">2023-01-31T06:58:40Z</dcterms:modified>
</cp:coreProperties>
</file>