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Helvetica Neue" charset="0"/>
      <p:regular r:id="rId35"/>
      <p:bold r:id="rId36"/>
      <p:italic r:id="rId37"/>
      <p:boldItalic r:id="rId38"/>
    </p:embeddedFont>
    <p:embeddedFont>
      <p:font typeface="Arvo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o48ASQ8fY25kQ/EBPwj+y9h0C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9"/>
          <p:cNvGrpSpPr/>
          <p:nvPr/>
        </p:nvGrpSpPr>
        <p:grpSpPr>
          <a:xfrm>
            <a:off x="-4" y="56"/>
            <a:ext cx="7072431" cy="1769753"/>
            <a:chOff x="-4" y="40"/>
            <a:chExt cx="7072430" cy="1327315"/>
          </a:xfrm>
        </p:grpSpPr>
        <p:sp>
          <p:nvSpPr>
            <p:cNvPr id="25" name="Google Shape;25;p3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6" name="Google Shape;26;p39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7" name="Google Shape;27;p3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Google Shape;28;p3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9" name="Google Shape;29;p39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30" name="Google Shape;30;p3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31;p3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32" name="Google Shape;32;p39"/>
          <p:cNvGrpSpPr/>
          <p:nvPr/>
        </p:nvGrpSpPr>
        <p:grpSpPr>
          <a:xfrm>
            <a:off x="6946842" y="5963633"/>
            <a:ext cx="2202831" cy="894393"/>
            <a:chOff x="5575242" y="4472723"/>
            <a:chExt cx="2202830" cy="670795"/>
          </a:xfrm>
        </p:grpSpPr>
        <p:sp>
          <p:nvSpPr>
            <p:cNvPr id="33" name="Google Shape;33;p3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3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Google Shape;35;p3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Google Shape;38;p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  <a:defRPr sz="2700"/>
            </a:lvl1pPr>
            <a:lvl2pPr marL="914400" lvl="1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2pPr>
            <a:lvl3pPr marL="1371600" lvl="2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3pPr>
            <a:lvl4pPr marL="1828800" lvl="3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4pPr>
            <a:lvl5pPr marL="2286000" lvl="4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5pPr>
            <a:lvl6pPr marL="2743200" lvl="5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6pPr>
            <a:lvl7pPr marL="3200400" lvl="6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7pPr>
            <a:lvl8pPr marL="3657600" lvl="7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8pPr>
            <a:lvl9pPr marL="4114800" lvl="8" indent="-3556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Char char="▻"/>
              <a:defRPr sz="27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▰"/>
              <a:defRPr sz="2700"/>
            </a:lvl1pPr>
            <a:lvl2pPr marL="914400" lvl="1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2pPr>
            <a:lvl3pPr marL="1371600" lvl="2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3pPr>
            <a:lvl4pPr marL="1828800" lvl="3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4pPr>
            <a:lvl5pPr marL="2286000" lvl="4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5pPr>
            <a:lvl6pPr marL="2743200" lvl="5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6pPr>
            <a:lvl7pPr marL="3200400" lvl="6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7pPr>
            <a:lvl8pPr marL="3657600" lvl="7" indent="-355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▻"/>
              <a:defRPr sz="2700"/>
            </a:lvl8pPr>
            <a:lvl9pPr marL="4114800" lvl="8" indent="-3556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Char char="▻"/>
              <a:defRPr sz="2700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" y="0"/>
            <a:ext cx="916096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4215" y="160638"/>
            <a:ext cx="4460790" cy="17666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Масові</a:t>
            </a:r>
            <a:r>
              <a:rPr lang="ru-RU" sz="36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3600" b="1" dirty="0" err="1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репресії</a:t>
            </a:r>
            <a:r>
              <a:rPr lang="ru-RU" sz="36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30-х </a:t>
            </a:r>
            <a:r>
              <a:rPr lang="ru-RU" sz="3600" b="1" dirty="0" err="1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рр</a:t>
            </a:r>
            <a:r>
              <a:rPr lang="ru-RU" sz="36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ХХ ст. в    </a:t>
            </a:r>
          </a:p>
          <a:p>
            <a:r>
              <a:rPr lang="ru-RU" sz="36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</a:t>
            </a:r>
            <a:r>
              <a:rPr lang="ru-RU" sz="3600" b="1" dirty="0" err="1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Україні</a:t>
            </a:r>
            <a:r>
              <a:rPr lang="ru-RU" sz="36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250825" y="404813"/>
            <a:ext cx="86423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Таємний лист Сталіна про нібито підготовку повстання в Україні, мав пояснювати жорстокість проти українців, 1932 р.</a:t>
            </a:r>
            <a:endParaRPr/>
          </a:p>
        </p:txBody>
      </p:sp>
      <p:pic>
        <p:nvPicPr>
          <p:cNvPr id="190" name="Google Shape;190;p14" descr="D:\+Все для роботи\10 клас. Все для уроків\10 клас. Історія України\+Тема 7. Соц.-ек. та пол.  перетв. (1929 – 1938)\Таємний лист Сталіна про нібито підготовку повстання в Україні, мав пояснювати жорстокість проти українців, 1932 р.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341438"/>
            <a:ext cx="8264525" cy="518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 descr="Картинки по запросу голодомор картин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960438"/>
            <a:ext cx="5260975" cy="389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935038" y="203200"/>
            <a:ext cx="724217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1932 - 1933 рр. – Голодомор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5" descr="Картинки по запросу голодомор картин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925" y="3938588"/>
            <a:ext cx="4111625" cy="27368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8" name="Google Shape;198;p15"/>
          <p:cNvSpPr txBox="1"/>
          <p:nvPr/>
        </p:nvSpPr>
        <p:spPr>
          <a:xfrm>
            <a:off x="158750" y="5589588"/>
            <a:ext cx="45370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Загинуло більше 6,5 млн. чоловік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 українського селянства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3015917" y="698632"/>
            <a:ext cx="3390359" cy="133509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Репресивні акції радянської влади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517833" y="2348915"/>
            <a:ext cx="3192943" cy="104667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«Скрипниківщина»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 Скрипник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643449" y="3670197"/>
            <a:ext cx="3276600" cy="96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«Волобуєвщина»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Михайло Волобуєв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5900444" y="2430392"/>
            <a:ext cx="3276600" cy="96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«Шумськізм»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Олександр Шумський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5398744" y="3670197"/>
            <a:ext cx="3276600" cy="96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«Хвильовізм»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 Хвильовий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rot="5400000">
            <a:off x="2198827" y="1159408"/>
            <a:ext cx="2526453" cy="170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/>
          <p:nvPr/>
        </p:nvSpPr>
        <p:spPr>
          <a:xfrm rot="10613672">
            <a:off x="5310437" y="724841"/>
            <a:ext cx="1035473" cy="2505287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6"/>
          <p:cNvSpPr/>
          <p:nvPr/>
        </p:nvSpPr>
        <p:spPr>
          <a:xfrm rot="1385699">
            <a:off x="3463113" y="1795298"/>
            <a:ext cx="482600" cy="3677073"/>
          </a:xfrm>
          <a:prstGeom prst="arc">
            <a:avLst>
              <a:gd name="adj1" fmla="val 16320892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6"/>
          <p:cNvSpPr/>
          <p:nvPr/>
        </p:nvSpPr>
        <p:spPr>
          <a:xfrm rot="10800000">
            <a:off x="4936961" y="260248"/>
            <a:ext cx="996527" cy="3500120"/>
          </a:xfrm>
          <a:prstGeom prst="arc">
            <a:avLst>
              <a:gd name="adj1" fmla="val 16320892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0" y="0"/>
            <a:ext cx="246280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0" y="1219200"/>
            <a:ext cx="246280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6" descr="Ð ÐµÐ·ÑÐ»ÑÑÐ°Ñ Ð¿Ð¾ÑÑÐºÑ Ð·Ð¾Ð±ÑÐ°Ð¶ÐµÐ½Ñ Ð·Ð° Ð·Ð°Ð¿Ð¸ÑÐ¾Ð¼ &quot;ÑÐ¾ÑÐ¾ Ð¼Ð¸ÐºÐ¾Ð»Ð° ÑÐºÑÐ¸Ð¿Ð½Ð¸Ðº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427" y="1024963"/>
            <a:ext cx="1082935" cy="164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41324" y="4443829"/>
            <a:ext cx="1268757" cy="166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 descr="Ð ÐµÐ·ÑÐ»ÑÑÐ°Ñ Ð¿Ð¾ÑÑÐºÑ Ð·Ð¾Ð±ÑÐ°Ð¶ÐµÐ½Ñ Ð·Ð° Ð·Ð°Ð¿Ð¸ÑÐ¾Ð¼ &quot;ÑÐ¾ÑÐ¾ ÐÐ»ÐµÐºÑÐ°Ð½Ð´Ñ Ð¨ÑÐ¼ÑÑÐºÐ¸Ð¹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5571" y="1194349"/>
            <a:ext cx="1101884" cy="14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0289" y="4396202"/>
            <a:ext cx="1301411" cy="202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 descr="d:\Yaroslav\Desktop\урок 2016 методпортал\горять книги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" y="1844675"/>
            <a:ext cx="8858250" cy="48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1" y="285728"/>
            <a:ext cx="914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Друга половина 1930-х рр. – «Розстріляне відродження»: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0" y="857232"/>
            <a:ext cx="8997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Масове знищення  української  творчої інтелігенції та діячів українізації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 t="3651" b="4372"/>
          <a:stretch/>
        </p:blipFill>
        <p:spPr>
          <a:xfrm>
            <a:off x="4214810" y="1209608"/>
            <a:ext cx="4643469" cy="548646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/>
          <p:nvPr/>
        </p:nvSpPr>
        <p:spPr>
          <a:xfrm>
            <a:off x="168275" y="1857364"/>
            <a:ext cx="368934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Жертвами репресій ставали, насамперед, найяскравіші постаті українського національного відродження – М. Бойчук, М.Зеров, М.Хвильовий, Л. Курбас тощо. В Академії наук України, за неповними даними, було репресовано 250 осіб, в тому числі 19 академіків. Жахливого удару було завдано українській літературі: 89 письменників було знищено, 212 — примушено замовкнути, 64 – заслано,  83 –  емігрували.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 descr="C:\Users\ЛЮДМИЛА\Desktop\Презентация1\Слайд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/>
        </p:nvSpPr>
        <p:spPr>
          <a:xfrm>
            <a:off x="500063" y="357188"/>
            <a:ext cx="81438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Керували процесами «вірні сталінські соколи», лідери НКВС СРСР, багатьох  з яких також не пожаліла ними ж створена мясорубка.</a:t>
            </a:r>
            <a:endParaRPr sz="20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8" descr="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428736"/>
            <a:ext cx="3017837" cy="38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>
            <a:off x="500034" y="5572140"/>
            <a:ext cx="28003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Генріх Ягода, «батько» системи ГУЛАГу, розстріляний в 1938 році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8" descr="Ежов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44" y="1428736"/>
            <a:ext cx="2838450" cy="37861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3571868" y="5572140"/>
            <a:ext cx="2736850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Микола Єжов, голова НКВС СРСР, розстріляний в 1940 році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28" descr="загружено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26" y="1512222"/>
            <a:ext cx="2357454" cy="370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2357422" y="5572140"/>
            <a:ext cx="6643734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22065" marR="5080" lvl="0" indent="403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Ізраїль Леплевський –         </a:t>
            </a:r>
            <a:endParaRPr/>
          </a:p>
          <a:p>
            <a:pPr marL="3822065" marR="5080" lvl="0" indent="403859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нарком внутрішніх справ  </a:t>
            </a:r>
            <a:endParaRPr/>
          </a:p>
          <a:p>
            <a:pPr marL="3822065" marR="5080" lvl="0" indent="403859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УРСР, 1937-1938 рр., </a:t>
            </a:r>
            <a:endParaRPr/>
          </a:p>
          <a:p>
            <a:pPr marL="3822065" marR="5080" lvl="0" indent="403859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розстріляний в 1938 р.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250825" y="476250"/>
            <a:ext cx="50419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Багато членів партії, що займали досить видне положення, були засуджені (в основному до розстрілу) Військовою колегією Верховного суду СРСР. </a:t>
            </a:r>
            <a:endParaRPr/>
          </a:p>
        </p:txBody>
      </p:sp>
      <p:pic>
        <p:nvPicPr>
          <p:cNvPr id="256" name="Google Shape;256;p27" descr="gulag2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3" y="2708275"/>
            <a:ext cx="6453187" cy="39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/>
          <p:nvPr/>
        </p:nvSpPr>
        <p:spPr>
          <a:xfrm>
            <a:off x="6684963" y="5175250"/>
            <a:ext cx="2357437" cy="14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Дехто не став чекати арешту і покінчив життя самостійно, щоб спасти сім’ю від переслідувань.</a:t>
            </a: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225" y="115888"/>
            <a:ext cx="36290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416" y="332231"/>
            <a:ext cx="6297168" cy="494385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/>
        </p:nvSpPr>
        <p:spPr>
          <a:xfrm>
            <a:off x="2364994" y="5833364"/>
            <a:ext cx="422783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Табори: нескінченне поповнення. Фото.  1930-і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683" y="62484"/>
            <a:ext cx="7488935" cy="4032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531063" y="4247515"/>
            <a:ext cx="8196580" cy="234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5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ГУЛАГ для найменших – так зване щасливе дитинство у дітей «ворогів народу» та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6059" marR="190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«розкуркулених» (музей виправної колонії особливого режиму №1 у Мордовії).  («Вільна праця», 1939 р.)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серпня 1937 року М.Єжов видав наказ № 00486, в якому йшлося і про членів  родин „зрадників батьківщини”. Головною метою цього наказу було повне  знищення родинних зв’язків, відрив дітей від батьків. Одним підписом  руйнувалися родини, знищувалися тисячі людей, „пускалися під ніж цілі народи”.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1" descr="D:\+Все для роботи\10 клас. Все для уроків\10 клас. Історія України\+Тема 7. Соц.-ек. та пол.  перетв. (1929 – 1938)\29365958_651542911903857_4226019400018296832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0"/>
            <a:ext cx="5343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0" y="457200"/>
            <a:ext cx="86868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1372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Великий	  терор  1930-х  рр.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57400"/>
            <a:ext cx="4572000" cy="357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029200" y="2057400"/>
            <a:ext cx="39624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ж треба мати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сатанинський намір,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Чаїть в собі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невиліковний  сказ,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тяжко так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знущатися над нами.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 ще й у всьому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звинуватить нас.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Л.Костенко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 descr="http://www.kasparov.ru/content/materials/201505/5563A0F1AD8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3141663"/>
            <a:ext cx="4751388" cy="356393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1" name="Google Shape;281;p32"/>
          <p:cNvSpPr/>
          <p:nvPr/>
        </p:nvSpPr>
        <p:spPr>
          <a:xfrm>
            <a:off x="5214942" y="5000636"/>
            <a:ext cx="3490913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В’язні на будівництві Біломорканалу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2" descr="Рисунок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8" y="404813"/>
            <a:ext cx="3673475" cy="239712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3" name="Google Shape;28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175" y="115888"/>
            <a:ext cx="4984750" cy="424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142976" y="0"/>
            <a:ext cx="68294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7F7F7F"/>
                </a:solidFill>
              </a:rPr>
              <a:t>Наслідки терору</a:t>
            </a:r>
            <a:endParaRPr b="1">
              <a:solidFill>
                <a:srgbClr val="7F7F7F"/>
              </a:solidFill>
            </a:endParaRPr>
          </a:p>
        </p:txBody>
      </p:sp>
      <p:sp>
        <p:nvSpPr>
          <p:cNvPr id="289" name="Google Shape;289;p29"/>
          <p:cNvSpPr txBox="1">
            <a:spLocks noGrp="1"/>
          </p:cNvSpPr>
          <p:nvPr>
            <p:ph type="body" idx="1"/>
          </p:nvPr>
        </p:nvSpPr>
        <p:spPr>
          <a:xfrm>
            <a:off x="1857357" y="1214421"/>
            <a:ext cx="5857915" cy="442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142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/>
              <a:t>Наслідки репресій: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зміцнення особистої влади, усунення можливих претендентів на владу;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насаджування атмосфери страху, створення образу ворога;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через систему ГУЛАГу пройшло 5 % населення СРСР;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різке послаблення потенціалу спеціалістів у всіх галузях знань і практичної діяльності;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підрив обороноздатності країни;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знищення національної еліти;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падіння у 3 рази темпів промислового розвитку.</a:t>
            </a:r>
            <a:endParaRPr sz="1800"/>
          </a:p>
        </p:txBody>
      </p:sp>
      <p:pic>
        <p:nvPicPr>
          <p:cNvPr id="290" name="Google Shape;290;p29" descr="https://iportal.rada.gov.ua/images/exhibitions/dsc00674.jpg"/>
          <p:cNvPicPr preferRelativeResize="0"/>
          <p:nvPr/>
        </p:nvPicPr>
        <p:blipFill rotWithShape="1">
          <a:blip r:embed="rId3">
            <a:alphaModFix/>
          </a:blip>
          <a:srcRect r="4224"/>
          <a:stretch/>
        </p:blipFill>
        <p:spPr>
          <a:xfrm>
            <a:off x="500034" y="928670"/>
            <a:ext cx="8072494" cy="517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8976"/>
            <a:ext cx="7620000" cy="497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 txBox="1"/>
          <p:nvPr/>
        </p:nvSpPr>
        <p:spPr>
          <a:xfrm>
            <a:off x="1056233" y="5407253"/>
            <a:ext cx="718502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Національний історико-меморіальний заповідник «Биківнянські могили»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4"/>
          <p:cNvGrpSpPr/>
          <p:nvPr/>
        </p:nvGrpSpPr>
        <p:grpSpPr>
          <a:xfrm>
            <a:off x="4963663" y="228600"/>
            <a:ext cx="3855582" cy="3620887"/>
            <a:chOff x="4445508" y="0"/>
            <a:chExt cx="4698491" cy="4866130"/>
          </a:xfrm>
        </p:grpSpPr>
        <p:pic>
          <p:nvPicPr>
            <p:cNvPr id="302" name="Google Shape;30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06924" y="0"/>
              <a:ext cx="3212592" cy="3880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45508" y="1484375"/>
              <a:ext cx="4698491" cy="33817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4" name="Google Shape;30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670" y="228750"/>
            <a:ext cx="4040929" cy="36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/>
        </p:nvSpPr>
        <p:spPr>
          <a:xfrm>
            <a:off x="182675" y="4143725"/>
            <a:ext cx="85275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1046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“Нещадної кари контрреволюціонерам!”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105275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Фото. </a:t>
            </a: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history-poltava.org.ua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Простим підняттям рук в ніч 16 січня 2014 року повний склад фракції Партії регіонів  за один день взяв з десяток законів, які передбачали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ув’язнення за вуличні протести,  вводили поняття «іноземний агент» для ГО, забороняли рух колон автомобілів більше  п’яти одиниць, повернули в Кримінальний кодекс ув’язнення за наклеп, надали владі  можливість закривати інтернет без рішення суду,  звільняли від покарання «беркутівців», а за збір інформації про їх особистостей можна було потрапити за ґрати  на сім років.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/>
          <p:nvPr/>
        </p:nvSpPr>
        <p:spPr>
          <a:xfrm>
            <a:off x="2987824" y="44624"/>
            <a:ext cx="58143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Щороку, в третю неділю травня, в День пам'яті і жалоби, українці згадують своїх співвітчизників і не тільки.., а всіх людей, які загинули внаслідок політичних репресій і засланих у табори,всіх репресованих.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5" descr="u64_117052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632"/>
            <a:ext cx="2929103" cy="292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 descr="200_677d8e9cb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9657">
            <a:off x="1475656" y="2708920"/>
            <a:ext cx="320114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 descr="200_955198d6d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5353">
            <a:off x="5364088" y="2924944"/>
            <a:ext cx="2697088" cy="16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 descr="pervouralsk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1502">
            <a:off x="5508104" y="4509120"/>
            <a:ext cx="3491880" cy="225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 descr="pervouralsk_9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47284">
            <a:off x="179512" y="4774290"/>
            <a:ext cx="3240360" cy="193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 descr="starye-fotografii-moskvy-1920-1930-h-godov_8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99489">
            <a:off x="3347864" y="4653136"/>
            <a:ext cx="2243020" cy="1605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/>
          <p:nvPr/>
        </p:nvSpPr>
        <p:spPr>
          <a:xfrm>
            <a:off x="8737890" y="6639163"/>
            <a:ext cx="3770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Ĉ/ß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 descr="orig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148" y="191741"/>
            <a:ext cx="6372200" cy="47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0" y="4979988"/>
            <a:ext cx="90360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Ста́лінські репре́сії — масові репресії, що здійснювалися в СРСР в 1930-і — 1950-і роки і звичайно пов'язані з іменем Й.В. Сталіна, фактичного диктатора Радянського Союзу в цей період. До цього явища можна віднести чистки в рядах правлячої ВКП (б) (після 1952 р. КПРС), розкуркулення, депортації цілих етнічних груп і гоніння за підозрілими особами, всюдисущий контроль за «саботажниками», масові ув'язнення і розстріли «ворогів народу».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85" y="2448833"/>
            <a:ext cx="63500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4320" y="192506"/>
            <a:ext cx="3729680" cy="539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176" y="87386"/>
            <a:ext cx="4224993" cy="225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2297025" y="115675"/>
            <a:ext cx="65277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1" indent="-1714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ru-RU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«Про зміни кримінально-процесуального кодексу»</a:t>
            </a:r>
            <a:endParaRPr sz="1300" b="1">
              <a:solidFill>
                <a:srgbClr val="7F7F7F"/>
              </a:solidFill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214250" y="3429000"/>
            <a:ext cx="8929750" cy="257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i="1"/>
              <a:t>слідство по цих справах закінчувати в строк не більше десяти днів;</a:t>
            </a:r>
            <a:endParaRPr sz="1900" b="1" i="1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i="1"/>
              <a:t>обвинувальний висновок вручати обвинувачуваним за одну добу до розгляду справи в суді;</a:t>
            </a:r>
            <a:endParaRPr sz="1900" b="1" i="1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i="1"/>
              <a:t>справи слухати без участі сторін (без прокурора і адвоката);</a:t>
            </a:r>
            <a:endParaRPr sz="1900" b="1" i="1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i="1"/>
              <a:t>касаційного оскарження вироків, як і подачі клопотань про помилування, не допускати;</a:t>
            </a:r>
            <a:endParaRPr sz="1900" b="1" i="1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b="1" i="1"/>
              <a:t>вирок до вищої міри покарання здійснювати негайно по винесенні вироку.</a:t>
            </a:r>
            <a:endParaRPr sz="1900" b="1" i="1"/>
          </a:p>
        </p:txBody>
      </p:sp>
      <p:sp>
        <p:nvSpPr>
          <p:cNvPr id="148" name="Google Shape;148;p8"/>
          <p:cNvSpPr/>
          <p:nvPr/>
        </p:nvSpPr>
        <p:spPr>
          <a:xfrm>
            <a:off x="2829950" y="1189825"/>
            <a:ext cx="6171300" cy="216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91440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Особлива трійка НКВС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Перший секретаря 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</a:t>
            </a: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кому партії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Начальник підрозділу НКВС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Прокурор або голова облвиконкому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142844" y="5929330"/>
            <a:ext cx="8501122" cy="40011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Ідеологічною основою репресій була боротьба проти «ворогів народу».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8"/>
          <p:cNvGrpSpPr/>
          <p:nvPr/>
        </p:nvGrpSpPr>
        <p:grpSpPr>
          <a:xfrm>
            <a:off x="214252" y="341372"/>
            <a:ext cx="1990431" cy="2809404"/>
            <a:chOff x="68747" y="0"/>
            <a:chExt cx="1597200" cy="2001000"/>
          </a:xfrm>
        </p:grpSpPr>
        <p:sp>
          <p:nvSpPr>
            <p:cNvPr id="151" name="Google Shape;151;p8"/>
            <p:cNvSpPr/>
            <p:nvPr/>
          </p:nvSpPr>
          <p:spPr>
            <a:xfrm>
              <a:off x="68747" y="0"/>
              <a:ext cx="1597200" cy="200100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146711" y="77964"/>
              <a:ext cx="1441200" cy="18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57150" rIns="11430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 descr="image (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992" y="1214422"/>
            <a:ext cx="4968552" cy="5001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9" name="Google Shape;159;p9"/>
          <p:cNvSpPr/>
          <p:nvPr/>
        </p:nvSpPr>
        <p:spPr>
          <a:xfrm>
            <a:off x="1857397" y="116632"/>
            <a:ext cx="60269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6197ED"/>
                </a:solidFill>
                <a:latin typeface="Calibri"/>
                <a:ea typeface="Calibri"/>
                <a:cs typeface="Calibri"/>
                <a:sym typeface="Calibri"/>
              </a:rPr>
              <a:t>Шахтинська справа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214282" y="1500174"/>
            <a:ext cx="3143272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травні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1928 р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радянські органи державної безпеки провели операцію з арешту понад 100 «шкідників» у вугільній промисловості Донбасу, спрямовану проти дореволюційних технічних кадрів. Ця операція увійшла в історію як </a:t>
            </a: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«Шахтинська справа».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 descr="http://vsiknygy.net.ua/wp-content/uploads/2012/02/2712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6300" y="2636838"/>
            <a:ext cx="5518150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684213" y="115888"/>
            <a:ext cx="75041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1930 р. – Cправа  СВУ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312738" y="823913"/>
            <a:ext cx="8588375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української  інтелігенції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Судили 45 чоловік, а репресували 474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діячів українізації та української культури («бывших»)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Знищення можливих захисників українського селянства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українського селянства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1" descr="https://upload.wikimedia.org/wikipedia/commons/e/e9/%D0%84%D1%84%D1%80%D0%B5%D0%BC%D0%BE%D0%B2-%D0%A1%D0%B5%D1%80%D0%B3%D1%96%D0%B9-%D0%9E%D0%BB%D0%B5%D0%BA%D1%81%D0%B0%D0%BD%D0%B4%D1%80%D0%BE%D0%B2%D0%B8%D1%87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2636838"/>
            <a:ext cx="3051175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/>
        </p:nvSpPr>
        <p:spPr>
          <a:xfrm>
            <a:off x="214282" y="157163"/>
            <a:ext cx="87154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1931р. – Cправа  Українського Національного Центру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304800" y="741363"/>
            <a:ext cx="85883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українських істориків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Арешт і заслання М. Грушевського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Смерть  М. Грушевського у м. Кисловодську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 descr="Картинки по запросу Грушевський  картин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1916113"/>
            <a:ext cx="3100383" cy="4227531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6" name="Google Shape;176;p12" descr="http://his.img.pravda.com/images/doc/f/b/fb56f06-pic-0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900" y="1916113"/>
            <a:ext cx="3384550" cy="4227531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3" descr="d:\Yaroslav\Desktop\урок 2016 методпортал\images.jpg"/>
          <p:cNvPicPr preferRelativeResize="0"/>
          <p:nvPr/>
        </p:nvPicPr>
        <p:blipFill rotWithShape="1">
          <a:blip r:embed="rId3">
            <a:alphaModFix/>
          </a:blip>
          <a:srcRect l="15714"/>
          <a:stretch/>
        </p:blipFill>
        <p:spPr>
          <a:xfrm>
            <a:off x="179388" y="1557338"/>
            <a:ext cx="5832475" cy="3887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739775" y="476250"/>
            <a:ext cx="7545388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1932 р. – розстріл українських кобзарів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323850" y="5949950"/>
            <a:ext cx="8496300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діячів  української культури та носіїв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історичної народної пам'яті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3" descr="d:\Yaroslav\Desktop\урок 2016 методпортал\p1030789_novyy_razmer-3586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888" y="1587500"/>
            <a:ext cx="2916237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806</Words>
  <PresentationFormat>Экран (4:3)</PresentationFormat>
  <Paragraphs>92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Bookman Old Style</vt:lpstr>
      <vt:lpstr>Times New Roman</vt:lpstr>
      <vt:lpstr>Helvetica Neue</vt:lpstr>
      <vt:lpstr>Arvo</vt:lpstr>
      <vt:lpstr>Тема Office</vt:lpstr>
      <vt:lpstr>Слайд 1</vt:lpstr>
      <vt:lpstr>Слайд 2</vt:lpstr>
      <vt:lpstr>Слайд 3</vt:lpstr>
      <vt:lpstr>Слайд 4</vt:lpstr>
      <vt:lpstr>«Про зміни кримінально-процесуального кодексу»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Наслідки терору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</cp:revision>
  <dcterms:created xsi:type="dcterms:W3CDTF">2023-02-07T18:03:11Z</dcterms:created>
  <dcterms:modified xsi:type="dcterms:W3CDTF">2023-03-15T12:49:11Z</dcterms:modified>
</cp:coreProperties>
</file>