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0"/>
  </p:notesMasterIdLst>
  <p:sldIdLst>
    <p:sldId id="256" r:id="rId4"/>
    <p:sldId id="286" r:id="rId5"/>
    <p:sldId id="289" r:id="rId6"/>
    <p:sldId id="279" r:id="rId7"/>
    <p:sldId id="294" r:id="rId8"/>
    <p:sldId id="295" r:id="rId9"/>
    <p:sldId id="285" r:id="rId10"/>
    <p:sldId id="283" r:id="rId11"/>
    <p:sldId id="296" r:id="rId12"/>
    <p:sldId id="301" r:id="rId13"/>
    <p:sldId id="302" r:id="rId14"/>
    <p:sldId id="311" r:id="rId15"/>
    <p:sldId id="312" r:id="rId16"/>
    <p:sldId id="313" r:id="rId17"/>
    <p:sldId id="314" r:id="rId18"/>
    <p:sldId id="308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5214C-CC04-43B2-A49B-0230CB13A0A0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46F7E-9E32-4568-8D30-4A26658F91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54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5F615-79B7-42BE-8CE0-1F044964B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F22B440-069F-4979-9226-450BA9D6C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C49E24-F65E-4213-9E5A-27B735EC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9D0-AE13-4B28-BB99-6E64FD9AE1A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C88356-365A-4B20-A6A4-AB539427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BA8B924-A58F-45A8-9B1E-38B36544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D1A7-73CD-4F25-A203-F96F41C6A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31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7FF43-7648-460B-BAAB-87B3A5DB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7D97E19-DAAE-4C59-B859-DCA537EEA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53560F-1FE8-4847-9D49-85984C38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9D0-AE13-4B28-BB99-6E64FD9AE1A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104D10-3CB6-470E-BBD5-E5017F95B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A1807E8-3BDB-4B13-B268-B1683541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D1A7-73CD-4F25-A203-F96F41C6A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515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FD87F79-9B3F-4751-8D98-59D9276C3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6C1DCD-6D3D-4557-93F4-B7B6FCBFE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F65D874-E66B-4F5A-9163-5F6FC469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9D0-AE13-4B28-BB99-6E64FD9AE1A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E70500-6A1F-4454-A27A-C403A28D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519B65-9BAF-4159-8333-EDF717D0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D1A7-73CD-4F25-A203-F96F41C6A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807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ar_1">
            <a:extLst>
              <a:ext uri="{FF2B5EF4-FFF2-40B4-BE49-F238E27FC236}">
                <a16:creationId xmlns:a16="http://schemas.microsoft.com/office/drawing/2014/main" id="{A35057FB-92EB-459E-9F0F-DFF65438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34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">
            <a:extLst>
              <a:ext uri="{FF2B5EF4-FFF2-40B4-BE49-F238E27FC236}">
                <a16:creationId xmlns:a16="http://schemas.microsoft.com/office/drawing/2014/main" id="{77574231-DCED-4201-A246-F1BB8953B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06400" y="471488"/>
            <a:ext cx="184573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>
                <a:solidFill>
                  <a:schemeClr val="bg1"/>
                </a:solidFill>
                <a:latin typeface="Arial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508000" y="2187576"/>
            <a:ext cx="8026400" cy="708025"/>
          </a:xfrm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181600" y="4953000"/>
            <a:ext cx="45720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6F3EF7-137D-4BFF-97A5-48B95A1AD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609600" y="6553200"/>
            <a:ext cx="2844800" cy="1714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8230F-0812-4EF9-A4D4-2F544BCC78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8737600" y="6610350"/>
            <a:ext cx="2844800" cy="171450"/>
          </a:xfrm>
        </p:spPr>
        <p:txBody>
          <a:bodyPr/>
          <a:lstStyle>
            <a:lvl1pPr>
              <a:defRPr sz="1200"/>
            </a:lvl1pPr>
          </a:lstStyle>
          <a:p>
            <a:fld id="{150F63FD-7BD0-45C5-A4F9-6F89ACCE9040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165338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20FB7E-A272-4855-9CCB-1A09C0901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E45A77-041E-46D9-9C15-C74661B97C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DFE047-F2CE-4FAB-A96D-3B400E066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5A306-0AFF-4596-BCA0-57E7B421942D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93188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5B0205-4EB6-4ADD-B3DF-CA344F0CB4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047B0B-368A-41FF-9042-2073C9D2C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2BEAC-B4DA-4754-814A-4402AA83B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6923-EA3C-4C1C-9257-C37FDAA11C35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489682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1371600"/>
            <a:ext cx="5435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6800" y="1371600"/>
            <a:ext cx="5435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820F08-3F58-4238-8811-DB8C0B325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54220-660F-41A4-8BA4-53F3ECFA7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C948D5-148D-4D7F-AD57-E33635D93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813CF-5B21-4684-9958-90972DA8665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030802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1FA90D-7C42-43C8-A491-45F4BDA4E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E57CDA-5B8B-47F7-B879-91B1428A8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751B83-E026-4190-B651-9D7BBCDF0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AFA52-AE1B-45AB-AA38-865CB047E4FF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47701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8E691E-F7F7-4CC4-A91B-DE631A7E8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64D435-4192-4138-9609-2E32AA6D2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BC68CD-A364-4A1A-93F1-173DCC5A1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4843A-FFB2-4E15-8333-98D280564594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3520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B487CE-97DC-4749-9AFF-A579BBE86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49D516-53F3-4DAF-802B-E4820D9AE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A6E49F-B0E6-4A1F-BD84-F6E3D22E0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5B909-03D9-4884-9A8D-85D172367680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49299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BBE768-FD90-4FAD-BFB5-2D6467FC30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041BB-48D2-4FD6-BCFD-06A4C5266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CFD2E-943C-42E3-BB65-2AB4054CE1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7C129-D8FF-41B6-A03E-4F98F8450D00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51857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AF947-A393-4C4A-B839-22432D4A8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F17C54-6045-4498-A8D8-5157B9D04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E4D6F8-3D70-4097-B41C-80B3B29D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9D0-AE13-4B28-BB99-6E64FD9AE1A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FE23EF-DF4C-45EE-85A6-E3A341B2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5CF2A2-042A-456D-AD98-AD482038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D1A7-73CD-4F25-A203-F96F41C6A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8775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9A2E5B-F775-4B81-88C0-972DFF7F2C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3935B-3BDE-4756-82B2-C079647DD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EEFAEC-9409-44F8-91FC-351372BEE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31B79-F6D2-429B-8390-5601511FB52A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720478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DF2985-0568-4EF1-A11B-CB24B26F1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8B60C9-427E-426F-B60C-3FFA5B2F7A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4FAE2D-F5A6-46A5-A8C2-94223E350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85951-3CBC-43D2-B462-3392C0146295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763497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3800" y="504826"/>
            <a:ext cx="2768600" cy="5895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0" y="504826"/>
            <a:ext cx="8102600" cy="5895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28D31D-349B-4713-8978-B2D40E20D7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9C7C07-7BE9-4D8D-B5BF-6CC192888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11E710-2DCE-4C8B-A14C-E8EA3ADBE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C9594-0443-46B4-9CB1-F21506691E30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240365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504826"/>
            <a:ext cx="66040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8000" y="1371600"/>
            <a:ext cx="11074400" cy="50292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F3C9FD-D505-4725-B0BD-69F71E9D9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8EF32-23EB-41F7-B0C8-5C839C3FB9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11DF0A-265F-433A-9337-F784B1C07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87484-A69A-42E2-BF1D-CD322F54C8F3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329244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504826"/>
            <a:ext cx="66040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8000" y="1371600"/>
            <a:ext cx="11074400" cy="50292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93EED0-1E5C-46BD-AD97-21C787BD3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F28E00-7D74-40C0-978C-699441810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C00CCA-DEE8-44D5-AC7F-E41675859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2D1C2-949C-403C-A803-F6C094340F03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352509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F052-F4B7-42F7-A74B-0B5809E6D123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99072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49325-0CCA-41E0-BDC3-C5BDE2A99F1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2642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2BB9-C31C-4E41-B7BD-2941B9EF36A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55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3AD7-A9AF-42DA-BFBB-8FFF6BBA020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86062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BE0B5-F6D8-4FFB-A194-7F96E50B8039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237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1B887-172B-4898-AB10-8E139CFD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2B234F3-DF60-41D7-8E89-77CD4133C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F35570-B2D2-45B6-A3BA-99CF4F31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9D0-AE13-4B28-BB99-6E64FD9AE1A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D21136-A148-4669-B5AC-90996068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A4A2E7-558C-4212-8924-547CAA37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D1A7-73CD-4F25-A203-F96F41C6A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8159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9B14-409D-40C9-9C4C-8FA01B44C6D3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4395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2D6C-572A-4B78-87D2-FE153B69F07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07506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04C2-C76C-4362-A2E2-F230507E78E7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40326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F68CF-A203-4160-A0F7-FCA4B3123F1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22249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001A-E8FF-4364-A59B-407A053778A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55172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1E8A-AA6A-4E7A-A8AB-2EB6E2C24FB9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2077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ADC2F-9171-481C-8D67-BAFC7146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650E9C6-6C9C-43DF-8D27-82BD8E88B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018AC37-612D-4BC4-A4E7-A50A84819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3BC117-4C75-488C-BEDD-DF51C5F0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9D0-AE13-4B28-BB99-6E64FD9AE1A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F2FFF1F-B609-450A-923F-86AA2128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AEF76A-259B-49DC-B709-B48DD3AC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D1A7-73CD-4F25-A203-F96F41C6A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44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2B111-9CA9-49F1-9D04-5C660169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82029B-7C46-477B-B3BD-172959F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E8BE1EB-4D3C-4264-B736-059DB9730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756E640-ECBB-4F00-986F-E2C6A4E74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4F7EA2-7F56-4383-BD32-18DBC42D5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F7AEAF3-7DED-48A9-82E8-E07B235E9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9D0-AE13-4B28-BB99-6E64FD9AE1A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E1168C5-103E-4F7B-9143-B3257E31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A26EAEF-122F-41D0-8AD7-4B917A3C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D1A7-73CD-4F25-A203-F96F41C6A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496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5662C-BE15-4732-BF6C-1CE15A3F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B245FE6-FB75-470C-A92D-56E37B0E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9D0-AE13-4B28-BB99-6E64FD9AE1A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A0CD07-578A-495D-9825-687FD30F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2502BFC-CDA4-473B-B022-0E6AB9B5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D1A7-73CD-4F25-A203-F96F41C6A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62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90EEEB3-F224-418D-A077-FCD9A323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9D0-AE13-4B28-BB99-6E64FD9AE1A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D9C0437-49A0-4A1D-9D54-DE5E260A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8DED8F4-8CD0-41AC-873C-71CDED42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D1A7-73CD-4F25-A203-F96F41C6A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22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5557B-C9D9-4F78-B875-EF06FA46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2DF70D-5CE5-455A-A59A-D0F70698A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BCEF133-B7BF-4041-BF91-A57F74978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6450C4E-4194-4DE6-8B97-EA71E90D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9D0-AE13-4B28-BB99-6E64FD9AE1A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B6D967-E5EF-4B36-8DD8-8896E6B9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F8EB622-DA8C-4D02-B4E3-FA3D42D7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D1A7-73CD-4F25-A203-F96F41C6A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82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E0B8D-5C95-43D1-A711-0016E9D3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BB782F7-6943-4FEF-87DB-825445B34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77EA99A-B9BB-4FC6-9F9B-B8504439F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69F413-B9E4-41FB-9BE7-E100B534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9D0-AE13-4B28-BB99-6E64FD9AE1A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4F236E1-6F64-420A-81F1-42A4C1CC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5CD0741-3F4A-4CCD-8A70-D4F1B1EC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D1A7-73CD-4F25-A203-F96F41C6A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64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E4C6FF4-7A32-4FF6-AAC5-8E2BDF5F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545D015-A723-4B8D-A958-1B24A4314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EA5CC1-B6D1-40C6-BD62-9F9BB4444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E99D0-AE13-4B28-BB99-6E64FD9AE1AB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8DAC0D-88DD-4DA0-BEB5-9E6312FB9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562884-5076-46C2-B832-00A91A9C6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AD1A7-73CD-4F25-A203-F96F41C6A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84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AutoShape 33">
            <a:extLst>
              <a:ext uri="{FF2B5EF4-FFF2-40B4-BE49-F238E27FC236}">
                <a16:creationId xmlns:a16="http://schemas.microsoft.com/office/drawing/2014/main" id="{2EA8F930-5D6A-4DD7-84C9-182ADD18234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66700" y="476250"/>
            <a:ext cx="11480800" cy="685800"/>
          </a:xfrm>
          <a:prstGeom prst="roundRect">
            <a:avLst>
              <a:gd name="adj" fmla="val 22292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60001"/>
                </a:schemeClr>
              </a:gs>
              <a:gs pos="50000">
                <a:schemeClr val="bg1">
                  <a:alpha val="60001"/>
                </a:schemeClr>
              </a:gs>
              <a:gs pos="100000">
                <a:schemeClr val="bg1">
                  <a:gamma/>
                  <a:shade val="6275"/>
                  <a:invGamma/>
                  <a:alpha val="60001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56" name="AutoShape 32">
            <a:extLst>
              <a:ext uri="{FF2B5EF4-FFF2-40B4-BE49-F238E27FC236}">
                <a16:creationId xmlns:a16="http://schemas.microsoft.com/office/drawing/2014/main" id="{4C9C8436-C83F-4592-9D93-20D4F9D1A78A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97933" y="1341438"/>
            <a:ext cx="11387667" cy="5211762"/>
          </a:xfrm>
          <a:prstGeom prst="roundRect">
            <a:avLst>
              <a:gd name="adj" fmla="val 3699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80000"/>
                </a:schemeClr>
              </a:gs>
              <a:gs pos="50000">
                <a:schemeClr val="bg1">
                  <a:alpha val="78999"/>
                </a:schemeClr>
              </a:gs>
              <a:gs pos="100000">
                <a:schemeClr val="bg1">
                  <a:gamma/>
                  <a:shade val="6275"/>
                  <a:invGamma/>
                  <a:alpha val="8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55" name="Line 31">
            <a:extLst>
              <a:ext uri="{FF2B5EF4-FFF2-40B4-BE49-F238E27FC236}">
                <a16:creationId xmlns:a16="http://schemas.microsoft.com/office/drawing/2014/main" id="{F41FEC37-F4E8-459E-8E9D-74216B53EF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803275"/>
            <a:ext cx="1219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pic>
        <p:nvPicPr>
          <p:cNvPr id="1029" name="Picture 27" descr="bar_1">
            <a:extLst>
              <a:ext uri="{FF2B5EF4-FFF2-40B4-BE49-F238E27FC236}">
                <a16:creationId xmlns:a16="http://schemas.microsoft.com/office/drawing/2014/main" id="{872C3FC2-5C77-412D-8EAA-8ABEA399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7620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854DBF44-07C4-45AC-A519-596B0E970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504826"/>
            <a:ext cx="6604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  <a:endParaRPr lang="en-US" altLang="uk-UA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AFA9AA-1F48-4EAB-BB32-AC2EAFA966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5532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5A0F151-72FB-48BA-9902-13CCFA9C7E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3201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5A3A908-58A1-4C87-8BCE-A74ECD02F9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32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9D7487-31F9-4143-99E4-39B511CFDAB8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1034" name="Rectangle 3">
            <a:extLst>
              <a:ext uri="{FF2B5EF4-FFF2-40B4-BE49-F238E27FC236}">
                <a16:creationId xmlns:a16="http://schemas.microsoft.com/office/drawing/2014/main" id="{27BBFB5C-4EED-4FDD-8606-47BAA4447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371600"/>
            <a:ext cx="1107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121540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971A67-A9AB-4248-BA80-0A0A10BAA12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14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pul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4AEF733-C063-47A1-B580-09D01138C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F558C8-5E4B-4F4C-BD14-AAFF3D6A173F}"/>
              </a:ext>
            </a:extLst>
          </p:cNvPr>
          <p:cNvSpPr txBox="1"/>
          <p:nvPr/>
        </p:nvSpPr>
        <p:spPr>
          <a:xfrm>
            <a:off x="5637362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29795-432A-4FAF-8CE9-9C47A6262E0C}"/>
              </a:ext>
            </a:extLst>
          </p:cNvPr>
          <p:cNvSpPr txBox="1"/>
          <p:nvPr/>
        </p:nvSpPr>
        <p:spPr>
          <a:xfrm>
            <a:off x="465975" y="1423357"/>
            <a:ext cx="10972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0" b="1" i="1" u="none" strike="noStrike" kern="12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alibri" panose="020F0502020204030204"/>
              </a:rPr>
              <a:t>РАДІОАКТИВНІСТЬ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i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/>
              </a:rPr>
              <a:t>(11 клас)</a:t>
            </a:r>
            <a:endParaRPr kumimoji="0" lang="uk-UA" sz="3600" b="1" i="1" u="none" strike="noStrike" kern="1200" normalizeH="0" noProof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B9D46-2D24-4F28-ADD5-74453B5B2E37}"/>
              </a:ext>
            </a:extLst>
          </p:cNvPr>
          <p:cNvSpPr txBox="1"/>
          <p:nvPr/>
        </p:nvSpPr>
        <p:spPr>
          <a:xfrm>
            <a:off x="1061049" y="4054415"/>
            <a:ext cx="5490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Те, </a:t>
            </a:r>
            <a:r>
              <a:rPr lang="ru-RU" sz="2800" b="1" i="1" dirty="0" err="1"/>
              <a:t>що</a:t>
            </a:r>
            <a:r>
              <a:rPr lang="ru-RU" sz="2800" b="1" i="1" dirty="0"/>
              <a:t> ми </a:t>
            </a:r>
            <a:r>
              <a:rPr lang="ru-RU" sz="2800" b="1" i="1" dirty="0" err="1"/>
              <a:t>знаємо</a:t>
            </a:r>
            <a:r>
              <a:rPr lang="ru-RU" sz="2800" b="1" i="1" dirty="0"/>
              <a:t> – </a:t>
            </a:r>
            <a:r>
              <a:rPr lang="ru-RU" sz="2800" b="1" i="1" dirty="0" err="1"/>
              <a:t>обмежене</a:t>
            </a:r>
            <a:r>
              <a:rPr lang="ru-RU" sz="2800" b="1" i="1" dirty="0"/>
              <a:t>, те, </a:t>
            </a:r>
            <a:r>
              <a:rPr lang="ru-RU" sz="2800" b="1" i="1" dirty="0" err="1"/>
              <a:t>чого</a:t>
            </a:r>
            <a:r>
              <a:rPr lang="ru-RU" sz="2800" b="1" i="1" dirty="0"/>
              <a:t> ми не </a:t>
            </a:r>
            <a:r>
              <a:rPr lang="ru-RU" sz="2800" b="1" i="1" dirty="0" err="1"/>
              <a:t>знаємо</a:t>
            </a:r>
            <a:r>
              <a:rPr lang="ru-RU" sz="2800" b="1" i="1" dirty="0"/>
              <a:t> – </a:t>
            </a:r>
            <a:r>
              <a:rPr lang="ru-RU" sz="2800" b="1" i="1" dirty="0" err="1"/>
              <a:t>нескінченне</a:t>
            </a:r>
            <a:r>
              <a:rPr lang="ru-RU" sz="2800" b="1" i="1" dirty="0"/>
              <a:t>. </a:t>
            </a:r>
          </a:p>
          <a:p>
            <a:r>
              <a:rPr lang="ru-RU" sz="2800" b="1" i="1" dirty="0"/>
              <a:t>                        (</a:t>
            </a:r>
            <a:r>
              <a:rPr lang="ru-RU" sz="2800" b="1" i="1" dirty="0" err="1"/>
              <a:t>П’єр</a:t>
            </a:r>
            <a:r>
              <a:rPr lang="ru-RU" sz="2800" b="1" i="1" dirty="0"/>
              <a:t> Симон Лаплас)</a:t>
            </a:r>
            <a:endParaRPr lang="uk-UA" sz="28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C24DD-E644-4886-A817-7B0DF1405A87}"/>
              </a:ext>
            </a:extLst>
          </p:cNvPr>
          <p:cNvSpPr txBox="1"/>
          <p:nvPr/>
        </p:nvSpPr>
        <p:spPr>
          <a:xfrm>
            <a:off x="7168551" y="4908430"/>
            <a:ext cx="4140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altLang="uk-UA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Підготував учитель фізики </a:t>
            </a:r>
            <a:r>
              <a:rPr kumimoji="0" lang="uk-UA" altLang="uk-UA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Рудниківського</a:t>
            </a:r>
            <a:r>
              <a:rPr kumimoji="0" lang="uk-UA" altLang="uk-UA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ліцею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altLang="uk-UA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Мельник Микола Павлович</a:t>
            </a:r>
          </a:p>
        </p:txBody>
      </p:sp>
    </p:spTree>
    <p:extLst>
      <p:ext uri="{BB962C8B-B14F-4D97-AF65-F5344CB8AC3E}">
        <p14:creationId xmlns:p14="http://schemas.microsoft.com/office/powerpoint/2010/main" val="233022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24000" y="26064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α</a:t>
            </a:r>
            <a:r>
              <a:rPr lang="uk-UA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-розпад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524000" y="2697072"/>
                <a:ext cx="9144000" cy="947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ru-RU" sz="5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en-US" sz="5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5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𝑿</m:t>
                        </m:r>
                      </m:e>
                    </m:sPre>
                    <m:r>
                      <a:rPr lang="en-US" sz="5200" b="1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ru-RU" sz="5200" b="1" dirty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5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𝒁</m:t>
                        </m:r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5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5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p>
                      <m:e>
                        <m:r>
                          <a:rPr lang="en-US" sz="5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𝒀</m:t>
                        </m:r>
                      </m:e>
                    </m:sPre>
                    <m:r>
                      <a:rPr lang="en-US" sz="52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ru-RU" sz="5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5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p>
                      <m:e>
                        <m:r>
                          <a:rPr lang="en-US" sz="5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𝑯𝒆</m:t>
                        </m:r>
                      </m:e>
                    </m:sPre>
                  </m:oMath>
                </a14:m>
                <a:endParaRPr lang="ru-RU" sz="5200" b="1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97072"/>
                <a:ext cx="9144000" cy="9479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85"/>
          <p:cNvSpPr>
            <a:spLocks noChangeArrowheads="1"/>
          </p:cNvSpPr>
          <p:nvPr/>
        </p:nvSpPr>
        <p:spPr bwMode="auto">
          <a:xfrm>
            <a:off x="3977144" y="1841462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3" name="Oval 185"/>
          <p:cNvSpPr>
            <a:spLocks noChangeArrowheads="1"/>
          </p:cNvSpPr>
          <p:nvPr/>
        </p:nvSpPr>
        <p:spPr bwMode="auto">
          <a:xfrm>
            <a:off x="3344834" y="1611753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4" name="Oval 185"/>
          <p:cNvSpPr>
            <a:spLocks noChangeArrowheads="1"/>
          </p:cNvSpPr>
          <p:nvPr/>
        </p:nvSpPr>
        <p:spPr bwMode="auto">
          <a:xfrm>
            <a:off x="3329072" y="2060351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5" name="Oval 185"/>
          <p:cNvSpPr>
            <a:spLocks noChangeArrowheads="1"/>
          </p:cNvSpPr>
          <p:nvPr/>
        </p:nvSpPr>
        <p:spPr bwMode="auto">
          <a:xfrm>
            <a:off x="3473088" y="2201502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6" name="Oval 185"/>
          <p:cNvSpPr>
            <a:spLocks noChangeArrowheads="1"/>
          </p:cNvSpPr>
          <p:nvPr/>
        </p:nvSpPr>
        <p:spPr bwMode="auto">
          <a:xfrm>
            <a:off x="3833128" y="1553430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7" name="Oval 185"/>
          <p:cNvSpPr>
            <a:spLocks noChangeArrowheads="1"/>
          </p:cNvSpPr>
          <p:nvPr/>
        </p:nvSpPr>
        <p:spPr bwMode="auto">
          <a:xfrm>
            <a:off x="3582151" y="1501318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8" name="Oval 185"/>
          <p:cNvSpPr>
            <a:spLocks noChangeArrowheads="1"/>
          </p:cNvSpPr>
          <p:nvPr/>
        </p:nvSpPr>
        <p:spPr bwMode="auto">
          <a:xfrm>
            <a:off x="3977144" y="1697446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9" name="Oval 185"/>
          <p:cNvSpPr>
            <a:spLocks noChangeArrowheads="1"/>
          </p:cNvSpPr>
          <p:nvPr/>
        </p:nvSpPr>
        <p:spPr bwMode="auto">
          <a:xfrm>
            <a:off x="3287688" y="1861358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0" name="Oval 185"/>
          <p:cNvSpPr>
            <a:spLocks noChangeArrowheads="1"/>
          </p:cNvSpPr>
          <p:nvPr/>
        </p:nvSpPr>
        <p:spPr bwMode="auto">
          <a:xfrm>
            <a:off x="3476013" y="2107422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1" name="Oval 185"/>
          <p:cNvSpPr>
            <a:spLocks noChangeArrowheads="1"/>
          </p:cNvSpPr>
          <p:nvPr/>
        </p:nvSpPr>
        <p:spPr bwMode="auto">
          <a:xfrm>
            <a:off x="3862996" y="2149390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" name="Oval 185"/>
          <p:cNvSpPr>
            <a:spLocks noChangeArrowheads="1"/>
          </p:cNvSpPr>
          <p:nvPr/>
        </p:nvSpPr>
        <p:spPr bwMode="auto">
          <a:xfrm>
            <a:off x="3433813" y="1923585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13" name="Oval 185"/>
          <p:cNvSpPr>
            <a:spLocks noChangeArrowheads="1"/>
          </p:cNvSpPr>
          <p:nvPr/>
        </p:nvSpPr>
        <p:spPr bwMode="auto">
          <a:xfrm>
            <a:off x="3977144" y="2005374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14" name="Oval 185"/>
          <p:cNvSpPr>
            <a:spLocks noChangeArrowheads="1"/>
          </p:cNvSpPr>
          <p:nvPr/>
        </p:nvSpPr>
        <p:spPr bwMode="auto">
          <a:xfrm>
            <a:off x="3833128" y="1697446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9" name="Плюс 118"/>
          <p:cNvSpPr/>
          <p:nvPr/>
        </p:nvSpPr>
        <p:spPr>
          <a:xfrm>
            <a:off x="6919222" y="1568359"/>
            <a:ext cx="760954" cy="792088"/>
          </a:xfrm>
          <a:prstGeom prst="mathPlus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20" name="Стрелка вправо 119"/>
          <p:cNvSpPr/>
          <p:nvPr/>
        </p:nvSpPr>
        <p:spPr>
          <a:xfrm>
            <a:off x="4625216" y="1813455"/>
            <a:ext cx="720080" cy="324036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21" name="Oval 185"/>
          <p:cNvSpPr>
            <a:spLocks noChangeArrowheads="1"/>
          </p:cNvSpPr>
          <p:nvPr/>
        </p:nvSpPr>
        <p:spPr bwMode="auto">
          <a:xfrm>
            <a:off x="3689112" y="2201502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8" name="Oval 185"/>
          <p:cNvSpPr>
            <a:spLocks noChangeArrowheads="1"/>
          </p:cNvSpPr>
          <p:nvPr/>
        </p:nvSpPr>
        <p:spPr bwMode="auto">
          <a:xfrm>
            <a:off x="3689112" y="1672133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Oval 185"/>
          <p:cNvSpPr>
            <a:spLocks noChangeArrowheads="1"/>
          </p:cNvSpPr>
          <p:nvPr/>
        </p:nvSpPr>
        <p:spPr bwMode="auto">
          <a:xfrm>
            <a:off x="3446298" y="1740867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0" name="Oval 185"/>
          <p:cNvSpPr>
            <a:spLocks noChangeArrowheads="1"/>
          </p:cNvSpPr>
          <p:nvPr/>
        </p:nvSpPr>
        <p:spPr bwMode="auto">
          <a:xfrm>
            <a:off x="3836053" y="1916643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1" name="Oval 185"/>
          <p:cNvSpPr>
            <a:spLocks noChangeArrowheads="1"/>
          </p:cNvSpPr>
          <p:nvPr/>
        </p:nvSpPr>
        <p:spPr bwMode="auto">
          <a:xfrm>
            <a:off x="3629299" y="1933366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5521" y="4205406"/>
            <a:ext cx="86759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uk-UA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-розпаду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нуклонне</a:t>
            </a: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число ядра атома зменшується на 4, а протонне на 2, тому утворюється ядро елемента, порядковий номер якого в періодичній таблиці на 2 одиниці менший, ніж порядковий номер вихідного елемента. </a:t>
            </a:r>
            <a:endParaRPr lang="ru-RU" sz="28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185"/>
          <p:cNvSpPr>
            <a:spLocks noChangeArrowheads="1"/>
          </p:cNvSpPr>
          <p:nvPr/>
        </p:nvSpPr>
        <p:spPr bwMode="auto">
          <a:xfrm>
            <a:off x="6281400" y="1824928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3" name="Oval 185"/>
          <p:cNvSpPr>
            <a:spLocks noChangeArrowheads="1"/>
          </p:cNvSpPr>
          <p:nvPr/>
        </p:nvSpPr>
        <p:spPr bwMode="auto">
          <a:xfrm>
            <a:off x="5649090" y="1595219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4" name="Oval 185"/>
          <p:cNvSpPr>
            <a:spLocks noChangeArrowheads="1"/>
          </p:cNvSpPr>
          <p:nvPr/>
        </p:nvSpPr>
        <p:spPr bwMode="auto">
          <a:xfrm>
            <a:off x="5633328" y="2043817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5" name="Oval 185"/>
          <p:cNvSpPr>
            <a:spLocks noChangeArrowheads="1"/>
          </p:cNvSpPr>
          <p:nvPr/>
        </p:nvSpPr>
        <p:spPr bwMode="auto">
          <a:xfrm>
            <a:off x="5777344" y="2184968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6" name="Oval 185"/>
          <p:cNvSpPr>
            <a:spLocks noChangeArrowheads="1"/>
          </p:cNvSpPr>
          <p:nvPr/>
        </p:nvSpPr>
        <p:spPr bwMode="auto">
          <a:xfrm>
            <a:off x="6137384" y="1536896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7" name="Oval 185"/>
          <p:cNvSpPr>
            <a:spLocks noChangeArrowheads="1"/>
          </p:cNvSpPr>
          <p:nvPr/>
        </p:nvSpPr>
        <p:spPr bwMode="auto">
          <a:xfrm>
            <a:off x="5886407" y="1484784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" name="Oval 185"/>
          <p:cNvSpPr>
            <a:spLocks noChangeArrowheads="1"/>
          </p:cNvSpPr>
          <p:nvPr/>
        </p:nvSpPr>
        <p:spPr bwMode="auto">
          <a:xfrm>
            <a:off x="6281400" y="1680912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" name="Oval 185"/>
          <p:cNvSpPr>
            <a:spLocks noChangeArrowheads="1"/>
          </p:cNvSpPr>
          <p:nvPr/>
        </p:nvSpPr>
        <p:spPr bwMode="auto">
          <a:xfrm>
            <a:off x="5591944" y="1844824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" name="Oval 185"/>
          <p:cNvSpPr>
            <a:spLocks noChangeArrowheads="1"/>
          </p:cNvSpPr>
          <p:nvPr/>
        </p:nvSpPr>
        <p:spPr bwMode="auto">
          <a:xfrm>
            <a:off x="5780269" y="2090888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Oval 185"/>
          <p:cNvSpPr>
            <a:spLocks noChangeArrowheads="1"/>
          </p:cNvSpPr>
          <p:nvPr/>
        </p:nvSpPr>
        <p:spPr bwMode="auto">
          <a:xfrm>
            <a:off x="6167252" y="2132856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" name="Oval 185"/>
          <p:cNvSpPr>
            <a:spLocks noChangeArrowheads="1"/>
          </p:cNvSpPr>
          <p:nvPr/>
        </p:nvSpPr>
        <p:spPr bwMode="auto">
          <a:xfrm>
            <a:off x="5738069" y="1907051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3" name="Oval 185"/>
          <p:cNvSpPr>
            <a:spLocks noChangeArrowheads="1"/>
          </p:cNvSpPr>
          <p:nvPr/>
        </p:nvSpPr>
        <p:spPr bwMode="auto">
          <a:xfrm>
            <a:off x="6281400" y="1988840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4" name="Oval 185"/>
          <p:cNvSpPr>
            <a:spLocks noChangeArrowheads="1"/>
          </p:cNvSpPr>
          <p:nvPr/>
        </p:nvSpPr>
        <p:spPr bwMode="auto">
          <a:xfrm>
            <a:off x="6137384" y="1680912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5" name="Oval 185"/>
          <p:cNvSpPr>
            <a:spLocks noChangeArrowheads="1"/>
          </p:cNvSpPr>
          <p:nvPr/>
        </p:nvSpPr>
        <p:spPr bwMode="auto">
          <a:xfrm>
            <a:off x="5993368" y="1648630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6" name="Oval 185"/>
          <p:cNvSpPr>
            <a:spLocks noChangeArrowheads="1"/>
          </p:cNvSpPr>
          <p:nvPr/>
        </p:nvSpPr>
        <p:spPr bwMode="auto">
          <a:xfrm>
            <a:off x="5750554" y="1717364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7" name="Oval 185"/>
          <p:cNvSpPr>
            <a:spLocks noChangeArrowheads="1"/>
          </p:cNvSpPr>
          <p:nvPr/>
        </p:nvSpPr>
        <p:spPr bwMode="auto">
          <a:xfrm>
            <a:off x="6140309" y="1893140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8" name="Oval 185"/>
          <p:cNvSpPr>
            <a:spLocks noChangeArrowheads="1"/>
          </p:cNvSpPr>
          <p:nvPr/>
        </p:nvSpPr>
        <p:spPr bwMode="auto">
          <a:xfrm>
            <a:off x="5993368" y="2184968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9" name="Oval 185"/>
          <p:cNvSpPr>
            <a:spLocks noChangeArrowheads="1"/>
          </p:cNvSpPr>
          <p:nvPr/>
        </p:nvSpPr>
        <p:spPr bwMode="auto">
          <a:xfrm>
            <a:off x="5930574" y="1900109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70" name="Oval 185"/>
          <p:cNvSpPr>
            <a:spLocks noChangeArrowheads="1"/>
          </p:cNvSpPr>
          <p:nvPr/>
        </p:nvSpPr>
        <p:spPr bwMode="auto">
          <a:xfrm>
            <a:off x="5993368" y="1655599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" name="Oval 185"/>
          <p:cNvSpPr>
            <a:spLocks noChangeArrowheads="1"/>
          </p:cNvSpPr>
          <p:nvPr/>
        </p:nvSpPr>
        <p:spPr bwMode="auto">
          <a:xfrm>
            <a:off x="5750554" y="1724333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72" name="Oval 185"/>
          <p:cNvSpPr>
            <a:spLocks noChangeArrowheads="1"/>
          </p:cNvSpPr>
          <p:nvPr/>
        </p:nvSpPr>
        <p:spPr bwMode="auto">
          <a:xfrm>
            <a:off x="6140309" y="1900109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73" name="Oval 185"/>
          <p:cNvSpPr>
            <a:spLocks noChangeArrowheads="1"/>
          </p:cNvSpPr>
          <p:nvPr/>
        </p:nvSpPr>
        <p:spPr bwMode="auto">
          <a:xfrm>
            <a:off x="5933555" y="1916832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031001" y="1651647"/>
            <a:ext cx="749795" cy="601377"/>
            <a:chOff x="6507000" y="1631498"/>
            <a:chExt cx="749795" cy="601377"/>
          </a:xfrm>
        </p:grpSpPr>
        <p:sp>
          <p:nvSpPr>
            <p:cNvPr id="74" name="Oval 185"/>
            <p:cNvSpPr>
              <a:spLocks noChangeArrowheads="1"/>
            </p:cNvSpPr>
            <p:nvPr/>
          </p:nvSpPr>
          <p:spPr bwMode="auto">
            <a:xfrm>
              <a:off x="6749814" y="1631498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75" name="Oval 185"/>
            <p:cNvSpPr>
              <a:spLocks noChangeArrowheads="1"/>
            </p:cNvSpPr>
            <p:nvPr/>
          </p:nvSpPr>
          <p:spPr bwMode="auto">
            <a:xfrm>
              <a:off x="6507000" y="1700232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76" name="Oval 185"/>
            <p:cNvSpPr>
              <a:spLocks noChangeArrowheads="1"/>
            </p:cNvSpPr>
            <p:nvPr/>
          </p:nvSpPr>
          <p:spPr bwMode="auto">
            <a:xfrm>
              <a:off x="6896755" y="1876008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77" name="Oval 185"/>
            <p:cNvSpPr>
              <a:spLocks noChangeArrowheads="1"/>
            </p:cNvSpPr>
            <p:nvPr/>
          </p:nvSpPr>
          <p:spPr bwMode="auto">
            <a:xfrm>
              <a:off x="6690001" y="1892731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srgbClr val="FF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892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repeatCount="indefinite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1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1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25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1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25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1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1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25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27" presetClass="emph" presetSubtype="0" repeatCount="5000" fill="remove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125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5" dur="125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6" dur="125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125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7" presetClass="emph" presetSubtype="0" repeatCount="5000" fill="remove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125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0" dur="125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1" dur="125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125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7" presetClass="emph" presetSubtype="0" repeatCount="5000" fill="remove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125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5" dur="125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6" dur="125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25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7" presetClass="emph" presetSubtype="0" repeatCount="5000" fill="remove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125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0" dur="125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1" dur="125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25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3" presetClass="path" presetSubtype="0" accel="50000" decel="5000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63" presetClass="path" presetSubtype="0" accel="50000" decel="5000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63" presetClass="path" presetSubtype="0" accel="50000" decel="5000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750"/>
                            </p:stCondLst>
                            <p:childTnLst>
                              <p:par>
                                <p:cTn id="2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750"/>
                            </p:stCondLst>
                            <p:childTnLst>
                              <p:par>
                                <p:cTn id="2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9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6105E-6 L 0.28281 -0.08603 " pathEditMode="relative" rAng="0" ptsTypes="AA">
                                      <p:cBhvr>
                                        <p:cTn id="29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-4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9" grpId="0" animBg="1"/>
      <p:bldP spid="120" grpId="0" animBg="1"/>
      <p:bldP spid="121" grpId="0" animBg="1"/>
      <p:bldP spid="121" grpId="1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0" grpId="2" animBg="1"/>
      <p:bldP spid="70" grpId="3" animBg="1"/>
      <p:bldP spid="70" grpId="4" animBg="1"/>
      <p:bldP spid="71" grpId="0" animBg="1"/>
      <p:bldP spid="71" grpId="1" animBg="1"/>
      <p:bldP spid="71" grpId="2" animBg="1"/>
      <p:bldP spid="71" grpId="3" animBg="1"/>
      <p:bldP spid="71" grpId="4" animBg="1"/>
      <p:bldP spid="72" grpId="0" animBg="1"/>
      <p:bldP spid="72" grpId="1" animBg="1"/>
      <p:bldP spid="72" grpId="2" animBg="1"/>
      <p:bldP spid="72" grpId="3" animBg="1"/>
      <p:bldP spid="72" grpId="4" animBg="1"/>
      <p:bldP spid="73" grpId="0" animBg="1"/>
      <p:bldP spid="73" grpId="1" animBg="1"/>
      <p:bldP spid="73" grpId="2" animBg="1"/>
      <p:bldP spid="73" grpId="3" animBg="1"/>
      <p:bldP spid="73" grpId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Плюс 272"/>
          <p:cNvSpPr/>
          <p:nvPr/>
        </p:nvSpPr>
        <p:spPr>
          <a:xfrm>
            <a:off x="7824192" y="1521214"/>
            <a:ext cx="760954" cy="792088"/>
          </a:xfrm>
          <a:prstGeom prst="mathPlus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44117" y="278799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524000" y="2622948"/>
                <a:ext cx="9144000" cy="950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ru-RU" sz="5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en-US" sz="5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5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𝑿</m:t>
                        </m:r>
                      </m:e>
                    </m:sPre>
                    <m:r>
                      <a:rPr lang="en-US" sz="5200" b="1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ru-RU" sz="5200" b="1" dirty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5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𝒁</m:t>
                        </m:r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a:rPr lang="en-US" sz="5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5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𝒀</m:t>
                        </m:r>
                      </m:e>
                    </m:sPre>
                    <m:r>
                      <a:rPr lang="en-US" sz="52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ru-RU" sz="5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5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sup>
                      <m:e>
                        <m:r>
                          <a:rPr lang="en-US" sz="5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𝒆</m:t>
                        </m:r>
                      </m:e>
                    </m:sPre>
                    <m:r>
                      <a:rPr lang="en-US" sz="52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5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5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52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sz="5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</m:sub>
                    </m:sSub>
                  </m:oMath>
                </a14:m>
                <a:endParaRPr lang="ru-RU" sz="5200" b="1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22948"/>
                <a:ext cx="9144000" cy="9500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1524000" y="26064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β</a:t>
            </a:r>
            <a:r>
              <a:rPr lang="uk-UA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-розпад</a:t>
            </a:r>
            <a:endParaRPr lang="ru-RU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0" name="Oval 185"/>
          <p:cNvSpPr>
            <a:spLocks noChangeArrowheads="1"/>
          </p:cNvSpPr>
          <p:nvPr/>
        </p:nvSpPr>
        <p:spPr bwMode="auto">
          <a:xfrm>
            <a:off x="5683834" y="1840821"/>
            <a:ext cx="180020" cy="170072"/>
          </a:xfrm>
          <a:prstGeom prst="ellipse">
            <a:avLst/>
          </a:prstGeom>
          <a:gradFill flip="none" rotWithShape="1">
            <a:gsLst>
              <a:gs pos="0">
                <a:srgbClr val="EE88F0"/>
              </a:gs>
              <a:gs pos="100000">
                <a:srgbClr val="8A118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29" name="Oval 185"/>
          <p:cNvSpPr>
            <a:spLocks noChangeArrowheads="1"/>
          </p:cNvSpPr>
          <p:nvPr/>
        </p:nvSpPr>
        <p:spPr bwMode="auto">
          <a:xfrm>
            <a:off x="3617104" y="1809246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30" name="Oval 185"/>
          <p:cNvSpPr>
            <a:spLocks noChangeArrowheads="1"/>
          </p:cNvSpPr>
          <p:nvPr/>
        </p:nvSpPr>
        <p:spPr bwMode="auto">
          <a:xfrm>
            <a:off x="2984794" y="1579537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31" name="Oval 185"/>
          <p:cNvSpPr>
            <a:spLocks noChangeArrowheads="1"/>
          </p:cNvSpPr>
          <p:nvPr/>
        </p:nvSpPr>
        <p:spPr bwMode="auto">
          <a:xfrm>
            <a:off x="2969032" y="2028135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32" name="Oval 185"/>
          <p:cNvSpPr>
            <a:spLocks noChangeArrowheads="1"/>
          </p:cNvSpPr>
          <p:nvPr/>
        </p:nvSpPr>
        <p:spPr bwMode="auto">
          <a:xfrm>
            <a:off x="3113048" y="2169286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33" name="Oval 185"/>
          <p:cNvSpPr>
            <a:spLocks noChangeArrowheads="1"/>
          </p:cNvSpPr>
          <p:nvPr/>
        </p:nvSpPr>
        <p:spPr bwMode="auto">
          <a:xfrm>
            <a:off x="3473088" y="1521214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34" name="Oval 185"/>
          <p:cNvSpPr>
            <a:spLocks noChangeArrowheads="1"/>
          </p:cNvSpPr>
          <p:nvPr/>
        </p:nvSpPr>
        <p:spPr bwMode="auto">
          <a:xfrm>
            <a:off x="3222111" y="1469102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" name="Oval 185"/>
          <p:cNvSpPr>
            <a:spLocks noChangeArrowheads="1"/>
          </p:cNvSpPr>
          <p:nvPr/>
        </p:nvSpPr>
        <p:spPr bwMode="auto">
          <a:xfrm>
            <a:off x="3617104" y="1665230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6" name="Oval 185"/>
          <p:cNvSpPr>
            <a:spLocks noChangeArrowheads="1"/>
          </p:cNvSpPr>
          <p:nvPr/>
        </p:nvSpPr>
        <p:spPr bwMode="auto">
          <a:xfrm>
            <a:off x="2927648" y="1829142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7" name="Oval 185"/>
          <p:cNvSpPr>
            <a:spLocks noChangeArrowheads="1"/>
          </p:cNvSpPr>
          <p:nvPr/>
        </p:nvSpPr>
        <p:spPr bwMode="auto">
          <a:xfrm>
            <a:off x="3115973" y="2075206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8" name="Oval 185"/>
          <p:cNvSpPr>
            <a:spLocks noChangeArrowheads="1"/>
          </p:cNvSpPr>
          <p:nvPr/>
        </p:nvSpPr>
        <p:spPr bwMode="auto">
          <a:xfrm>
            <a:off x="3502956" y="2117174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9" name="Oval 185"/>
          <p:cNvSpPr>
            <a:spLocks noChangeArrowheads="1"/>
          </p:cNvSpPr>
          <p:nvPr/>
        </p:nvSpPr>
        <p:spPr bwMode="auto">
          <a:xfrm>
            <a:off x="3073773" y="1891369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40" name="Oval 185"/>
          <p:cNvSpPr>
            <a:spLocks noChangeArrowheads="1"/>
          </p:cNvSpPr>
          <p:nvPr/>
        </p:nvSpPr>
        <p:spPr bwMode="auto">
          <a:xfrm>
            <a:off x="3617104" y="1973158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41" name="Oval 185"/>
          <p:cNvSpPr>
            <a:spLocks noChangeArrowheads="1"/>
          </p:cNvSpPr>
          <p:nvPr/>
        </p:nvSpPr>
        <p:spPr bwMode="auto">
          <a:xfrm>
            <a:off x="3473088" y="1665230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2" name="Oval 185"/>
          <p:cNvSpPr>
            <a:spLocks noChangeArrowheads="1"/>
          </p:cNvSpPr>
          <p:nvPr/>
        </p:nvSpPr>
        <p:spPr bwMode="auto">
          <a:xfrm>
            <a:off x="3329072" y="1632948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43" name="Oval 185"/>
          <p:cNvSpPr>
            <a:spLocks noChangeArrowheads="1"/>
          </p:cNvSpPr>
          <p:nvPr/>
        </p:nvSpPr>
        <p:spPr bwMode="auto">
          <a:xfrm>
            <a:off x="3086258" y="1701682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4" name="Oval 185"/>
          <p:cNvSpPr>
            <a:spLocks noChangeArrowheads="1"/>
          </p:cNvSpPr>
          <p:nvPr/>
        </p:nvSpPr>
        <p:spPr bwMode="auto">
          <a:xfrm>
            <a:off x="3476013" y="1877458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" name="Плюс 244"/>
          <p:cNvSpPr/>
          <p:nvPr/>
        </p:nvSpPr>
        <p:spPr>
          <a:xfrm>
            <a:off x="6415166" y="1536143"/>
            <a:ext cx="760954" cy="792088"/>
          </a:xfrm>
          <a:prstGeom prst="mathPlus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46" name="Стрелка вправо 245"/>
          <p:cNvSpPr/>
          <p:nvPr/>
        </p:nvSpPr>
        <p:spPr>
          <a:xfrm>
            <a:off x="4265176" y="1781239"/>
            <a:ext cx="720080" cy="324036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47" name="Oval 185"/>
          <p:cNvSpPr>
            <a:spLocks noChangeArrowheads="1"/>
          </p:cNvSpPr>
          <p:nvPr/>
        </p:nvSpPr>
        <p:spPr bwMode="auto">
          <a:xfrm>
            <a:off x="3329072" y="2169286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52" name="Oval 185"/>
          <p:cNvSpPr>
            <a:spLocks noChangeArrowheads="1"/>
          </p:cNvSpPr>
          <p:nvPr/>
        </p:nvSpPr>
        <p:spPr bwMode="auto">
          <a:xfrm>
            <a:off x="3266278" y="1877458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3" name="Oval 185"/>
          <p:cNvSpPr>
            <a:spLocks noChangeArrowheads="1"/>
          </p:cNvSpPr>
          <p:nvPr/>
        </p:nvSpPr>
        <p:spPr bwMode="auto">
          <a:xfrm>
            <a:off x="5921360" y="1824928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54" name="Oval 185"/>
          <p:cNvSpPr>
            <a:spLocks noChangeArrowheads="1"/>
          </p:cNvSpPr>
          <p:nvPr/>
        </p:nvSpPr>
        <p:spPr bwMode="auto">
          <a:xfrm>
            <a:off x="5289050" y="1595219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55" name="Oval 185"/>
          <p:cNvSpPr>
            <a:spLocks noChangeArrowheads="1"/>
          </p:cNvSpPr>
          <p:nvPr/>
        </p:nvSpPr>
        <p:spPr bwMode="auto">
          <a:xfrm>
            <a:off x="5273288" y="2043817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56" name="Oval 185"/>
          <p:cNvSpPr>
            <a:spLocks noChangeArrowheads="1"/>
          </p:cNvSpPr>
          <p:nvPr/>
        </p:nvSpPr>
        <p:spPr bwMode="auto">
          <a:xfrm>
            <a:off x="5417304" y="2184968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57" name="Oval 185"/>
          <p:cNvSpPr>
            <a:spLocks noChangeArrowheads="1"/>
          </p:cNvSpPr>
          <p:nvPr/>
        </p:nvSpPr>
        <p:spPr bwMode="auto">
          <a:xfrm>
            <a:off x="5777344" y="1536896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58" name="Oval 185"/>
          <p:cNvSpPr>
            <a:spLocks noChangeArrowheads="1"/>
          </p:cNvSpPr>
          <p:nvPr/>
        </p:nvSpPr>
        <p:spPr bwMode="auto">
          <a:xfrm>
            <a:off x="5526367" y="1484784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9" name="Oval 185"/>
          <p:cNvSpPr>
            <a:spLocks noChangeArrowheads="1"/>
          </p:cNvSpPr>
          <p:nvPr/>
        </p:nvSpPr>
        <p:spPr bwMode="auto">
          <a:xfrm>
            <a:off x="5921360" y="1680912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0" name="Oval 185"/>
          <p:cNvSpPr>
            <a:spLocks noChangeArrowheads="1"/>
          </p:cNvSpPr>
          <p:nvPr/>
        </p:nvSpPr>
        <p:spPr bwMode="auto">
          <a:xfrm>
            <a:off x="5231904" y="1844824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1" name="Oval 185"/>
          <p:cNvSpPr>
            <a:spLocks noChangeArrowheads="1"/>
          </p:cNvSpPr>
          <p:nvPr/>
        </p:nvSpPr>
        <p:spPr bwMode="auto">
          <a:xfrm>
            <a:off x="5420229" y="2090888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2" name="Oval 185"/>
          <p:cNvSpPr>
            <a:spLocks noChangeArrowheads="1"/>
          </p:cNvSpPr>
          <p:nvPr/>
        </p:nvSpPr>
        <p:spPr bwMode="auto">
          <a:xfrm>
            <a:off x="5807212" y="2132856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3" name="Oval 185"/>
          <p:cNvSpPr>
            <a:spLocks noChangeArrowheads="1"/>
          </p:cNvSpPr>
          <p:nvPr/>
        </p:nvSpPr>
        <p:spPr bwMode="auto">
          <a:xfrm>
            <a:off x="5378029" y="1907051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64" name="Oval 185"/>
          <p:cNvSpPr>
            <a:spLocks noChangeArrowheads="1"/>
          </p:cNvSpPr>
          <p:nvPr/>
        </p:nvSpPr>
        <p:spPr bwMode="auto">
          <a:xfrm>
            <a:off x="5921360" y="1988840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65" name="Oval 185"/>
          <p:cNvSpPr>
            <a:spLocks noChangeArrowheads="1"/>
          </p:cNvSpPr>
          <p:nvPr/>
        </p:nvSpPr>
        <p:spPr bwMode="auto">
          <a:xfrm>
            <a:off x="5777344" y="1680912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" name="Oval 185"/>
          <p:cNvSpPr>
            <a:spLocks noChangeArrowheads="1"/>
          </p:cNvSpPr>
          <p:nvPr/>
        </p:nvSpPr>
        <p:spPr bwMode="auto">
          <a:xfrm>
            <a:off x="5633328" y="1648630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67" name="Oval 185"/>
          <p:cNvSpPr>
            <a:spLocks noChangeArrowheads="1"/>
          </p:cNvSpPr>
          <p:nvPr/>
        </p:nvSpPr>
        <p:spPr bwMode="auto">
          <a:xfrm>
            <a:off x="5390514" y="1717364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8" name="Oval 185"/>
          <p:cNvSpPr>
            <a:spLocks noChangeArrowheads="1"/>
          </p:cNvSpPr>
          <p:nvPr/>
        </p:nvSpPr>
        <p:spPr bwMode="auto">
          <a:xfrm>
            <a:off x="5780269" y="1893140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9" name="Oval 185"/>
          <p:cNvSpPr>
            <a:spLocks noChangeArrowheads="1"/>
          </p:cNvSpPr>
          <p:nvPr/>
        </p:nvSpPr>
        <p:spPr bwMode="auto">
          <a:xfrm>
            <a:off x="5633328" y="2184968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72" name="Oval 185"/>
          <p:cNvSpPr>
            <a:spLocks noChangeArrowheads="1"/>
          </p:cNvSpPr>
          <p:nvPr/>
        </p:nvSpPr>
        <p:spPr bwMode="auto">
          <a:xfrm>
            <a:off x="5605331" y="1925857"/>
            <a:ext cx="290446" cy="288032"/>
          </a:xfrm>
          <a:prstGeom prst="ellipse">
            <a:avLst/>
          </a:prstGeom>
          <a:gradFill>
            <a:gsLst>
              <a:gs pos="0">
                <a:srgbClr val="67EF31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0" name="Oval 185"/>
          <p:cNvSpPr>
            <a:spLocks noChangeArrowheads="1"/>
          </p:cNvSpPr>
          <p:nvPr/>
        </p:nvSpPr>
        <p:spPr bwMode="auto">
          <a:xfrm>
            <a:off x="5570534" y="1893140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991544" y="4133399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el-G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uk-UA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-розпаду</a:t>
            </a:r>
            <a:r>
              <a:rPr lang="uk-UA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нуклонне</a:t>
            </a: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число ядра атома залишається незмінним, а протонне збільшується на 1, тому утворюється ядро елемента, порядковий номер якого в періодичній таблиці на 1 одиницю більший, ніж порядковий номер вихідного елемента.</a:t>
            </a:r>
            <a:endParaRPr lang="ru-RU" sz="28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94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7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7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7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7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7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7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repeatCount="indefinite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25" autoRev="1" fill="remov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125" autoRev="1" fill="remov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125" autoRev="1" fill="remov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25" autoRev="1" fill="remov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1" dur="7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5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7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9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7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3" dur="7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7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7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9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1" dur="7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7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5" dur="7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9" dur="7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7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3" dur="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125" autoRev="1" fill="remove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6" dur="125" autoRev="1" fill="remove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7" dur="125" autoRev="1" fill="remove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25" autoRev="1" fill="remove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50"/>
                            </p:stCondLst>
                            <p:childTnLst>
                              <p:par>
                                <p:cTn id="21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1875 -0.02245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1134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9681E-6 L 0.34236 -0.0013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25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750"/>
                            </p:stCondLst>
                            <p:childTnLst>
                              <p:par>
                                <p:cTn id="2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8" dur="5000" fill="hold"/>
                                        <p:tgtEl>
                                          <p:spTgt spid="27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-0.02243 L 0.56545 -0.09574 " pathEditMode="relative" rAng="0" ptsTypes="AA">
                                      <p:cBhvr>
                                        <p:cTn id="240" dur="5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3677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2" dur="3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36 -0.00139 L 0.56284 -0.00139 " pathEditMode="relative" rAng="0" ptsTypes="AA">
                                      <p:cBhvr>
                                        <p:cTn id="24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67" grpId="0"/>
      <p:bldP spid="50" grpId="0" animBg="1"/>
      <p:bldP spid="50" grpId="1" animBg="1"/>
      <p:bldP spid="50" grpId="2" animBg="1"/>
      <p:bldP spid="50" grpId="3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6" grpId="0" animBg="1"/>
      <p:bldP spid="247" grpId="0" animBg="1"/>
      <p:bldP spid="247" grpId="1" animBg="1"/>
      <p:bldP spid="252" grpId="0" animBg="1"/>
      <p:bldP spid="252" grpId="1" animBg="1"/>
      <p:bldP spid="252" grpId="2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2" grpId="0" animBg="1"/>
      <p:bldP spid="272" grpId="1" animBg="1"/>
      <p:bldP spid="272" grpId="2" animBg="1"/>
      <p:bldP spid="272" grpId="3" animBg="1"/>
      <p:bldP spid="270" grpId="0" animBg="1"/>
      <p:bldP spid="270" grpId="1" animBg="1"/>
      <p:bldP spid="270" grpId="2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олилиния 44"/>
          <p:cNvSpPr/>
          <p:nvPr/>
        </p:nvSpPr>
        <p:spPr>
          <a:xfrm>
            <a:off x="6599240" y="1759365"/>
            <a:ext cx="3071006" cy="490558"/>
          </a:xfrm>
          <a:custGeom>
            <a:avLst/>
            <a:gdLst>
              <a:gd name="connsiteX0" fmla="*/ 0 w 4718649"/>
              <a:gd name="connsiteY0" fmla="*/ 595774 h 640081"/>
              <a:gd name="connsiteX1" fmla="*/ 1268083 w 4718649"/>
              <a:gd name="connsiteY1" fmla="*/ 578521 h 640081"/>
              <a:gd name="connsiteX2" fmla="*/ 1975449 w 4718649"/>
              <a:gd name="connsiteY2" fmla="*/ 552 h 640081"/>
              <a:gd name="connsiteX3" fmla="*/ 3036498 w 4718649"/>
              <a:gd name="connsiteY3" fmla="*/ 466378 h 640081"/>
              <a:gd name="connsiteX4" fmla="*/ 3778370 w 4718649"/>
              <a:gd name="connsiteY4" fmla="*/ 138574 h 640081"/>
              <a:gd name="connsiteX5" fmla="*/ 4718649 w 4718649"/>
              <a:gd name="connsiteY5" fmla="*/ 242091 h 640081"/>
              <a:gd name="connsiteX0" fmla="*/ 0 w 4641011"/>
              <a:gd name="connsiteY0" fmla="*/ 60937 h 578674"/>
              <a:gd name="connsiteX1" fmla="*/ 1190445 w 4641011"/>
              <a:gd name="connsiteY1" fmla="*/ 578521 h 578674"/>
              <a:gd name="connsiteX2" fmla="*/ 1897811 w 4641011"/>
              <a:gd name="connsiteY2" fmla="*/ 552 h 578674"/>
              <a:gd name="connsiteX3" fmla="*/ 2958860 w 4641011"/>
              <a:gd name="connsiteY3" fmla="*/ 466378 h 578674"/>
              <a:gd name="connsiteX4" fmla="*/ 3700732 w 4641011"/>
              <a:gd name="connsiteY4" fmla="*/ 138574 h 578674"/>
              <a:gd name="connsiteX5" fmla="*/ 4641011 w 4641011"/>
              <a:gd name="connsiteY5" fmla="*/ 242091 h 578674"/>
              <a:gd name="connsiteX0" fmla="*/ 0 w 4606506"/>
              <a:gd name="connsiteY0" fmla="*/ 552 h 578521"/>
              <a:gd name="connsiteX1" fmla="*/ 1155940 w 4606506"/>
              <a:gd name="connsiteY1" fmla="*/ 578521 h 578521"/>
              <a:gd name="connsiteX2" fmla="*/ 1863306 w 4606506"/>
              <a:gd name="connsiteY2" fmla="*/ 552 h 578521"/>
              <a:gd name="connsiteX3" fmla="*/ 2924355 w 4606506"/>
              <a:gd name="connsiteY3" fmla="*/ 466378 h 578521"/>
              <a:gd name="connsiteX4" fmla="*/ 3666227 w 4606506"/>
              <a:gd name="connsiteY4" fmla="*/ 138574 h 578521"/>
              <a:gd name="connsiteX5" fmla="*/ 4606506 w 4606506"/>
              <a:gd name="connsiteY5" fmla="*/ 242091 h 578521"/>
              <a:gd name="connsiteX0" fmla="*/ 0 w 4606506"/>
              <a:gd name="connsiteY0" fmla="*/ 545 h 578514"/>
              <a:gd name="connsiteX1" fmla="*/ 1155940 w 4606506"/>
              <a:gd name="connsiteY1" fmla="*/ 578514 h 578514"/>
              <a:gd name="connsiteX2" fmla="*/ 1863306 w 4606506"/>
              <a:gd name="connsiteY2" fmla="*/ 545 h 578514"/>
              <a:gd name="connsiteX3" fmla="*/ 2924355 w 4606506"/>
              <a:gd name="connsiteY3" fmla="*/ 466371 h 578514"/>
              <a:gd name="connsiteX4" fmla="*/ 3140016 w 4606506"/>
              <a:gd name="connsiteY4" fmla="*/ 95435 h 578514"/>
              <a:gd name="connsiteX5" fmla="*/ 4606506 w 4606506"/>
              <a:gd name="connsiteY5" fmla="*/ 242084 h 578514"/>
              <a:gd name="connsiteX0" fmla="*/ 0 w 4606506"/>
              <a:gd name="connsiteY0" fmla="*/ 545 h 578514"/>
              <a:gd name="connsiteX1" fmla="*/ 1155940 w 4606506"/>
              <a:gd name="connsiteY1" fmla="*/ 578514 h 578514"/>
              <a:gd name="connsiteX2" fmla="*/ 1578635 w 4606506"/>
              <a:gd name="connsiteY2" fmla="*/ 545 h 578514"/>
              <a:gd name="connsiteX3" fmla="*/ 2924355 w 4606506"/>
              <a:gd name="connsiteY3" fmla="*/ 466371 h 578514"/>
              <a:gd name="connsiteX4" fmla="*/ 3140016 w 4606506"/>
              <a:gd name="connsiteY4" fmla="*/ 95435 h 578514"/>
              <a:gd name="connsiteX5" fmla="*/ 4606506 w 4606506"/>
              <a:gd name="connsiteY5" fmla="*/ 242084 h 578514"/>
              <a:gd name="connsiteX0" fmla="*/ 0 w 4606506"/>
              <a:gd name="connsiteY0" fmla="*/ 57 h 466403"/>
              <a:gd name="connsiteX1" fmla="*/ 871268 w 4606506"/>
              <a:gd name="connsiteY1" fmla="*/ 431377 h 466403"/>
              <a:gd name="connsiteX2" fmla="*/ 1578635 w 4606506"/>
              <a:gd name="connsiteY2" fmla="*/ 57 h 466403"/>
              <a:gd name="connsiteX3" fmla="*/ 2924355 w 4606506"/>
              <a:gd name="connsiteY3" fmla="*/ 465883 h 466403"/>
              <a:gd name="connsiteX4" fmla="*/ 3140016 w 4606506"/>
              <a:gd name="connsiteY4" fmla="*/ 94947 h 466403"/>
              <a:gd name="connsiteX5" fmla="*/ 4606506 w 4606506"/>
              <a:gd name="connsiteY5" fmla="*/ 241596 h 466403"/>
              <a:gd name="connsiteX0" fmla="*/ 0 w 4606506"/>
              <a:gd name="connsiteY0" fmla="*/ 16 h 431336"/>
              <a:gd name="connsiteX1" fmla="*/ 871268 w 4606506"/>
              <a:gd name="connsiteY1" fmla="*/ 431336 h 431336"/>
              <a:gd name="connsiteX2" fmla="*/ 1578635 w 4606506"/>
              <a:gd name="connsiteY2" fmla="*/ 16 h 431336"/>
              <a:gd name="connsiteX3" fmla="*/ 2225616 w 4606506"/>
              <a:gd name="connsiteY3" fmla="*/ 414083 h 431336"/>
              <a:gd name="connsiteX4" fmla="*/ 3140016 w 4606506"/>
              <a:gd name="connsiteY4" fmla="*/ 94906 h 431336"/>
              <a:gd name="connsiteX5" fmla="*/ 4606506 w 4606506"/>
              <a:gd name="connsiteY5" fmla="*/ 241555 h 431336"/>
              <a:gd name="connsiteX0" fmla="*/ 0 w 4606506"/>
              <a:gd name="connsiteY0" fmla="*/ 16 h 431336"/>
              <a:gd name="connsiteX1" fmla="*/ 871268 w 4606506"/>
              <a:gd name="connsiteY1" fmla="*/ 431336 h 431336"/>
              <a:gd name="connsiteX2" fmla="*/ 1578635 w 4606506"/>
              <a:gd name="connsiteY2" fmla="*/ 16 h 431336"/>
              <a:gd name="connsiteX3" fmla="*/ 2225616 w 4606506"/>
              <a:gd name="connsiteY3" fmla="*/ 414083 h 431336"/>
              <a:gd name="connsiteX4" fmla="*/ 3114137 w 4606506"/>
              <a:gd name="connsiteY4" fmla="*/ 94906 h 431336"/>
              <a:gd name="connsiteX5" fmla="*/ 4606506 w 4606506"/>
              <a:gd name="connsiteY5" fmla="*/ 241555 h 431336"/>
              <a:gd name="connsiteX0" fmla="*/ 0 w 3614469"/>
              <a:gd name="connsiteY0" fmla="*/ 16 h 431336"/>
              <a:gd name="connsiteX1" fmla="*/ 871268 w 3614469"/>
              <a:gd name="connsiteY1" fmla="*/ 431336 h 431336"/>
              <a:gd name="connsiteX2" fmla="*/ 1578635 w 3614469"/>
              <a:gd name="connsiteY2" fmla="*/ 16 h 431336"/>
              <a:gd name="connsiteX3" fmla="*/ 2225616 w 3614469"/>
              <a:gd name="connsiteY3" fmla="*/ 414083 h 431336"/>
              <a:gd name="connsiteX4" fmla="*/ 3114137 w 3614469"/>
              <a:gd name="connsiteY4" fmla="*/ 94906 h 431336"/>
              <a:gd name="connsiteX5" fmla="*/ 3614469 w 3614469"/>
              <a:gd name="connsiteY5" fmla="*/ 267434 h 431336"/>
              <a:gd name="connsiteX0" fmla="*/ 0 w 3614469"/>
              <a:gd name="connsiteY0" fmla="*/ 16 h 431336"/>
              <a:gd name="connsiteX1" fmla="*/ 871268 w 3614469"/>
              <a:gd name="connsiteY1" fmla="*/ 431336 h 431336"/>
              <a:gd name="connsiteX2" fmla="*/ 1578635 w 3614469"/>
              <a:gd name="connsiteY2" fmla="*/ 16 h 431336"/>
              <a:gd name="connsiteX3" fmla="*/ 2225616 w 3614469"/>
              <a:gd name="connsiteY3" fmla="*/ 414083 h 431336"/>
              <a:gd name="connsiteX4" fmla="*/ 3114137 w 3614469"/>
              <a:gd name="connsiteY4" fmla="*/ 94906 h 431336"/>
              <a:gd name="connsiteX5" fmla="*/ 3614469 w 3614469"/>
              <a:gd name="connsiteY5" fmla="*/ 267434 h 431336"/>
              <a:gd name="connsiteX0" fmla="*/ 0 w 3614469"/>
              <a:gd name="connsiteY0" fmla="*/ 16 h 431336"/>
              <a:gd name="connsiteX1" fmla="*/ 871268 w 3614469"/>
              <a:gd name="connsiteY1" fmla="*/ 431336 h 431336"/>
              <a:gd name="connsiteX2" fmla="*/ 1578635 w 3614469"/>
              <a:gd name="connsiteY2" fmla="*/ 16 h 431336"/>
              <a:gd name="connsiteX3" fmla="*/ 2225616 w 3614469"/>
              <a:gd name="connsiteY3" fmla="*/ 414083 h 431336"/>
              <a:gd name="connsiteX4" fmla="*/ 3114137 w 3614469"/>
              <a:gd name="connsiteY4" fmla="*/ 94906 h 431336"/>
              <a:gd name="connsiteX5" fmla="*/ 3614469 w 3614469"/>
              <a:gd name="connsiteY5" fmla="*/ 267434 h 431336"/>
              <a:gd name="connsiteX0" fmla="*/ 0 w 3614469"/>
              <a:gd name="connsiteY0" fmla="*/ 16 h 431336"/>
              <a:gd name="connsiteX1" fmla="*/ 871268 w 3614469"/>
              <a:gd name="connsiteY1" fmla="*/ 431336 h 431336"/>
              <a:gd name="connsiteX2" fmla="*/ 1578635 w 3614469"/>
              <a:gd name="connsiteY2" fmla="*/ 16 h 431336"/>
              <a:gd name="connsiteX3" fmla="*/ 2225616 w 3614469"/>
              <a:gd name="connsiteY3" fmla="*/ 414083 h 431336"/>
              <a:gd name="connsiteX4" fmla="*/ 3114137 w 3614469"/>
              <a:gd name="connsiteY4" fmla="*/ 94906 h 431336"/>
              <a:gd name="connsiteX5" fmla="*/ 3614469 w 3614469"/>
              <a:gd name="connsiteY5" fmla="*/ 267434 h 431336"/>
              <a:gd name="connsiteX0" fmla="*/ 0 w 3614469"/>
              <a:gd name="connsiteY0" fmla="*/ 16 h 431336"/>
              <a:gd name="connsiteX1" fmla="*/ 871268 w 3614469"/>
              <a:gd name="connsiteY1" fmla="*/ 431336 h 431336"/>
              <a:gd name="connsiteX2" fmla="*/ 1578635 w 3614469"/>
              <a:gd name="connsiteY2" fmla="*/ 16 h 431336"/>
              <a:gd name="connsiteX3" fmla="*/ 2225616 w 3614469"/>
              <a:gd name="connsiteY3" fmla="*/ 414083 h 431336"/>
              <a:gd name="connsiteX4" fmla="*/ 3114137 w 3614469"/>
              <a:gd name="connsiteY4" fmla="*/ 94906 h 431336"/>
              <a:gd name="connsiteX5" fmla="*/ 3614469 w 3614469"/>
              <a:gd name="connsiteY5" fmla="*/ 267434 h 431336"/>
              <a:gd name="connsiteX0" fmla="*/ 0 w 3614469"/>
              <a:gd name="connsiteY0" fmla="*/ 16 h 431336"/>
              <a:gd name="connsiteX1" fmla="*/ 871268 w 3614469"/>
              <a:gd name="connsiteY1" fmla="*/ 431336 h 431336"/>
              <a:gd name="connsiteX2" fmla="*/ 1578635 w 3614469"/>
              <a:gd name="connsiteY2" fmla="*/ 16 h 431336"/>
              <a:gd name="connsiteX3" fmla="*/ 2225616 w 3614469"/>
              <a:gd name="connsiteY3" fmla="*/ 414083 h 431336"/>
              <a:gd name="connsiteX4" fmla="*/ 3114137 w 3614469"/>
              <a:gd name="connsiteY4" fmla="*/ 94906 h 431336"/>
              <a:gd name="connsiteX5" fmla="*/ 3614469 w 3614469"/>
              <a:gd name="connsiteY5" fmla="*/ 267434 h 431336"/>
              <a:gd name="connsiteX0" fmla="*/ 0 w 3614469"/>
              <a:gd name="connsiteY0" fmla="*/ 16 h 431336"/>
              <a:gd name="connsiteX1" fmla="*/ 871268 w 3614469"/>
              <a:gd name="connsiteY1" fmla="*/ 431336 h 431336"/>
              <a:gd name="connsiteX2" fmla="*/ 1578635 w 3614469"/>
              <a:gd name="connsiteY2" fmla="*/ 16 h 431336"/>
              <a:gd name="connsiteX3" fmla="*/ 2225616 w 3614469"/>
              <a:gd name="connsiteY3" fmla="*/ 414083 h 431336"/>
              <a:gd name="connsiteX4" fmla="*/ 3114137 w 3614469"/>
              <a:gd name="connsiteY4" fmla="*/ 94906 h 431336"/>
              <a:gd name="connsiteX5" fmla="*/ 3614469 w 3614469"/>
              <a:gd name="connsiteY5" fmla="*/ 267434 h 431336"/>
              <a:gd name="connsiteX0" fmla="*/ 0 w 3614469"/>
              <a:gd name="connsiteY0" fmla="*/ 16 h 431336"/>
              <a:gd name="connsiteX1" fmla="*/ 871268 w 3614469"/>
              <a:gd name="connsiteY1" fmla="*/ 431336 h 431336"/>
              <a:gd name="connsiteX2" fmla="*/ 1578635 w 3614469"/>
              <a:gd name="connsiteY2" fmla="*/ 16 h 431336"/>
              <a:gd name="connsiteX3" fmla="*/ 2225616 w 3614469"/>
              <a:gd name="connsiteY3" fmla="*/ 414083 h 431336"/>
              <a:gd name="connsiteX4" fmla="*/ 3114137 w 3614469"/>
              <a:gd name="connsiteY4" fmla="*/ 94906 h 431336"/>
              <a:gd name="connsiteX5" fmla="*/ 3614469 w 3614469"/>
              <a:gd name="connsiteY5" fmla="*/ 267434 h 431336"/>
              <a:gd name="connsiteX0" fmla="*/ 0 w 3683481"/>
              <a:gd name="connsiteY0" fmla="*/ 16 h 431336"/>
              <a:gd name="connsiteX1" fmla="*/ 940280 w 3683481"/>
              <a:gd name="connsiteY1" fmla="*/ 431336 h 431336"/>
              <a:gd name="connsiteX2" fmla="*/ 1647647 w 3683481"/>
              <a:gd name="connsiteY2" fmla="*/ 16 h 431336"/>
              <a:gd name="connsiteX3" fmla="*/ 2294628 w 3683481"/>
              <a:gd name="connsiteY3" fmla="*/ 414083 h 431336"/>
              <a:gd name="connsiteX4" fmla="*/ 3183149 w 3683481"/>
              <a:gd name="connsiteY4" fmla="*/ 94906 h 431336"/>
              <a:gd name="connsiteX5" fmla="*/ 3683481 w 3683481"/>
              <a:gd name="connsiteY5" fmla="*/ 267434 h 431336"/>
              <a:gd name="connsiteX0" fmla="*/ 0 w 3683481"/>
              <a:gd name="connsiteY0" fmla="*/ 34 h 439980"/>
              <a:gd name="connsiteX1" fmla="*/ 569344 w 3683481"/>
              <a:gd name="connsiteY1" fmla="*/ 439980 h 439980"/>
              <a:gd name="connsiteX2" fmla="*/ 1647647 w 3683481"/>
              <a:gd name="connsiteY2" fmla="*/ 34 h 439980"/>
              <a:gd name="connsiteX3" fmla="*/ 2294628 w 3683481"/>
              <a:gd name="connsiteY3" fmla="*/ 414101 h 439980"/>
              <a:gd name="connsiteX4" fmla="*/ 3183149 w 3683481"/>
              <a:gd name="connsiteY4" fmla="*/ 94924 h 439980"/>
              <a:gd name="connsiteX5" fmla="*/ 3683481 w 3683481"/>
              <a:gd name="connsiteY5" fmla="*/ 267452 h 439980"/>
              <a:gd name="connsiteX0" fmla="*/ 0 w 3683481"/>
              <a:gd name="connsiteY0" fmla="*/ 0 h 439960"/>
              <a:gd name="connsiteX1" fmla="*/ 569344 w 3683481"/>
              <a:gd name="connsiteY1" fmla="*/ 439946 h 439960"/>
              <a:gd name="connsiteX2" fmla="*/ 1147315 w 3683481"/>
              <a:gd name="connsiteY2" fmla="*/ 17253 h 439960"/>
              <a:gd name="connsiteX3" fmla="*/ 2294628 w 3683481"/>
              <a:gd name="connsiteY3" fmla="*/ 414067 h 439960"/>
              <a:gd name="connsiteX4" fmla="*/ 3183149 w 3683481"/>
              <a:gd name="connsiteY4" fmla="*/ 94890 h 439960"/>
              <a:gd name="connsiteX5" fmla="*/ 3683481 w 3683481"/>
              <a:gd name="connsiteY5" fmla="*/ 267418 h 439960"/>
              <a:gd name="connsiteX0" fmla="*/ 0 w 3683481"/>
              <a:gd name="connsiteY0" fmla="*/ 0 h 439961"/>
              <a:gd name="connsiteX1" fmla="*/ 569344 w 3683481"/>
              <a:gd name="connsiteY1" fmla="*/ 439946 h 439961"/>
              <a:gd name="connsiteX2" fmla="*/ 1147315 w 3683481"/>
              <a:gd name="connsiteY2" fmla="*/ 17253 h 439961"/>
              <a:gd name="connsiteX3" fmla="*/ 1621767 w 3683481"/>
              <a:gd name="connsiteY3" fmla="*/ 336430 h 439961"/>
              <a:gd name="connsiteX4" fmla="*/ 3183149 w 3683481"/>
              <a:gd name="connsiteY4" fmla="*/ 94890 h 439961"/>
              <a:gd name="connsiteX5" fmla="*/ 3683481 w 3683481"/>
              <a:gd name="connsiteY5" fmla="*/ 267418 h 439961"/>
              <a:gd name="connsiteX0" fmla="*/ 0 w 3683481"/>
              <a:gd name="connsiteY0" fmla="*/ 0 h 439961"/>
              <a:gd name="connsiteX1" fmla="*/ 569344 w 3683481"/>
              <a:gd name="connsiteY1" fmla="*/ 439946 h 439961"/>
              <a:gd name="connsiteX2" fmla="*/ 1147315 w 3683481"/>
              <a:gd name="connsiteY2" fmla="*/ 17253 h 439961"/>
              <a:gd name="connsiteX3" fmla="*/ 1621767 w 3683481"/>
              <a:gd name="connsiteY3" fmla="*/ 336430 h 439961"/>
              <a:gd name="connsiteX4" fmla="*/ 2096221 w 3683481"/>
              <a:gd name="connsiteY4" fmla="*/ 94890 h 439961"/>
              <a:gd name="connsiteX5" fmla="*/ 3683481 w 3683481"/>
              <a:gd name="connsiteY5" fmla="*/ 267418 h 439961"/>
              <a:gd name="connsiteX0" fmla="*/ 0 w 2622432"/>
              <a:gd name="connsiteY0" fmla="*/ 0 h 439961"/>
              <a:gd name="connsiteX1" fmla="*/ 569344 w 2622432"/>
              <a:gd name="connsiteY1" fmla="*/ 439946 h 439961"/>
              <a:gd name="connsiteX2" fmla="*/ 1147315 w 2622432"/>
              <a:gd name="connsiteY2" fmla="*/ 17253 h 439961"/>
              <a:gd name="connsiteX3" fmla="*/ 1621767 w 2622432"/>
              <a:gd name="connsiteY3" fmla="*/ 336430 h 439961"/>
              <a:gd name="connsiteX4" fmla="*/ 2096221 w 2622432"/>
              <a:gd name="connsiteY4" fmla="*/ 94890 h 439961"/>
              <a:gd name="connsiteX5" fmla="*/ 2622432 w 2622432"/>
              <a:gd name="connsiteY5" fmla="*/ 250165 h 439961"/>
              <a:gd name="connsiteX0" fmla="*/ 0 w 2622432"/>
              <a:gd name="connsiteY0" fmla="*/ 7103 h 447071"/>
              <a:gd name="connsiteX1" fmla="*/ 163364 w 2622432"/>
              <a:gd name="connsiteY1" fmla="*/ 43464 h 447071"/>
              <a:gd name="connsiteX2" fmla="*/ 569344 w 2622432"/>
              <a:gd name="connsiteY2" fmla="*/ 447049 h 447071"/>
              <a:gd name="connsiteX3" fmla="*/ 1147315 w 2622432"/>
              <a:gd name="connsiteY3" fmla="*/ 24356 h 447071"/>
              <a:gd name="connsiteX4" fmla="*/ 1621767 w 2622432"/>
              <a:gd name="connsiteY4" fmla="*/ 343533 h 447071"/>
              <a:gd name="connsiteX5" fmla="*/ 2096221 w 2622432"/>
              <a:gd name="connsiteY5" fmla="*/ 101993 h 447071"/>
              <a:gd name="connsiteX6" fmla="*/ 2622432 w 2622432"/>
              <a:gd name="connsiteY6" fmla="*/ 257268 h 447071"/>
              <a:gd name="connsiteX0" fmla="*/ 0 w 3071006"/>
              <a:gd name="connsiteY0" fmla="*/ 311218 h 423382"/>
              <a:gd name="connsiteX1" fmla="*/ 611938 w 3071006"/>
              <a:gd name="connsiteY1" fmla="*/ 19775 h 423382"/>
              <a:gd name="connsiteX2" fmla="*/ 1017918 w 3071006"/>
              <a:gd name="connsiteY2" fmla="*/ 423360 h 423382"/>
              <a:gd name="connsiteX3" fmla="*/ 1595889 w 3071006"/>
              <a:gd name="connsiteY3" fmla="*/ 667 h 423382"/>
              <a:gd name="connsiteX4" fmla="*/ 2070341 w 3071006"/>
              <a:gd name="connsiteY4" fmla="*/ 319844 h 423382"/>
              <a:gd name="connsiteX5" fmla="*/ 2544795 w 3071006"/>
              <a:gd name="connsiteY5" fmla="*/ 78304 h 423382"/>
              <a:gd name="connsiteX6" fmla="*/ 3071006 w 3071006"/>
              <a:gd name="connsiteY6" fmla="*/ 233579 h 423382"/>
              <a:gd name="connsiteX0" fmla="*/ 0 w 3071006"/>
              <a:gd name="connsiteY0" fmla="*/ 334822 h 446976"/>
              <a:gd name="connsiteX1" fmla="*/ 551553 w 3071006"/>
              <a:gd name="connsiteY1" fmla="*/ 8874 h 446976"/>
              <a:gd name="connsiteX2" fmla="*/ 1017918 w 3071006"/>
              <a:gd name="connsiteY2" fmla="*/ 446964 h 446976"/>
              <a:gd name="connsiteX3" fmla="*/ 1595889 w 3071006"/>
              <a:gd name="connsiteY3" fmla="*/ 24271 h 446976"/>
              <a:gd name="connsiteX4" fmla="*/ 2070341 w 3071006"/>
              <a:gd name="connsiteY4" fmla="*/ 343448 h 446976"/>
              <a:gd name="connsiteX5" fmla="*/ 2544795 w 3071006"/>
              <a:gd name="connsiteY5" fmla="*/ 101908 h 446976"/>
              <a:gd name="connsiteX6" fmla="*/ 3071006 w 3071006"/>
              <a:gd name="connsiteY6" fmla="*/ 257183 h 446976"/>
              <a:gd name="connsiteX0" fmla="*/ 0 w 3071006"/>
              <a:gd name="connsiteY0" fmla="*/ 334822 h 446976"/>
              <a:gd name="connsiteX1" fmla="*/ 551553 w 3071006"/>
              <a:gd name="connsiteY1" fmla="*/ 8874 h 446976"/>
              <a:gd name="connsiteX2" fmla="*/ 1017918 w 3071006"/>
              <a:gd name="connsiteY2" fmla="*/ 446964 h 446976"/>
              <a:gd name="connsiteX3" fmla="*/ 1595889 w 3071006"/>
              <a:gd name="connsiteY3" fmla="*/ 24271 h 446976"/>
              <a:gd name="connsiteX4" fmla="*/ 2070341 w 3071006"/>
              <a:gd name="connsiteY4" fmla="*/ 343448 h 446976"/>
              <a:gd name="connsiteX5" fmla="*/ 2544795 w 3071006"/>
              <a:gd name="connsiteY5" fmla="*/ 101908 h 446976"/>
              <a:gd name="connsiteX6" fmla="*/ 3071006 w 3071006"/>
              <a:gd name="connsiteY6" fmla="*/ 257183 h 446976"/>
              <a:gd name="connsiteX0" fmla="*/ 0 w 3071006"/>
              <a:gd name="connsiteY0" fmla="*/ 325990 h 438144"/>
              <a:gd name="connsiteX1" fmla="*/ 551553 w 3071006"/>
              <a:gd name="connsiteY1" fmla="*/ 42 h 438144"/>
              <a:gd name="connsiteX2" fmla="*/ 1017918 w 3071006"/>
              <a:gd name="connsiteY2" fmla="*/ 438132 h 438144"/>
              <a:gd name="connsiteX3" fmla="*/ 1595889 w 3071006"/>
              <a:gd name="connsiteY3" fmla="*/ 15439 h 438144"/>
              <a:gd name="connsiteX4" fmla="*/ 2070341 w 3071006"/>
              <a:gd name="connsiteY4" fmla="*/ 334616 h 438144"/>
              <a:gd name="connsiteX5" fmla="*/ 2544795 w 3071006"/>
              <a:gd name="connsiteY5" fmla="*/ 93076 h 438144"/>
              <a:gd name="connsiteX6" fmla="*/ 3071006 w 3071006"/>
              <a:gd name="connsiteY6" fmla="*/ 248351 h 438144"/>
              <a:gd name="connsiteX0" fmla="*/ 0 w 3071006"/>
              <a:gd name="connsiteY0" fmla="*/ 325990 h 438144"/>
              <a:gd name="connsiteX1" fmla="*/ 551553 w 3071006"/>
              <a:gd name="connsiteY1" fmla="*/ 42 h 438144"/>
              <a:gd name="connsiteX2" fmla="*/ 1017918 w 3071006"/>
              <a:gd name="connsiteY2" fmla="*/ 438132 h 438144"/>
              <a:gd name="connsiteX3" fmla="*/ 1595889 w 3071006"/>
              <a:gd name="connsiteY3" fmla="*/ 15439 h 438144"/>
              <a:gd name="connsiteX4" fmla="*/ 2070341 w 3071006"/>
              <a:gd name="connsiteY4" fmla="*/ 334616 h 438144"/>
              <a:gd name="connsiteX5" fmla="*/ 2544795 w 3071006"/>
              <a:gd name="connsiteY5" fmla="*/ 93076 h 438144"/>
              <a:gd name="connsiteX6" fmla="*/ 3071006 w 3071006"/>
              <a:gd name="connsiteY6" fmla="*/ 248351 h 438144"/>
              <a:gd name="connsiteX0" fmla="*/ 0 w 3071006"/>
              <a:gd name="connsiteY0" fmla="*/ 377742 h 490105"/>
              <a:gd name="connsiteX1" fmla="*/ 551553 w 3071006"/>
              <a:gd name="connsiteY1" fmla="*/ 35 h 490105"/>
              <a:gd name="connsiteX2" fmla="*/ 1017918 w 3071006"/>
              <a:gd name="connsiteY2" fmla="*/ 489884 h 490105"/>
              <a:gd name="connsiteX3" fmla="*/ 1595889 w 3071006"/>
              <a:gd name="connsiteY3" fmla="*/ 67191 h 490105"/>
              <a:gd name="connsiteX4" fmla="*/ 2070341 w 3071006"/>
              <a:gd name="connsiteY4" fmla="*/ 386368 h 490105"/>
              <a:gd name="connsiteX5" fmla="*/ 2544795 w 3071006"/>
              <a:gd name="connsiteY5" fmla="*/ 144828 h 490105"/>
              <a:gd name="connsiteX6" fmla="*/ 3071006 w 3071006"/>
              <a:gd name="connsiteY6" fmla="*/ 300103 h 490105"/>
              <a:gd name="connsiteX0" fmla="*/ 0 w 3071006"/>
              <a:gd name="connsiteY0" fmla="*/ 377742 h 490555"/>
              <a:gd name="connsiteX1" fmla="*/ 551553 w 3071006"/>
              <a:gd name="connsiteY1" fmla="*/ 35 h 490555"/>
              <a:gd name="connsiteX2" fmla="*/ 1017918 w 3071006"/>
              <a:gd name="connsiteY2" fmla="*/ 489884 h 490555"/>
              <a:gd name="connsiteX3" fmla="*/ 1595889 w 3071006"/>
              <a:gd name="connsiteY3" fmla="*/ 67191 h 490555"/>
              <a:gd name="connsiteX4" fmla="*/ 2070341 w 3071006"/>
              <a:gd name="connsiteY4" fmla="*/ 386368 h 490555"/>
              <a:gd name="connsiteX5" fmla="*/ 2544795 w 3071006"/>
              <a:gd name="connsiteY5" fmla="*/ 144828 h 490555"/>
              <a:gd name="connsiteX6" fmla="*/ 3071006 w 3071006"/>
              <a:gd name="connsiteY6" fmla="*/ 300103 h 490555"/>
              <a:gd name="connsiteX0" fmla="*/ 0 w 3071006"/>
              <a:gd name="connsiteY0" fmla="*/ 377742 h 490555"/>
              <a:gd name="connsiteX1" fmla="*/ 551553 w 3071006"/>
              <a:gd name="connsiteY1" fmla="*/ 35 h 490555"/>
              <a:gd name="connsiteX2" fmla="*/ 1017918 w 3071006"/>
              <a:gd name="connsiteY2" fmla="*/ 489884 h 490555"/>
              <a:gd name="connsiteX3" fmla="*/ 1595889 w 3071006"/>
              <a:gd name="connsiteY3" fmla="*/ 67191 h 490555"/>
              <a:gd name="connsiteX4" fmla="*/ 2070341 w 3071006"/>
              <a:gd name="connsiteY4" fmla="*/ 386368 h 490555"/>
              <a:gd name="connsiteX5" fmla="*/ 2544795 w 3071006"/>
              <a:gd name="connsiteY5" fmla="*/ 144828 h 490555"/>
              <a:gd name="connsiteX6" fmla="*/ 3071006 w 3071006"/>
              <a:gd name="connsiteY6" fmla="*/ 300103 h 490555"/>
              <a:gd name="connsiteX0" fmla="*/ 0 w 3071006"/>
              <a:gd name="connsiteY0" fmla="*/ 377742 h 490558"/>
              <a:gd name="connsiteX1" fmla="*/ 551553 w 3071006"/>
              <a:gd name="connsiteY1" fmla="*/ 35 h 490558"/>
              <a:gd name="connsiteX2" fmla="*/ 1017918 w 3071006"/>
              <a:gd name="connsiteY2" fmla="*/ 489884 h 490558"/>
              <a:gd name="connsiteX3" fmla="*/ 1595889 w 3071006"/>
              <a:gd name="connsiteY3" fmla="*/ 67191 h 490558"/>
              <a:gd name="connsiteX4" fmla="*/ 2070341 w 3071006"/>
              <a:gd name="connsiteY4" fmla="*/ 386368 h 490558"/>
              <a:gd name="connsiteX5" fmla="*/ 2544795 w 3071006"/>
              <a:gd name="connsiteY5" fmla="*/ 144828 h 490558"/>
              <a:gd name="connsiteX6" fmla="*/ 3071006 w 3071006"/>
              <a:gd name="connsiteY6" fmla="*/ 300103 h 490558"/>
              <a:gd name="connsiteX0" fmla="*/ 0 w 3071006"/>
              <a:gd name="connsiteY0" fmla="*/ 377742 h 490558"/>
              <a:gd name="connsiteX1" fmla="*/ 551553 w 3071006"/>
              <a:gd name="connsiteY1" fmla="*/ 35 h 490558"/>
              <a:gd name="connsiteX2" fmla="*/ 1017918 w 3071006"/>
              <a:gd name="connsiteY2" fmla="*/ 489884 h 490558"/>
              <a:gd name="connsiteX3" fmla="*/ 1595889 w 3071006"/>
              <a:gd name="connsiteY3" fmla="*/ 67191 h 490558"/>
              <a:gd name="connsiteX4" fmla="*/ 2070341 w 3071006"/>
              <a:gd name="connsiteY4" fmla="*/ 386368 h 490558"/>
              <a:gd name="connsiteX5" fmla="*/ 2544795 w 3071006"/>
              <a:gd name="connsiteY5" fmla="*/ 144828 h 490558"/>
              <a:gd name="connsiteX6" fmla="*/ 3071006 w 3071006"/>
              <a:gd name="connsiteY6" fmla="*/ 300103 h 49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1006" h="490558">
                <a:moveTo>
                  <a:pt x="0" y="377742"/>
                </a:moveTo>
                <a:cubicBezTo>
                  <a:pt x="27227" y="383802"/>
                  <a:pt x="284134" y="-4278"/>
                  <a:pt x="551553" y="35"/>
                </a:cubicBezTo>
                <a:cubicBezTo>
                  <a:pt x="818972" y="21600"/>
                  <a:pt x="783477" y="470065"/>
                  <a:pt x="1017918" y="489884"/>
                </a:cubicBezTo>
                <a:cubicBezTo>
                  <a:pt x="1252359" y="509703"/>
                  <a:pt x="1377559" y="86421"/>
                  <a:pt x="1595889" y="67191"/>
                </a:cubicBezTo>
                <a:cubicBezTo>
                  <a:pt x="1832179" y="46379"/>
                  <a:pt x="1912190" y="373429"/>
                  <a:pt x="2070341" y="386368"/>
                </a:cubicBezTo>
                <a:cubicBezTo>
                  <a:pt x="2228492" y="399307"/>
                  <a:pt x="2378018" y="159205"/>
                  <a:pt x="2544795" y="144828"/>
                </a:cubicBezTo>
                <a:cubicBezTo>
                  <a:pt x="2711572" y="130451"/>
                  <a:pt x="2741046" y="229654"/>
                  <a:pt x="3071006" y="300103"/>
                </a:cubicBezTo>
              </a:path>
            </a:pathLst>
          </a:custGeom>
          <a:noFill/>
          <a:ln w="66675">
            <a:solidFill>
              <a:srgbClr val="CC1A99"/>
            </a:solidFill>
            <a:headEnd type="none" w="med" len="med"/>
            <a:tailEnd type="triangle" w="med" len="med"/>
          </a:ln>
          <a:effectLst>
            <a:glow rad="127000">
              <a:srgbClr val="BE18C2">
                <a:alpha val="35000"/>
              </a:srgbClr>
            </a:glow>
            <a:outerShdw blurRad="215900" dist="139700" dir="10860000" sx="102000" sy="102000" algn="tl" rotWithShape="0">
              <a:srgbClr val="BE18C2"/>
            </a:outerShdw>
            <a:softEdge rad="660400"/>
          </a:effectLst>
          <a:scene3d>
            <a:camera prst="orthographicFront">
              <a:rot lat="0" lon="1200000" rev="0"/>
            </a:camera>
            <a:lightRig rig="threePt" dir="t"/>
          </a:scene3d>
          <a:sp3d z="-63500" extrusionH="215900" contourW="6350" prstMaterial="metal">
            <a:bevelT w="412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26064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ln w="11430"/>
                <a:solidFill>
                  <a:srgbClr val="8A1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Випромінювання</a:t>
            </a:r>
            <a:r>
              <a:rPr lang="uk-UA" sz="3200" b="1" i="1" dirty="0">
                <a:ln w="11430"/>
                <a:solidFill>
                  <a:srgbClr val="8A1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el-GR" sz="3200" b="1" i="1" dirty="0">
                <a:ln w="11430"/>
                <a:solidFill>
                  <a:srgbClr val="8A1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γ</a:t>
            </a:r>
            <a:r>
              <a:rPr lang="uk-UA" sz="3200" b="1" dirty="0" err="1">
                <a:ln w="11430"/>
                <a:solidFill>
                  <a:srgbClr val="8A1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-кванту</a:t>
            </a:r>
            <a:endParaRPr lang="ru-RU" sz="3200" b="1" dirty="0">
              <a:ln w="11430"/>
              <a:solidFill>
                <a:srgbClr val="8A118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524000" y="2636912"/>
                <a:ext cx="9144000" cy="950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ru-RU" sz="5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en-US" sz="5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5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𝑿</m:t>
                        </m:r>
                      </m:e>
                    </m:sPre>
                    <m:r>
                      <a:rPr lang="en-US" sz="5200" b="1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ru-RU" sz="5200" b="1" dirty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5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en-US" sz="5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5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𝑿</m:t>
                        </m:r>
                      </m:e>
                    </m:sPre>
                    <m:r>
                      <a:rPr lang="en-US" sz="52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ru-RU" sz="5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5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sup>
                      <m:e>
                        <m:r>
                          <a:rPr lang="en-US" sz="5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𝜸</m:t>
                        </m:r>
                      </m:e>
                    </m:sPre>
                  </m:oMath>
                </a14:m>
                <a:endParaRPr lang="ru-RU" sz="5200" b="1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36912"/>
                <a:ext cx="9144000" cy="9500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4727848" y="2348880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srgbClr val="FF0000"/>
                </a:solidFill>
                <a:latin typeface="Cambria Math"/>
                <a:ea typeface="Cambria Math"/>
              </a:rPr>
              <a:t>∗</a:t>
            </a:r>
            <a:endParaRPr lang="ru-RU" sz="5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0" name="Oval 185"/>
          <p:cNvSpPr>
            <a:spLocks noChangeArrowheads="1"/>
          </p:cNvSpPr>
          <p:nvPr/>
        </p:nvSpPr>
        <p:spPr bwMode="auto">
          <a:xfrm>
            <a:off x="4337184" y="1809246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91" name="Oval 185"/>
          <p:cNvSpPr>
            <a:spLocks noChangeArrowheads="1"/>
          </p:cNvSpPr>
          <p:nvPr/>
        </p:nvSpPr>
        <p:spPr bwMode="auto">
          <a:xfrm>
            <a:off x="3704874" y="1579537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92" name="Oval 185"/>
          <p:cNvSpPr>
            <a:spLocks noChangeArrowheads="1"/>
          </p:cNvSpPr>
          <p:nvPr/>
        </p:nvSpPr>
        <p:spPr bwMode="auto">
          <a:xfrm>
            <a:off x="3689112" y="2028135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93" name="Oval 185"/>
          <p:cNvSpPr>
            <a:spLocks noChangeArrowheads="1"/>
          </p:cNvSpPr>
          <p:nvPr/>
        </p:nvSpPr>
        <p:spPr bwMode="auto">
          <a:xfrm>
            <a:off x="3833128" y="2169286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94" name="Oval 185"/>
          <p:cNvSpPr>
            <a:spLocks noChangeArrowheads="1"/>
          </p:cNvSpPr>
          <p:nvPr/>
        </p:nvSpPr>
        <p:spPr bwMode="auto">
          <a:xfrm>
            <a:off x="4193168" y="1521214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95" name="Oval 185"/>
          <p:cNvSpPr>
            <a:spLocks noChangeArrowheads="1"/>
          </p:cNvSpPr>
          <p:nvPr/>
        </p:nvSpPr>
        <p:spPr bwMode="auto">
          <a:xfrm>
            <a:off x="3942191" y="1469102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6" name="Oval 185"/>
          <p:cNvSpPr>
            <a:spLocks noChangeArrowheads="1"/>
          </p:cNvSpPr>
          <p:nvPr/>
        </p:nvSpPr>
        <p:spPr bwMode="auto">
          <a:xfrm>
            <a:off x="4337184" y="1665230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" name="Oval 185"/>
          <p:cNvSpPr>
            <a:spLocks noChangeArrowheads="1"/>
          </p:cNvSpPr>
          <p:nvPr/>
        </p:nvSpPr>
        <p:spPr bwMode="auto">
          <a:xfrm>
            <a:off x="3647728" y="1829142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8" name="Oval 185"/>
          <p:cNvSpPr>
            <a:spLocks noChangeArrowheads="1"/>
          </p:cNvSpPr>
          <p:nvPr/>
        </p:nvSpPr>
        <p:spPr bwMode="auto">
          <a:xfrm>
            <a:off x="3836053" y="2075206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9" name="Oval 185"/>
          <p:cNvSpPr>
            <a:spLocks noChangeArrowheads="1"/>
          </p:cNvSpPr>
          <p:nvPr/>
        </p:nvSpPr>
        <p:spPr bwMode="auto">
          <a:xfrm>
            <a:off x="4223036" y="2117174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0" name="Oval 185"/>
          <p:cNvSpPr>
            <a:spLocks noChangeArrowheads="1"/>
          </p:cNvSpPr>
          <p:nvPr/>
        </p:nvSpPr>
        <p:spPr bwMode="auto">
          <a:xfrm>
            <a:off x="3793853" y="1891369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1" name="Oval 185"/>
          <p:cNvSpPr>
            <a:spLocks noChangeArrowheads="1"/>
          </p:cNvSpPr>
          <p:nvPr/>
        </p:nvSpPr>
        <p:spPr bwMode="auto">
          <a:xfrm>
            <a:off x="4337184" y="1973158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2" name="Oval 185"/>
          <p:cNvSpPr>
            <a:spLocks noChangeArrowheads="1"/>
          </p:cNvSpPr>
          <p:nvPr/>
        </p:nvSpPr>
        <p:spPr bwMode="auto">
          <a:xfrm>
            <a:off x="4193168" y="1665230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" name="Oval 185"/>
          <p:cNvSpPr>
            <a:spLocks noChangeArrowheads="1"/>
          </p:cNvSpPr>
          <p:nvPr/>
        </p:nvSpPr>
        <p:spPr bwMode="auto">
          <a:xfrm>
            <a:off x="4049152" y="1632948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4" name="Oval 185"/>
          <p:cNvSpPr>
            <a:spLocks noChangeArrowheads="1"/>
          </p:cNvSpPr>
          <p:nvPr/>
        </p:nvSpPr>
        <p:spPr bwMode="auto">
          <a:xfrm>
            <a:off x="3806338" y="1701682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" name="Oval 185"/>
          <p:cNvSpPr>
            <a:spLocks noChangeArrowheads="1"/>
          </p:cNvSpPr>
          <p:nvPr/>
        </p:nvSpPr>
        <p:spPr bwMode="auto">
          <a:xfrm>
            <a:off x="4196093" y="1877458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6" name="Плюс 105"/>
          <p:cNvSpPr/>
          <p:nvPr/>
        </p:nvSpPr>
        <p:spPr>
          <a:xfrm>
            <a:off x="7279262" y="1536143"/>
            <a:ext cx="760954" cy="792088"/>
          </a:xfrm>
          <a:prstGeom prst="mathPlus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7" name="Стрелка вправо 106"/>
          <p:cNvSpPr/>
          <p:nvPr/>
        </p:nvSpPr>
        <p:spPr>
          <a:xfrm>
            <a:off x="4985256" y="1781239"/>
            <a:ext cx="720080" cy="324036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8" name="Oval 185"/>
          <p:cNvSpPr>
            <a:spLocks noChangeArrowheads="1"/>
          </p:cNvSpPr>
          <p:nvPr/>
        </p:nvSpPr>
        <p:spPr bwMode="auto">
          <a:xfrm>
            <a:off x="4049152" y="2169286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9" name="Oval 185"/>
          <p:cNvSpPr>
            <a:spLocks noChangeArrowheads="1"/>
          </p:cNvSpPr>
          <p:nvPr/>
        </p:nvSpPr>
        <p:spPr bwMode="auto">
          <a:xfrm>
            <a:off x="3986358" y="1884427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14" name="Oval 185"/>
          <p:cNvSpPr>
            <a:spLocks noChangeArrowheads="1"/>
          </p:cNvSpPr>
          <p:nvPr/>
        </p:nvSpPr>
        <p:spPr bwMode="auto">
          <a:xfrm>
            <a:off x="6641440" y="1792712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15" name="Oval 185"/>
          <p:cNvSpPr>
            <a:spLocks noChangeArrowheads="1"/>
          </p:cNvSpPr>
          <p:nvPr/>
        </p:nvSpPr>
        <p:spPr bwMode="auto">
          <a:xfrm>
            <a:off x="6009130" y="1563003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16" name="Oval 185"/>
          <p:cNvSpPr>
            <a:spLocks noChangeArrowheads="1"/>
          </p:cNvSpPr>
          <p:nvPr/>
        </p:nvSpPr>
        <p:spPr bwMode="auto">
          <a:xfrm>
            <a:off x="5993368" y="2011601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17" name="Oval 185"/>
          <p:cNvSpPr>
            <a:spLocks noChangeArrowheads="1"/>
          </p:cNvSpPr>
          <p:nvPr/>
        </p:nvSpPr>
        <p:spPr bwMode="auto">
          <a:xfrm>
            <a:off x="6137384" y="2152752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18" name="Oval 185"/>
          <p:cNvSpPr>
            <a:spLocks noChangeArrowheads="1"/>
          </p:cNvSpPr>
          <p:nvPr/>
        </p:nvSpPr>
        <p:spPr bwMode="auto">
          <a:xfrm>
            <a:off x="6497424" y="1504680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19" name="Oval 185"/>
          <p:cNvSpPr>
            <a:spLocks noChangeArrowheads="1"/>
          </p:cNvSpPr>
          <p:nvPr/>
        </p:nvSpPr>
        <p:spPr bwMode="auto">
          <a:xfrm>
            <a:off x="6246447" y="1452568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0" name="Oval 185"/>
          <p:cNvSpPr>
            <a:spLocks noChangeArrowheads="1"/>
          </p:cNvSpPr>
          <p:nvPr/>
        </p:nvSpPr>
        <p:spPr bwMode="auto">
          <a:xfrm>
            <a:off x="6641440" y="1648696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1" name="Oval 185"/>
          <p:cNvSpPr>
            <a:spLocks noChangeArrowheads="1"/>
          </p:cNvSpPr>
          <p:nvPr/>
        </p:nvSpPr>
        <p:spPr bwMode="auto">
          <a:xfrm>
            <a:off x="5951984" y="1812608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" name="Oval 185"/>
          <p:cNvSpPr>
            <a:spLocks noChangeArrowheads="1"/>
          </p:cNvSpPr>
          <p:nvPr/>
        </p:nvSpPr>
        <p:spPr bwMode="auto">
          <a:xfrm>
            <a:off x="6140309" y="2058672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3" name="Oval 185"/>
          <p:cNvSpPr>
            <a:spLocks noChangeArrowheads="1"/>
          </p:cNvSpPr>
          <p:nvPr/>
        </p:nvSpPr>
        <p:spPr bwMode="auto">
          <a:xfrm>
            <a:off x="6527292" y="2100640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4" name="Oval 185"/>
          <p:cNvSpPr>
            <a:spLocks noChangeArrowheads="1"/>
          </p:cNvSpPr>
          <p:nvPr/>
        </p:nvSpPr>
        <p:spPr bwMode="auto">
          <a:xfrm>
            <a:off x="6098109" y="1874835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5" name="Oval 185"/>
          <p:cNvSpPr>
            <a:spLocks noChangeArrowheads="1"/>
          </p:cNvSpPr>
          <p:nvPr/>
        </p:nvSpPr>
        <p:spPr bwMode="auto">
          <a:xfrm>
            <a:off x="6641440" y="1956624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6" name="Oval 185"/>
          <p:cNvSpPr>
            <a:spLocks noChangeArrowheads="1"/>
          </p:cNvSpPr>
          <p:nvPr/>
        </p:nvSpPr>
        <p:spPr bwMode="auto">
          <a:xfrm>
            <a:off x="6497424" y="1648696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7" name="Oval 185"/>
          <p:cNvSpPr>
            <a:spLocks noChangeArrowheads="1"/>
          </p:cNvSpPr>
          <p:nvPr/>
        </p:nvSpPr>
        <p:spPr bwMode="auto">
          <a:xfrm>
            <a:off x="6353408" y="1616414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8" name="Oval 185"/>
          <p:cNvSpPr>
            <a:spLocks noChangeArrowheads="1"/>
          </p:cNvSpPr>
          <p:nvPr/>
        </p:nvSpPr>
        <p:spPr bwMode="auto">
          <a:xfrm>
            <a:off x="6110594" y="1685148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9" name="Oval 185"/>
          <p:cNvSpPr>
            <a:spLocks noChangeArrowheads="1"/>
          </p:cNvSpPr>
          <p:nvPr/>
        </p:nvSpPr>
        <p:spPr bwMode="auto">
          <a:xfrm>
            <a:off x="6500349" y="1860924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0" name="Oval 185"/>
          <p:cNvSpPr>
            <a:spLocks noChangeArrowheads="1"/>
          </p:cNvSpPr>
          <p:nvPr/>
        </p:nvSpPr>
        <p:spPr bwMode="auto">
          <a:xfrm>
            <a:off x="6353408" y="2152752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31" name="Oval 185"/>
          <p:cNvSpPr>
            <a:spLocks noChangeArrowheads="1"/>
          </p:cNvSpPr>
          <p:nvPr/>
        </p:nvSpPr>
        <p:spPr bwMode="auto">
          <a:xfrm>
            <a:off x="6290614" y="1867893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991544" y="4133399"/>
            <a:ext cx="8352928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Aft>
                <a:spcPct val="0"/>
              </a:spcAft>
              <a:buClr>
                <a:srgbClr val="94C600"/>
              </a:buClr>
              <a:buSzPct val="70000"/>
            </a:pPr>
            <a:r>
              <a:rPr lang="uk-UA" sz="2800" b="1" i="1" dirty="0">
                <a:solidFill>
                  <a:srgbClr val="8A1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</a:t>
            </a:r>
            <a:r>
              <a:rPr lang="uk-UA" sz="2800" b="1" i="1" dirty="0">
                <a:solidFill>
                  <a:srgbClr val="8A1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випромінювання </a:t>
            </a: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пов'язане з переходом ядра із збудженого стану з високим рівнем енергії на нижчий рівень.</a:t>
            </a:r>
          </a:p>
          <a:p>
            <a:pPr algn="just" fontAlgn="base">
              <a:lnSpc>
                <a:spcPct val="90000"/>
              </a:lnSpc>
              <a:spcAft>
                <a:spcPct val="0"/>
              </a:spcAft>
              <a:buClr>
                <a:srgbClr val="94C600"/>
              </a:buClr>
              <a:buSzPct val="70000"/>
            </a:pPr>
            <a:r>
              <a:rPr lang="uk-UA" sz="2800" b="1" i="1" dirty="0">
                <a:solidFill>
                  <a:srgbClr val="8A1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</a:t>
            </a:r>
            <a:r>
              <a:rPr lang="uk-UA" sz="2800" b="1" i="1" dirty="0">
                <a:solidFill>
                  <a:srgbClr val="8A1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випромінювання </a:t>
            </a: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може супроводжувати </a:t>
            </a: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</a:t>
            </a: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</a:t>
            </a: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розпади.</a:t>
            </a:r>
          </a:p>
          <a:p>
            <a:pPr algn="just" fontAlgn="base">
              <a:lnSpc>
                <a:spcPct val="90000"/>
              </a:lnSpc>
              <a:spcAft>
                <a:spcPct val="0"/>
              </a:spcAft>
              <a:buClr>
                <a:srgbClr val="94C600"/>
              </a:buClr>
              <a:buSzPct val="70000"/>
            </a:pPr>
            <a:r>
              <a:rPr lang="uk-UA" sz="2800" b="1" i="1" dirty="0">
                <a:solidFill>
                  <a:srgbClr val="8A1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</a:t>
            </a:r>
            <a:r>
              <a:rPr lang="uk-UA" sz="2800" b="1" i="1" dirty="0">
                <a:solidFill>
                  <a:srgbClr val="8A1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випромінювання </a:t>
            </a: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викликає зміни заряду, а маса ядра змінюється на дуже малу величину.</a:t>
            </a:r>
          </a:p>
        </p:txBody>
      </p:sp>
    </p:spTree>
    <p:extLst>
      <p:ext uri="{BB962C8B-B14F-4D97-AF65-F5344CB8AC3E}">
        <p14:creationId xmlns:p14="http://schemas.microsoft.com/office/powerpoint/2010/main" val="38997337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0546E-7 L 0.49375 -0.00208 " pathEditMode="relative" rAng="0" ptsTypes="AA">
                                      <p:cBhvr>
                                        <p:cTn id="181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80" grpId="0"/>
      <p:bldP spid="81" grpId="0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7" grpId="0" animBg="1"/>
      <p:bldP spid="108" grpId="0" animBg="1"/>
      <p:bldP spid="108" grpId="1" animBg="1"/>
      <p:bldP spid="109" grpId="0" animBg="1"/>
      <p:bldP spid="109" grpId="1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6064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Штучне перетворення ядер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44117" y="29718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0" y="2755936"/>
                <a:ext cx="9144000" cy="961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ru-RU" sz="5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b>
                      <m:sup>
                        <m:r>
                          <a:rPr lang="en-US" sz="5200" b="1" i="1">
                            <a:solidFill>
                              <a:srgbClr val="BE18C2"/>
                            </a:solidFill>
                            <a:latin typeface="Cambria Math"/>
                          </a:rPr>
                          <m:t>𝟏𝟒</m:t>
                        </m:r>
                      </m:sup>
                      <m:e>
                        <m:r>
                          <a:rPr lang="en-US" sz="5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𝑵</m:t>
                        </m:r>
                      </m:e>
                    </m:sPre>
                    <m:r>
                      <a:rPr lang="en-US" sz="52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ru-RU" sz="5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5200" b="1" i="1">
                            <a:solidFill>
                              <a:srgbClr val="BE18C2"/>
                            </a:solidFill>
                            <a:latin typeface="Cambria Math"/>
                          </a:rPr>
                          <m:t>𝟒</m:t>
                        </m:r>
                      </m:sup>
                      <m:e>
                        <m:r>
                          <a:rPr lang="en-US" sz="5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𝑯𝒆</m:t>
                        </m:r>
                      </m:e>
                    </m:sPre>
                    <m:r>
                      <a:rPr lang="en-US" sz="5200" b="1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ru-RU" sz="5200" b="1" dirty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5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k-UA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sub>
                      <m:sup>
                        <m:r>
                          <a:rPr lang="uk-UA" sz="5200" b="1" i="1">
                            <a:solidFill>
                              <a:srgbClr val="BE18C2"/>
                            </a:solidFill>
                            <a:latin typeface="Cambria Math"/>
                          </a:rPr>
                          <m:t>𝟏𝟖</m:t>
                        </m:r>
                      </m:sup>
                      <m:e>
                        <m:r>
                          <a:rPr lang="en-US" sz="5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𝑭</m:t>
                        </m:r>
                      </m:e>
                    </m:sPre>
                    <m:r>
                      <a:rPr lang="en-US" sz="5200" b="1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ru-RU" sz="5200" b="1" dirty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5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sz="5200" b="1" i="1">
                            <a:solidFill>
                              <a:srgbClr val="BE18C2"/>
                            </a:solidFill>
                            <a:latin typeface="Cambria Math"/>
                          </a:rPr>
                          <m:t>𝟏𝟕</m:t>
                        </m:r>
                      </m:sup>
                      <m:e>
                        <m:r>
                          <a:rPr lang="en-US" sz="5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𝑶</m:t>
                        </m:r>
                      </m:e>
                    </m:sPre>
                    <m:r>
                      <a:rPr lang="en-US" sz="52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ru-RU" sz="5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5200" b="1" i="1">
                            <a:solidFill>
                              <a:srgbClr val="BE18C2"/>
                            </a:solidFill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sz="5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𝑯</m:t>
                        </m:r>
                      </m:e>
                    </m:sPre>
                  </m:oMath>
                </a14:m>
                <a:endParaRPr lang="ru-RU" sz="5200" b="1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755936"/>
                <a:ext cx="9144000" cy="9610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Прямоугольник 64"/>
          <p:cNvSpPr/>
          <p:nvPr/>
        </p:nvSpPr>
        <p:spPr>
          <a:xfrm>
            <a:off x="1991544" y="413339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Перша штучна ядерна реакція, яку вдалося здійснити          Е. Резерфорду у 1919 р.</a:t>
            </a:r>
            <a:endParaRPr lang="ru-RU" sz="28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5576168" y="1546091"/>
            <a:ext cx="599797" cy="510216"/>
            <a:chOff x="-900608" y="1593276"/>
            <a:chExt cx="599797" cy="510216"/>
          </a:xfrm>
        </p:grpSpPr>
        <p:sp>
          <p:nvSpPr>
            <p:cNvPr id="67" name="Oval 185"/>
            <p:cNvSpPr>
              <a:spLocks noChangeArrowheads="1"/>
            </p:cNvSpPr>
            <p:nvPr/>
          </p:nvSpPr>
          <p:spPr bwMode="auto">
            <a:xfrm>
              <a:off x="-900608" y="1631867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8" name="Oval 185"/>
            <p:cNvSpPr>
              <a:spLocks noChangeArrowheads="1"/>
            </p:cNvSpPr>
            <p:nvPr/>
          </p:nvSpPr>
          <p:spPr bwMode="auto">
            <a:xfrm>
              <a:off x="-794539" y="1763348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9" name="Oval 185"/>
            <p:cNvSpPr>
              <a:spLocks noChangeArrowheads="1"/>
            </p:cNvSpPr>
            <p:nvPr/>
          </p:nvSpPr>
          <p:spPr bwMode="auto">
            <a:xfrm>
              <a:off x="-745185" y="1593276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0" name="Oval 185"/>
            <p:cNvSpPr>
              <a:spLocks noChangeArrowheads="1"/>
            </p:cNvSpPr>
            <p:nvPr/>
          </p:nvSpPr>
          <p:spPr bwMode="auto">
            <a:xfrm>
              <a:off x="-660851" y="1763348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534070" y="1459613"/>
            <a:ext cx="747026" cy="761482"/>
            <a:chOff x="4139952" y="1459613"/>
            <a:chExt cx="747026" cy="761482"/>
          </a:xfrm>
        </p:grpSpPr>
        <p:sp>
          <p:nvSpPr>
            <p:cNvPr id="72" name="Oval 185"/>
            <p:cNvSpPr>
              <a:spLocks noChangeArrowheads="1"/>
            </p:cNvSpPr>
            <p:nvPr/>
          </p:nvSpPr>
          <p:spPr bwMode="auto">
            <a:xfrm>
              <a:off x="4166898" y="1540807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3" name="Oval 185"/>
            <p:cNvSpPr>
              <a:spLocks noChangeArrowheads="1"/>
            </p:cNvSpPr>
            <p:nvPr/>
          </p:nvSpPr>
          <p:spPr bwMode="auto">
            <a:xfrm>
              <a:off x="4250002" y="1459613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4" name="Oval 185"/>
            <p:cNvSpPr>
              <a:spLocks noChangeArrowheads="1"/>
            </p:cNvSpPr>
            <p:nvPr/>
          </p:nvSpPr>
          <p:spPr bwMode="auto">
            <a:xfrm>
              <a:off x="4499992" y="1795973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5" name="Oval 185"/>
            <p:cNvSpPr>
              <a:spLocks noChangeArrowheads="1"/>
            </p:cNvSpPr>
            <p:nvPr/>
          </p:nvSpPr>
          <p:spPr bwMode="auto">
            <a:xfrm>
              <a:off x="4526938" y="1610546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6" name="Oval 185"/>
            <p:cNvSpPr>
              <a:spLocks noChangeArrowheads="1"/>
            </p:cNvSpPr>
            <p:nvPr/>
          </p:nvSpPr>
          <p:spPr bwMode="auto">
            <a:xfrm>
              <a:off x="4430022" y="1479013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7" name="Oval 185"/>
            <p:cNvSpPr>
              <a:spLocks noChangeArrowheads="1"/>
            </p:cNvSpPr>
            <p:nvPr/>
          </p:nvSpPr>
          <p:spPr bwMode="auto">
            <a:xfrm>
              <a:off x="4346918" y="1880951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8" name="Oval 185"/>
            <p:cNvSpPr>
              <a:spLocks noChangeArrowheads="1"/>
            </p:cNvSpPr>
            <p:nvPr/>
          </p:nvSpPr>
          <p:spPr bwMode="auto">
            <a:xfrm>
              <a:off x="4182002" y="1816242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9" name="Oval 185"/>
            <p:cNvSpPr>
              <a:spLocks noChangeArrowheads="1"/>
            </p:cNvSpPr>
            <p:nvPr/>
          </p:nvSpPr>
          <p:spPr bwMode="auto">
            <a:xfrm>
              <a:off x="4139952" y="1701560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0" name="Oval 185"/>
            <p:cNvSpPr>
              <a:spLocks noChangeArrowheads="1"/>
            </p:cNvSpPr>
            <p:nvPr/>
          </p:nvSpPr>
          <p:spPr bwMode="auto">
            <a:xfrm>
              <a:off x="4184515" y="1644245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1" name="Oval 185"/>
            <p:cNvSpPr>
              <a:spLocks noChangeArrowheads="1"/>
            </p:cNvSpPr>
            <p:nvPr/>
          </p:nvSpPr>
          <p:spPr bwMode="auto">
            <a:xfrm>
              <a:off x="4317762" y="1541754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" name="Oval 185"/>
            <p:cNvSpPr>
              <a:spLocks noChangeArrowheads="1"/>
            </p:cNvSpPr>
            <p:nvPr/>
          </p:nvSpPr>
          <p:spPr bwMode="auto">
            <a:xfrm>
              <a:off x="4497782" y="1667805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" name="Oval 185"/>
            <p:cNvSpPr>
              <a:spLocks noChangeArrowheads="1"/>
            </p:cNvSpPr>
            <p:nvPr/>
          </p:nvSpPr>
          <p:spPr bwMode="auto">
            <a:xfrm>
              <a:off x="4332348" y="1793603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84" name="Плюс 83"/>
          <p:cNvSpPr/>
          <p:nvPr/>
        </p:nvSpPr>
        <p:spPr>
          <a:xfrm>
            <a:off x="2814766" y="1448780"/>
            <a:ext cx="760954" cy="792088"/>
          </a:xfrm>
          <a:prstGeom prst="mathPlus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5" name="Стрелка вправо 84"/>
          <p:cNvSpPr/>
          <p:nvPr/>
        </p:nvSpPr>
        <p:spPr>
          <a:xfrm>
            <a:off x="4655840" y="1656750"/>
            <a:ext cx="720080" cy="324036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6" name="Плюс 85"/>
          <p:cNvSpPr/>
          <p:nvPr/>
        </p:nvSpPr>
        <p:spPr>
          <a:xfrm>
            <a:off x="8832304" y="1390491"/>
            <a:ext cx="760954" cy="792088"/>
          </a:xfrm>
          <a:prstGeom prst="mathPlus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7" name="Стрелка вправо 86"/>
          <p:cNvSpPr/>
          <p:nvPr/>
        </p:nvSpPr>
        <p:spPr>
          <a:xfrm>
            <a:off x="6744072" y="1620689"/>
            <a:ext cx="720080" cy="324036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white"/>
              </a:solidFill>
              <a:latin typeface="Franklin Gothic Book"/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3768012" y="1589059"/>
            <a:ext cx="599797" cy="510216"/>
            <a:chOff x="2244011" y="1589059"/>
            <a:chExt cx="599797" cy="510216"/>
          </a:xfrm>
        </p:grpSpPr>
        <p:sp>
          <p:nvSpPr>
            <p:cNvPr id="89" name="Oval 185"/>
            <p:cNvSpPr>
              <a:spLocks noChangeArrowheads="1"/>
            </p:cNvSpPr>
            <p:nvPr/>
          </p:nvSpPr>
          <p:spPr bwMode="auto">
            <a:xfrm>
              <a:off x="2244011" y="1627650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0" name="Oval 185"/>
            <p:cNvSpPr>
              <a:spLocks noChangeArrowheads="1"/>
            </p:cNvSpPr>
            <p:nvPr/>
          </p:nvSpPr>
          <p:spPr bwMode="auto">
            <a:xfrm>
              <a:off x="2350080" y="1759131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1" name="Oval 185"/>
            <p:cNvSpPr>
              <a:spLocks noChangeArrowheads="1"/>
            </p:cNvSpPr>
            <p:nvPr/>
          </p:nvSpPr>
          <p:spPr bwMode="auto">
            <a:xfrm>
              <a:off x="2399434" y="1589059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2" name="Oval 185"/>
            <p:cNvSpPr>
              <a:spLocks noChangeArrowheads="1"/>
            </p:cNvSpPr>
            <p:nvPr/>
          </p:nvSpPr>
          <p:spPr bwMode="auto">
            <a:xfrm>
              <a:off x="2483768" y="1759131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1867541" y="1457243"/>
            <a:ext cx="747026" cy="761482"/>
            <a:chOff x="343541" y="1457243"/>
            <a:chExt cx="747026" cy="761482"/>
          </a:xfrm>
        </p:grpSpPr>
        <p:sp>
          <p:nvSpPr>
            <p:cNvPr id="94" name="Oval 185"/>
            <p:cNvSpPr>
              <a:spLocks noChangeArrowheads="1"/>
            </p:cNvSpPr>
            <p:nvPr/>
          </p:nvSpPr>
          <p:spPr bwMode="auto">
            <a:xfrm>
              <a:off x="370487" y="1538437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5" name="Oval 185"/>
            <p:cNvSpPr>
              <a:spLocks noChangeArrowheads="1"/>
            </p:cNvSpPr>
            <p:nvPr/>
          </p:nvSpPr>
          <p:spPr bwMode="auto">
            <a:xfrm>
              <a:off x="453591" y="1457243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6" name="Oval 185"/>
            <p:cNvSpPr>
              <a:spLocks noChangeArrowheads="1"/>
            </p:cNvSpPr>
            <p:nvPr/>
          </p:nvSpPr>
          <p:spPr bwMode="auto">
            <a:xfrm>
              <a:off x="703581" y="1793603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7" name="Oval 185"/>
            <p:cNvSpPr>
              <a:spLocks noChangeArrowheads="1"/>
            </p:cNvSpPr>
            <p:nvPr/>
          </p:nvSpPr>
          <p:spPr bwMode="auto">
            <a:xfrm>
              <a:off x="730527" y="1608176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8" name="Oval 185"/>
            <p:cNvSpPr>
              <a:spLocks noChangeArrowheads="1"/>
            </p:cNvSpPr>
            <p:nvPr/>
          </p:nvSpPr>
          <p:spPr bwMode="auto">
            <a:xfrm>
              <a:off x="633611" y="1476643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9" name="Oval 185"/>
            <p:cNvSpPr>
              <a:spLocks noChangeArrowheads="1"/>
            </p:cNvSpPr>
            <p:nvPr/>
          </p:nvSpPr>
          <p:spPr bwMode="auto">
            <a:xfrm>
              <a:off x="550507" y="1878581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0" name="Oval 185"/>
            <p:cNvSpPr>
              <a:spLocks noChangeArrowheads="1"/>
            </p:cNvSpPr>
            <p:nvPr/>
          </p:nvSpPr>
          <p:spPr bwMode="auto">
            <a:xfrm>
              <a:off x="385591" y="1813872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1" name="Oval 185"/>
            <p:cNvSpPr>
              <a:spLocks noChangeArrowheads="1"/>
            </p:cNvSpPr>
            <p:nvPr/>
          </p:nvSpPr>
          <p:spPr bwMode="auto">
            <a:xfrm>
              <a:off x="343541" y="1699190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" name="Oval 185"/>
            <p:cNvSpPr>
              <a:spLocks noChangeArrowheads="1"/>
            </p:cNvSpPr>
            <p:nvPr/>
          </p:nvSpPr>
          <p:spPr bwMode="auto">
            <a:xfrm>
              <a:off x="388104" y="1641875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" name="Oval 185"/>
            <p:cNvSpPr>
              <a:spLocks noChangeArrowheads="1"/>
            </p:cNvSpPr>
            <p:nvPr/>
          </p:nvSpPr>
          <p:spPr bwMode="auto">
            <a:xfrm>
              <a:off x="521351" y="1539384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4" name="Oval 185"/>
            <p:cNvSpPr>
              <a:spLocks noChangeArrowheads="1"/>
            </p:cNvSpPr>
            <p:nvPr/>
          </p:nvSpPr>
          <p:spPr bwMode="auto">
            <a:xfrm>
              <a:off x="701371" y="1665435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5" name="Oval 185"/>
            <p:cNvSpPr>
              <a:spLocks noChangeArrowheads="1"/>
            </p:cNvSpPr>
            <p:nvPr/>
          </p:nvSpPr>
          <p:spPr bwMode="auto">
            <a:xfrm>
              <a:off x="535937" y="1791233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6" name="Oval 185"/>
          <p:cNvSpPr>
            <a:spLocks noChangeArrowheads="1"/>
          </p:cNvSpPr>
          <p:nvPr/>
        </p:nvSpPr>
        <p:spPr bwMode="auto">
          <a:xfrm>
            <a:off x="5426669" y="1677025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7" name="Oval 185"/>
          <p:cNvSpPr>
            <a:spLocks noChangeArrowheads="1"/>
          </p:cNvSpPr>
          <p:nvPr/>
        </p:nvSpPr>
        <p:spPr bwMode="auto">
          <a:xfrm>
            <a:off x="5466719" y="1820579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8" name="Oval 185"/>
          <p:cNvSpPr>
            <a:spLocks noChangeArrowheads="1"/>
          </p:cNvSpPr>
          <p:nvPr/>
        </p:nvSpPr>
        <p:spPr bwMode="auto">
          <a:xfrm>
            <a:off x="5595502" y="1943409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9" name="Oval 185"/>
          <p:cNvSpPr>
            <a:spLocks noChangeArrowheads="1"/>
          </p:cNvSpPr>
          <p:nvPr/>
        </p:nvSpPr>
        <p:spPr bwMode="auto">
          <a:xfrm>
            <a:off x="5763741" y="1975020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0" name="Oval 185"/>
          <p:cNvSpPr>
            <a:spLocks noChangeArrowheads="1"/>
          </p:cNvSpPr>
          <p:nvPr/>
        </p:nvSpPr>
        <p:spPr bwMode="auto">
          <a:xfrm>
            <a:off x="5936160" y="1916007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1" name="Oval 185"/>
          <p:cNvSpPr>
            <a:spLocks noChangeArrowheads="1"/>
          </p:cNvSpPr>
          <p:nvPr/>
        </p:nvSpPr>
        <p:spPr bwMode="auto">
          <a:xfrm>
            <a:off x="6004160" y="1733810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" name="Oval 185"/>
          <p:cNvSpPr>
            <a:spLocks noChangeArrowheads="1"/>
          </p:cNvSpPr>
          <p:nvPr/>
        </p:nvSpPr>
        <p:spPr bwMode="auto">
          <a:xfrm>
            <a:off x="6023992" y="1563738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" name="Oval 185"/>
          <p:cNvSpPr>
            <a:spLocks noChangeArrowheads="1"/>
          </p:cNvSpPr>
          <p:nvPr/>
        </p:nvSpPr>
        <p:spPr bwMode="auto">
          <a:xfrm>
            <a:off x="5925689" y="1394281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" name="Oval 185"/>
          <p:cNvSpPr>
            <a:spLocks noChangeArrowheads="1"/>
          </p:cNvSpPr>
          <p:nvPr/>
        </p:nvSpPr>
        <p:spPr bwMode="auto">
          <a:xfrm>
            <a:off x="5745669" y="1331998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" name="Oval 185"/>
          <p:cNvSpPr>
            <a:spLocks noChangeArrowheads="1"/>
          </p:cNvSpPr>
          <p:nvPr/>
        </p:nvSpPr>
        <p:spPr bwMode="auto">
          <a:xfrm>
            <a:off x="5546446" y="1365753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" name="Oval 185"/>
          <p:cNvSpPr>
            <a:spLocks noChangeArrowheads="1"/>
          </p:cNvSpPr>
          <p:nvPr/>
        </p:nvSpPr>
        <p:spPr bwMode="auto">
          <a:xfrm>
            <a:off x="5457984" y="1490630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7" name="Oval 185"/>
          <p:cNvSpPr>
            <a:spLocks noChangeArrowheads="1"/>
          </p:cNvSpPr>
          <p:nvPr/>
        </p:nvSpPr>
        <p:spPr bwMode="auto">
          <a:xfrm>
            <a:off x="5488410" y="1563738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8" name="Oval 185"/>
          <p:cNvSpPr>
            <a:spLocks noChangeArrowheads="1"/>
          </p:cNvSpPr>
          <p:nvPr/>
        </p:nvSpPr>
        <p:spPr bwMode="auto">
          <a:xfrm>
            <a:off x="5953612" y="1616642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9" name="Oval 185"/>
          <p:cNvSpPr>
            <a:spLocks noChangeArrowheads="1"/>
          </p:cNvSpPr>
          <p:nvPr/>
        </p:nvSpPr>
        <p:spPr bwMode="auto">
          <a:xfrm>
            <a:off x="5644120" y="1463950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0" name="Oval 185"/>
          <p:cNvSpPr>
            <a:spLocks noChangeArrowheads="1"/>
          </p:cNvSpPr>
          <p:nvPr/>
        </p:nvSpPr>
        <p:spPr bwMode="auto">
          <a:xfrm>
            <a:off x="5938673" y="1774774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1" name="Oval 185"/>
          <p:cNvSpPr>
            <a:spLocks noChangeArrowheads="1"/>
          </p:cNvSpPr>
          <p:nvPr/>
        </p:nvSpPr>
        <p:spPr bwMode="auto">
          <a:xfrm>
            <a:off x="5824140" y="1483350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" name="Oval 185"/>
          <p:cNvSpPr>
            <a:spLocks noChangeArrowheads="1"/>
          </p:cNvSpPr>
          <p:nvPr/>
        </p:nvSpPr>
        <p:spPr bwMode="auto">
          <a:xfrm>
            <a:off x="5741036" y="1885288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3" name="Oval 185"/>
          <p:cNvSpPr>
            <a:spLocks noChangeArrowheads="1"/>
          </p:cNvSpPr>
          <p:nvPr/>
        </p:nvSpPr>
        <p:spPr bwMode="auto">
          <a:xfrm>
            <a:off x="5576120" y="1820579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4" name="Oval 185"/>
          <p:cNvSpPr>
            <a:spLocks noChangeArrowheads="1"/>
          </p:cNvSpPr>
          <p:nvPr/>
        </p:nvSpPr>
        <p:spPr bwMode="auto">
          <a:xfrm>
            <a:off x="5485560" y="1702296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5" name="Oval 185"/>
          <p:cNvSpPr>
            <a:spLocks noChangeArrowheads="1"/>
          </p:cNvSpPr>
          <p:nvPr/>
        </p:nvSpPr>
        <p:spPr bwMode="auto">
          <a:xfrm>
            <a:off x="5578633" y="1648582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6" name="Oval 185"/>
          <p:cNvSpPr>
            <a:spLocks noChangeArrowheads="1"/>
          </p:cNvSpPr>
          <p:nvPr/>
        </p:nvSpPr>
        <p:spPr bwMode="auto">
          <a:xfrm>
            <a:off x="5711880" y="1546091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7" name="Oval 185"/>
          <p:cNvSpPr>
            <a:spLocks noChangeArrowheads="1"/>
          </p:cNvSpPr>
          <p:nvPr/>
        </p:nvSpPr>
        <p:spPr bwMode="auto">
          <a:xfrm>
            <a:off x="5891900" y="1672142"/>
            <a:ext cx="360040" cy="340144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3B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8" name="Oval 185"/>
          <p:cNvSpPr>
            <a:spLocks noChangeArrowheads="1"/>
          </p:cNvSpPr>
          <p:nvPr/>
        </p:nvSpPr>
        <p:spPr bwMode="auto">
          <a:xfrm>
            <a:off x="5726466" y="1797940"/>
            <a:ext cx="360040" cy="340144"/>
          </a:xfrm>
          <a:prstGeom prst="ellipse">
            <a:avLst/>
          </a:prstGeom>
          <a:gradFill>
            <a:gsLst>
              <a:gs pos="0">
                <a:srgbClr val="FF5353"/>
              </a:gs>
              <a:gs pos="100000">
                <a:srgbClr val="74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5579331" y="1325204"/>
            <a:ext cx="957363" cy="983166"/>
            <a:chOff x="4020168" y="4318042"/>
            <a:chExt cx="957363" cy="983166"/>
          </a:xfrm>
        </p:grpSpPr>
        <p:sp>
          <p:nvSpPr>
            <p:cNvPr id="130" name="Oval 185"/>
            <p:cNvSpPr>
              <a:spLocks noChangeArrowheads="1"/>
            </p:cNvSpPr>
            <p:nvPr/>
          </p:nvSpPr>
          <p:spPr bwMode="auto">
            <a:xfrm>
              <a:off x="4020168" y="4663069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1" name="Oval 185"/>
            <p:cNvSpPr>
              <a:spLocks noChangeArrowheads="1"/>
            </p:cNvSpPr>
            <p:nvPr/>
          </p:nvSpPr>
          <p:spPr bwMode="auto">
            <a:xfrm>
              <a:off x="4060218" y="4806623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2" name="Oval 185"/>
            <p:cNvSpPr>
              <a:spLocks noChangeArrowheads="1"/>
            </p:cNvSpPr>
            <p:nvPr/>
          </p:nvSpPr>
          <p:spPr bwMode="auto">
            <a:xfrm>
              <a:off x="4189001" y="4929453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3" name="Oval 185"/>
            <p:cNvSpPr>
              <a:spLocks noChangeArrowheads="1"/>
            </p:cNvSpPr>
            <p:nvPr/>
          </p:nvSpPr>
          <p:spPr bwMode="auto">
            <a:xfrm>
              <a:off x="4357240" y="4961064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4" name="Oval 185"/>
            <p:cNvSpPr>
              <a:spLocks noChangeArrowheads="1"/>
            </p:cNvSpPr>
            <p:nvPr/>
          </p:nvSpPr>
          <p:spPr bwMode="auto">
            <a:xfrm>
              <a:off x="4529659" y="4902051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5" name="Oval 185"/>
            <p:cNvSpPr>
              <a:spLocks noChangeArrowheads="1"/>
            </p:cNvSpPr>
            <p:nvPr/>
          </p:nvSpPr>
          <p:spPr bwMode="auto">
            <a:xfrm>
              <a:off x="4597659" y="4719854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6" name="Oval 185"/>
            <p:cNvSpPr>
              <a:spLocks noChangeArrowheads="1"/>
            </p:cNvSpPr>
            <p:nvPr/>
          </p:nvSpPr>
          <p:spPr bwMode="auto">
            <a:xfrm>
              <a:off x="4617491" y="4549782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7" name="Oval 185"/>
            <p:cNvSpPr>
              <a:spLocks noChangeArrowheads="1"/>
            </p:cNvSpPr>
            <p:nvPr/>
          </p:nvSpPr>
          <p:spPr bwMode="auto">
            <a:xfrm>
              <a:off x="4519188" y="4380325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8" name="Oval 185"/>
            <p:cNvSpPr>
              <a:spLocks noChangeArrowheads="1"/>
            </p:cNvSpPr>
            <p:nvPr/>
          </p:nvSpPr>
          <p:spPr bwMode="auto">
            <a:xfrm>
              <a:off x="4339168" y="4318042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9" name="Oval 185"/>
            <p:cNvSpPr>
              <a:spLocks noChangeArrowheads="1"/>
            </p:cNvSpPr>
            <p:nvPr/>
          </p:nvSpPr>
          <p:spPr bwMode="auto">
            <a:xfrm>
              <a:off x="4139945" y="4351797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0" name="Oval 185"/>
            <p:cNvSpPr>
              <a:spLocks noChangeArrowheads="1"/>
            </p:cNvSpPr>
            <p:nvPr/>
          </p:nvSpPr>
          <p:spPr bwMode="auto">
            <a:xfrm>
              <a:off x="4051483" y="4476674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1" name="Oval 185"/>
            <p:cNvSpPr>
              <a:spLocks noChangeArrowheads="1"/>
            </p:cNvSpPr>
            <p:nvPr/>
          </p:nvSpPr>
          <p:spPr bwMode="auto">
            <a:xfrm>
              <a:off x="4081909" y="4549782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2" name="Oval 185"/>
            <p:cNvSpPr>
              <a:spLocks noChangeArrowheads="1"/>
            </p:cNvSpPr>
            <p:nvPr/>
          </p:nvSpPr>
          <p:spPr bwMode="auto">
            <a:xfrm>
              <a:off x="4547111" y="4602686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3" name="Oval 185"/>
            <p:cNvSpPr>
              <a:spLocks noChangeArrowheads="1"/>
            </p:cNvSpPr>
            <p:nvPr/>
          </p:nvSpPr>
          <p:spPr bwMode="auto">
            <a:xfrm>
              <a:off x="4237619" y="4449994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4" name="Oval 185"/>
            <p:cNvSpPr>
              <a:spLocks noChangeArrowheads="1"/>
            </p:cNvSpPr>
            <p:nvPr/>
          </p:nvSpPr>
          <p:spPr bwMode="auto">
            <a:xfrm>
              <a:off x="4532172" y="4760818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5" name="Oval 185"/>
            <p:cNvSpPr>
              <a:spLocks noChangeArrowheads="1"/>
            </p:cNvSpPr>
            <p:nvPr/>
          </p:nvSpPr>
          <p:spPr bwMode="auto">
            <a:xfrm>
              <a:off x="4417639" y="4469394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6" name="Oval 185"/>
            <p:cNvSpPr>
              <a:spLocks noChangeArrowheads="1"/>
            </p:cNvSpPr>
            <p:nvPr/>
          </p:nvSpPr>
          <p:spPr bwMode="auto">
            <a:xfrm>
              <a:off x="4334535" y="4871332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7" name="Oval 185"/>
            <p:cNvSpPr>
              <a:spLocks noChangeArrowheads="1"/>
            </p:cNvSpPr>
            <p:nvPr/>
          </p:nvSpPr>
          <p:spPr bwMode="auto">
            <a:xfrm>
              <a:off x="4169619" y="4806623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8" name="Oval 185"/>
            <p:cNvSpPr>
              <a:spLocks noChangeArrowheads="1"/>
            </p:cNvSpPr>
            <p:nvPr/>
          </p:nvSpPr>
          <p:spPr bwMode="auto">
            <a:xfrm>
              <a:off x="4079059" y="4688340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9" name="Oval 185"/>
            <p:cNvSpPr>
              <a:spLocks noChangeArrowheads="1"/>
            </p:cNvSpPr>
            <p:nvPr/>
          </p:nvSpPr>
          <p:spPr bwMode="auto">
            <a:xfrm>
              <a:off x="4172132" y="4634626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0" name="Oval 185"/>
            <p:cNvSpPr>
              <a:spLocks noChangeArrowheads="1"/>
            </p:cNvSpPr>
            <p:nvPr/>
          </p:nvSpPr>
          <p:spPr bwMode="auto">
            <a:xfrm>
              <a:off x="4305379" y="4532135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1" name="Oval 185"/>
            <p:cNvSpPr>
              <a:spLocks noChangeArrowheads="1"/>
            </p:cNvSpPr>
            <p:nvPr/>
          </p:nvSpPr>
          <p:spPr bwMode="auto">
            <a:xfrm>
              <a:off x="4485399" y="4658186"/>
              <a:ext cx="360040" cy="340144"/>
            </a:xfrm>
            <a:prstGeom prst="ellipse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3B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2" name="Oval 185"/>
            <p:cNvSpPr>
              <a:spLocks noChangeArrowheads="1"/>
            </p:cNvSpPr>
            <p:nvPr/>
          </p:nvSpPr>
          <p:spPr bwMode="auto">
            <a:xfrm>
              <a:off x="4319965" y="4783984"/>
              <a:ext cx="360040" cy="340144"/>
            </a:xfrm>
            <a:prstGeom prst="ellipse">
              <a:avLst/>
            </a:prstGeom>
            <a:gradFill>
              <a:gsLst>
                <a:gs pos="0">
                  <a:srgbClr val="FF5353"/>
                </a:gs>
                <a:gs pos="100000">
                  <a:srgbClr val="74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0916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8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8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9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9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9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10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10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11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11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1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1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12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repeatCount="7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13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7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9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1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3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5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7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9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1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3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5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7" dur="5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9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1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3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5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7" dur="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9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71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73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75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77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79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3" presetClass="path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1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27" presetClass="emph" presetSubtype="0" repeatCount="14000" fill="remove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125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4" dur="125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5" dur="125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25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63" presetClass="path" presetSubtype="0" decel="100000" fill="hold" grpId="4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.25 -6.08655E-7 L 0.446 -0.02847 " pathEditMode="relative" rAng="0" ptsTypes="AA">
                                      <p:cBhvr>
                                        <p:cTn id="188" dur="1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8250"/>
                            </p:stCondLst>
                            <p:childTnLst>
                              <p:par>
                                <p:cTn id="1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9750"/>
                            </p:stCondLst>
                            <p:childTnLst>
                              <p:par>
                                <p:cTn id="2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84" grpId="0" animBg="1"/>
      <p:bldP spid="85" grpId="0" animBg="1"/>
      <p:bldP spid="86" grpId="0" animBg="1"/>
      <p:bldP spid="87" grpId="0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  <p:bldP spid="116" grpId="0" animBg="1"/>
      <p:bldP spid="116" grpId="1" animBg="1"/>
      <p:bldP spid="116" grpId="2" animBg="1"/>
      <p:bldP spid="117" grpId="0" animBg="1"/>
      <p:bldP spid="117" grpId="1" animBg="1"/>
      <p:bldP spid="117" grpId="2" animBg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2" grpId="0" animBg="1"/>
      <p:bldP spid="122" grpId="1" animBg="1"/>
      <p:bldP spid="122" grpId="2" animBg="1"/>
      <p:bldP spid="123" grpId="0" animBg="1"/>
      <p:bldP spid="123" grpId="1" animBg="1"/>
      <p:bldP spid="123" grpId="2" animBg="1"/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8" grpId="3" animBg="1"/>
      <p:bldP spid="128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524000" y="26064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Закріплення вивченого матеріалу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7089538" y="1476370"/>
            <a:ext cx="973670" cy="46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15779"/>
                </a:lnTo>
                <a:lnTo>
                  <a:pt x="973670" y="315779"/>
                </a:lnTo>
                <a:lnTo>
                  <a:pt x="973670" y="46337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>
            <a:off x="9648307" y="3682443"/>
            <a:ext cx="91440" cy="46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6337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6115867" y="2579406"/>
            <a:ext cx="3578160" cy="46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15779"/>
                </a:lnTo>
                <a:lnTo>
                  <a:pt x="3578160" y="315779"/>
                </a:lnTo>
                <a:lnTo>
                  <a:pt x="3578160" y="46337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7608930" y="3682443"/>
            <a:ext cx="91440" cy="46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6337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6115868" y="2579406"/>
            <a:ext cx="1538783" cy="46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15779"/>
                </a:lnTo>
                <a:lnTo>
                  <a:pt x="1538783" y="315779"/>
                </a:lnTo>
                <a:lnTo>
                  <a:pt x="1538783" y="46337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/>
          <p:cNvSpPr/>
          <p:nvPr/>
        </p:nvSpPr>
        <p:spPr>
          <a:xfrm>
            <a:off x="5112823" y="3682443"/>
            <a:ext cx="91440" cy="46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6337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5158544" y="2579406"/>
            <a:ext cx="957323" cy="46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57323" y="0"/>
                </a:moveTo>
                <a:lnTo>
                  <a:pt x="957323" y="315779"/>
                </a:lnTo>
                <a:lnTo>
                  <a:pt x="0" y="315779"/>
                </a:lnTo>
                <a:lnTo>
                  <a:pt x="0" y="46337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2491986" y="3682443"/>
            <a:ext cx="91440" cy="46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6337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>
            <a:off x="2537706" y="2579406"/>
            <a:ext cx="3578160" cy="46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78160" y="0"/>
                </a:moveTo>
                <a:lnTo>
                  <a:pt x="3578160" y="315779"/>
                </a:lnTo>
                <a:lnTo>
                  <a:pt x="0" y="315779"/>
                </a:lnTo>
                <a:lnTo>
                  <a:pt x="0" y="46337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олилиния 17"/>
          <p:cNvSpPr/>
          <p:nvPr/>
        </p:nvSpPr>
        <p:spPr>
          <a:xfrm>
            <a:off x="6115867" y="1476370"/>
            <a:ext cx="973670" cy="46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73670" y="0"/>
                </a:moveTo>
                <a:lnTo>
                  <a:pt x="973670" y="315779"/>
                </a:lnTo>
                <a:lnTo>
                  <a:pt x="0" y="315779"/>
                </a:lnTo>
                <a:lnTo>
                  <a:pt x="0" y="46337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6096000" y="836713"/>
            <a:ext cx="1987074" cy="639657"/>
          </a:xfrm>
          <a:prstGeom prst="roundRect">
            <a:avLst>
              <a:gd name="adj" fmla="val 10000"/>
            </a:avLst>
          </a:prstGeom>
          <a:solidFill>
            <a:srgbClr val="BE18C2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Полилиния 20"/>
          <p:cNvSpPr/>
          <p:nvPr/>
        </p:nvSpPr>
        <p:spPr>
          <a:xfrm>
            <a:off x="6273031" y="1004893"/>
            <a:ext cx="1987074" cy="639657"/>
          </a:xfrm>
          <a:custGeom>
            <a:avLst/>
            <a:gdLst>
              <a:gd name="connsiteX0" fmla="*/ 0 w 1987074"/>
              <a:gd name="connsiteY0" fmla="*/ 63966 h 639657"/>
              <a:gd name="connsiteX1" fmla="*/ 63966 w 1987074"/>
              <a:gd name="connsiteY1" fmla="*/ 0 h 639657"/>
              <a:gd name="connsiteX2" fmla="*/ 1923108 w 1987074"/>
              <a:gd name="connsiteY2" fmla="*/ 0 h 639657"/>
              <a:gd name="connsiteX3" fmla="*/ 1987074 w 1987074"/>
              <a:gd name="connsiteY3" fmla="*/ 63966 h 639657"/>
              <a:gd name="connsiteX4" fmla="*/ 1987074 w 1987074"/>
              <a:gd name="connsiteY4" fmla="*/ 575691 h 639657"/>
              <a:gd name="connsiteX5" fmla="*/ 1923108 w 1987074"/>
              <a:gd name="connsiteY5" fmla="*/ 639657 h 639657"/>
              <a:gd name="connsiteX6" fmla="*/ 63966 w 1987074"/>
              <a:gd name="connsiteY6" fmla="*/ 639657 h 639657"/>
              <a:gd name="connsiteX7" fmla="*/ 0 w 1987074"/>
              <a:gd name="connsiteY7" fmla="*/ 575691 h 639657"/>
              <a:gd name="connsiteX8" fmla="*/ 0 w 1987074"/>
              <a:gd name="connsiteY8" fmla="*/ 63966 h 63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074" h="639657">
                <a:moveTo>
                  <a:pt x="0" y="63966"/>
                </a:moveTo>
                <a:cubicBezTo>
                  <a:pt x="0" y="28639"/>
                  <a:pt x="28639" y="0"/>
                  <a:pt x="63966" y="0"/>
                </a:cubicBezTo>
                <a:lnTo>
                  <a:pt x="1923108" y="0"/>
                </a:lnTo>
                <a:cubicBezTo>
                  <a:pt x="1958435" y="0"/>
                  <a:pt x="1987074" y="28639"/>
                  <a:pt x="1987074" y="63966"/>
                </a:cubicBezTo>
                <a:lnTo>
                  <a:pt x="1987074" y="575691"/>
                </a:lnTo>
                <a:cubicBezTo>
                  <a:pt x="1987074" y="611018"/>
                  <a:pt x="1958435" y="639657"/>
                  <a:pt x="1923108" y="639657"/>
                </a:cubicBezTo>
                <a:lnTo>
                  <a:pt x="63966" y="639657"/>
                </a:lnTo>
                <a:cubicBezTo>
                  <a:pt x="28639" y="639657"/>
                  <a:pt x="0" y="611018"/>
                  <a:pt x="0" y="575691"/>
                </a:cubicBezTo>
                <a:lnTo>
                  <a:pt x="0" y="6396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735" tIns="18735" rIns="18735" bIns="18735" numCol="1" spcCol="1270" anchor="ctr" anchorCtr="0">
            <a:noAutofit/>
          </a:bodyPr>
          <a:lstStyle/>
          <a:p>
            <a:pPr algn="ctr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Franklin Gothic Book"/>
              </a:rPr>
              <a:t>Радіоактивність</a:t>
            </a:r>
            <a:endParaRPr lang="ru-RU" sz="20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19228" y="1939750"/>
            <a:ext cx="1593279" cy="63965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Полилиния 22"/>
          <p:cNvSpPr/>
          <p:nvPr/>
        </p:nvSpPr>
        <p:spPr>
          <a:xfrm>
            <a:off x="5496259" y="2107929"/>
            <a:ext cx="1593279" cy="639657"/>
          </a:xfrm>
          <a:custGeom>
            <a:avLst/>
            <a:gdLst>
              <a:gd name="connsiteX0" fmla="*/ 0 w 1593279"/>
              <a:gd name="connsiteY0" fmla="*/ 63966 h 639657"/>
              <a:gd name="connsiteX1" fmla="*/ 63966 w 1593279"/>
              <a:gd name="connsiteY1" fmla="*/ 0 h 639657"/>
              <a:gd name="connsiteX2" fmla="*/ 1529313 w 1593279"/>
              <a:gd name="connsiteY2" fmla="*/ 0 h 639657"/>
              <a:gd name="connsiteX3" fmla="*/ 1593279 w 1593279"/>
              <a:gd name="connsiteY3" fmla="*/ 63966 h 639657"/>
              <a:gd name="connsiteX4" fmla="*/ 1593279 w 1593279"/>
              <a:gd name="connsiteY4" fmla="*/ 575691 h 639657"/>
              <a:gd name="connsiteX5" fmla="*/ 1529313 w 1593279"/>
              <a:gd name="connsiteY5" fmla="*/ 639657 h 639657"/>
              <a:gd name="connsiteX6" fmla="*/ 63966 w 1593279"/>
              <a:gd name="connsiteY6" fmla="*/ 639657 h 639657"/>
              <a:gd name="connsiteX7" fmla="*/ 0 w 1593279"/>
              <a:gd name="connsiteY7" fmla="*/ 575691 h 639657"/>
              <a:gd name="connsiteX8" fmla="*/ 0 w 1593279"/>
              <a:gd name="connsiteY8" fmla="*/ 63966 h 63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279" h="639657">
                <a:moveTo>
                  <a:pt x="0" y="63966"/>
                </a:moveTo>
                <a:cubicBezTo>
                  <a:pt x="0" y="28639"/>
                  <a:pt x="28639" y="0"/>
                  <a:pt x="63966" y="0"/>
                </a:cubicBezTo>
                <a:lnTo>
                  <a:pt x="1529313" y="0"/>
                </a:lnTo>
                <a:cubicBezTo>
                  <a:pt x="1564640" y="0"/>
                  <a:pt x="1593279" y="28639"/>
                  <a:pt x="1593279" y="63966"/>
                </a:cubicBezTo>
                <a:lnTo>
                  <a:pt x="1593279" y="575691"/>
                </a:lnTo>
                <a:cubicBezTo>
                  <a:pt x="1593279" y="611018"/>
                  <a:pt x="1564640" y="639657"/>
                  <a:pt x="1529313" y="639657"/>
                </a:cubicBezTo>
                <a:lnTo>
                  <a:pt x="63966" y="639657"/>
                </a:lnTo>
                <a:cubicBezTo>
                  <a:pt x="28639" y="639657"/>
                  <a:pt x="0" y="611018"/>
                  <a:pt x="0" y="575691"/>
                </a:cubicBezTo>
                <a:lnTo>
                  <a:pt x="0" y="6396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935" tIns="94935" rIns="94935" bIns="94935" numCol="1" spcCol="1270" anchor="ctr" anchorCtr="0">
            <a:noAutofit/>
          </a:bodyPr>
          <a:lstStyle/>
          <a:p>
            <a:pPr algn="ctr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Franklin Gothic Book"/>
              </a:rPr>
              <a:t>Природна</a:t>
            </a:r>
            <a:endParaRPr lang="ru-RU" sz="20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41068" y="3042786"/>
            <a:ext cx="1593279" cy="63965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олилиния 24"/>
          <p:cNvSpPr/>
          <p:nvPr/>
        </p:nvSpPr>
        <p:spPr>
          <a:xfrm>
            <a:off x="1918099" y="3210966"/>
            <a:ext cx="1593279" cy="639657"/>
          </a:xfrm>
          <a:custGeom>
            <a:avLst/>
            <a:gdLst>
              <a:gd name="connsiteX0" fmla="*/ 0 w 1593279"/>
              <a:gd name="connsiteY0" fmla="*/ 63966 h 639657"/>
              <a:gd name="connsiteX1" fmla="*/ 63966 w 1593279"/>
              <a:gd name="connsiteY1" fmla="*/ 0 h 639657"/>
              <a:gd name="connsiteX2" fmla="*/ 1529313 w 1593279"/>
              <a:gd name="connsiteY2" fmla="*/ 0 h 639657"/>
              <a:gd name="connsiteX3" fmla="*/ 1593279 w 1593279"/>
              <a:gd name="connsiteY3" fmla="*/ 63966 h 639657"/>
              <a:gd name="connsiteX4" fmla="*/ 1593279 w 1593279"/>
              <a:gd name="connsiteY4" fmla="*/ 575691 h 639657"/>
              <a:gd name="connsiteX5" fmla="*/ 1529313 w 1593279"/>
              <a:gd name="connsiteY5" fmla="*/ 639657 h 639657"/>
              <a:gd name="connsiteX6" fmla="*/ 63966 w 1593279"/>
              <a:gd name="connsiteY6" fmla="*/ 639657 h 639657"/>
              <a:gd name="connsiteX7" fmla="*/ 0 w 1593279"/>
              <a:gd name="connsiteY7" fmla="*/ 575691 h 639657"/>
              <a:gd name="connsiteX8" fmla="*/ 0 w 1593279"/>
              <a:gd name="connsiteY8" fmla="*/ 63966 h 63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279" h="639657">
                <a:moveTo>
                  <a:pt x="0" y="63966"/>
                </a:moveTo>
                <a:cubicBezTo>
                  <a:pt x="0" y="28639"/>
                  <a:pt x="28639" y="0"/>
                  <a:pt x="63966" y="0"/>
                </a:cubicBezTo>
                <a:lnTo>
                  <a:pt x="1529313" y="0"/>
                </a:lnTo>
                <a:cubicBezTo>
                  <a:pt x="1564640" y="0"/>
                  <a:pt x="1593279" y="28639"/>
                  <a:pt x="1593279" y="63966"/>
                </a:cubicBezTo>
                <a:lnTo>
                  <a:pt x="1593279" y="575691"/>
                </a:lnTo>
                <a:cubicBezTo>
                  <a:pt x="1593279" y="611018"/>
                  <a:pt x="1564640" y="639657"/>
                  <a:pt x="1529313" y="639657"/>
                </a:cubicBezTo>
                <a:lnTo>
                  <a:pt x="63966" y="639657"/>
                </a:lnTo>
                <a:cubicBezTo>
                  <a:pt x="28639" y="639657"/>
                  <a:pt x="0" y="611018"/>
                  <a:pt x="0" y="575691"/>
                </a:cubicBezTo>
                <a:lnTo>
                  <a:pt x="0" y="6396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7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935" tIns="94935" rIns="94935" bIns="94935" numCol="1" spcCol="1270" anchor="ctr" anchorCtr="0">
            <a:noAutofit/>
          </a:bodyPr>
          <a:lstStyle/>
          <a:p>
            <a:pPr algn="ctr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Franklin Gothic Book"/>
              </a:rPr>
              <a:t>α</a:t>
            </a:r>
            <a:r>
              <a:rPr lang="uk-UA" sz="20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Franklin Gothic Book"/>
              </a:rPr>
              <a:t>-промені</a:t>
            </a:r>
            <a:endParaRPr lang="ru-RU" sz="20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24301" y="4145823"/>
            <a:ext cx="2026810" cy="821799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7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олилиния 26"/>
              <p:cNvSpPr/>
              <p:nvPr/>
            </p:nvSpPr>
            <p:spPr>
              <a:xfrm>
                <a:off x="1701332" y="4314002"/>
                <a:ext cx="2026810" cy="821799"/>
              </a:xfrm>
              <a:custGeom>
                <a:avLst/>
                <a:gdLst>
                  <a:gd name="connsiteX0" fmla="*/ 0 w 2026810"/>
                  <a:gd name="connsiteY0" fmla="*/ 82180 h 821799"/>
                  <a:gd name="connsiteX1" fmla="*/ 82180 w 2026810"/>
                  <a:gd name="connsiteY1" fmla="*/ 0 h 821799"/>
                  <a:gd name="connsiteX2" fmla="*/ 1944630 w 2026810"/>
                  <a:gd name="connsiteY2" fmla="*/ 0 h 821799"/>
                  <a:gd name="connsiteX3" fmla="*/ 2026810 w 2026810"/>
                  <a:gd name="connsiteY3" fmla="*/ 82180 h 821799"/>
                  <a:gd name="connsiteX4" fmla="*/ 2026810 w 2026810"/>
                  <a:gd name="connsiteY4" fmla="*/ 739619 h 821799"/>
                  <a:gd name="connsiteX5" fmla="*/ 1944630 w 2026810"/>
                  <a:gd name="connsiteY5" fmla="*/ 821799 h 821799"/>
                  <a:gd name="connsiteX6" fmla="*/ 82180 w 2026810"/>
                  <a:gd name="connsiteY6" fmla="*/ 821799 h 821799"/>
                  <a:gd name="connsiteX7" fmla="*/ 0 w 2026810"/>
                  <a:gd name="connsiteY7" fmla="*/ 739619 h 821799"/>
                  <a:gd name="connsiteX8" fmla="*/ 0 w 2026810"/>
                  <a:gd name="connsiteY8" fmla="*/ 82180 h 82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810" h="821799">
                    <a:moveTo>
                      <a:pt x="0" y="82180"/>
                    </a:moveTo>
                    <a:cubicBezTo>
                      <a:pt x="0" y="36793"/>
                      <a:pt x="36793" y="0"/>
                      <a:pt x="82180" y="0"/>
                    </a:cubicBezTo>
                    <a:lnTo>
                      <a:pt x="1944630" y="0"/>
                    </a:lnTo>
                    <a:cubicBezTo>
                      <a:pt x="1990017" y="0"/>
                      <a:pt x="2026810" y="36793"/>
                      <a:pt x="2026810" y="82180"/>
                    </a:cubicBezTo>
                    <a:lnTo>
                      <a:pt x="2026810" y="739619"/>
                    </a:lnTo>
                    <a:cubicBezTo>
                      <a:pt x="2026810" y="785006"/>
                      <a:pt x="1990017" y="821799"/>
                      <a:pt x="1944630" y="821799"/>
                    </a:cubicBezTo>
                    <a:lnTo>
                      <a:pt x="82180" y="821799"/>
                    </a:lnTo>
                    <a:cubicBezTo>
                      <a:pt x="36793" y="821799"/>
                      <a:pt x="0" y="785006"/>
                      <a:pt x="0" y="739619"/>
                    </a:cubicBezTo>
                    <a:lnTo>
                      <a:pt x="0" y="8218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3">
                  <a:tint val="5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070" tIns="24070" rIns="24070" bIns="24070" numCol="1" spcCol="1270" anchor="ctr" anchorCtr="0">
                <a:noAutofit/>
              </a:bodyPr>
              <a:lstStyle/>
              <a:p>
                <a:pPr algn="ctr" defTabSz="8890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ru-RU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/>
                          </a:rPr>
                          <m:t>𝑿</m:t>
                        </m:r>
                      </m:e>
                    </m:sPre>
                    <m:r>
                      <a:rPr lang="en-US" sz="2000" b="1" i="1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ru-RU" sz="20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Franklin Gothic Book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𝒁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p>
                      <m:e>
                        <m:r>
                          <a:rPr lang="en-US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/>
                          </a:rPr>
                          <m:t>𝒀</m:t>
                        </m:r>
                      </m:e>
                    </m:sPre>
                    <m:r>
                      <a:rPr lang="en-US" sz="2000" b="1" i="1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ru-RU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p>
                      <m:e>
                        <m:r>
                          <a:rPr lang="en-US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/>
                          </a:rPr>
                          <m:t>𝑯𝒆</m:t>
                        </m:r>
                      </m:e>
                    </m:sPre>
                  </m:oMath>
                </a14:m>
                <a:endParaRPr lang="ru-RU" sz="19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Franklin Gothic Book"/>
                </a:endParaRPr>
              </a:p>
            </p:txBody>
          </p:sp>
        </mc:Choice>
        <mc:Fallback xmlns="">
          <p:sp>
            <p:nvSpPr>
              <p:cNvPr id="27" name="Полилиния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32" y="4314002"/>
                <a:ext cx="2026810" cy="821799"/>
              </a:xfrm>
              <a:custGeom>
                <a:avLst/>
                <a:gdLst>
                  <a:gd name="connsiteX0" fmla="*/ 0 w 2026810"/>
                  <a:gd name="connsiteY0" fmla="*/ 82180 h 821799"/>
                  <a:gd name="connsiteX1" fmla="*/ 82180 w 2026810"/>
                  <a:gd name="connsiteY1" fmla="*/ 0 h 821799"/>
                  <a:gd name="connsiteX2" fmla="*/ 1944630 w 2026810"/>
                  <a:gd name="connsiteY2" fmla="*/ 0 h 821799"/>
                  <a:gd name="connsiteX3" fmla="*/ 2026810 w 2026810"/>
                  <a:gd name="connsiteY3" fmla="*/ 82180 h 821799"/>
                  <a:gd name="connsiteX4" fmla="*/ 2026810 w 2026810"/>
                  <a:gd name="connsiteY4" fmla="*/ 739619 h 821799"/>
                  <a:gd name="connsiteX5" fmla="*/ 1944630 w 2026810"/>
                  <a:gd name="connsiteY5" fmla="*/ 821799 h 821799"/>
                  <a:gd name="connsiteX6" fmla="*/ 82180 w 2026810"/>
                  <a:gd name="connsiteY6" fmla="*/ 821799 h 821799"/>
                  <a:gd name="connsiteX7" fmla="*/ 0 w 2026810"/>
                  <a:gd name="connsiteY7" fmla="*/ 739619 h 821799"/>
                  <a:gd name="connsiteX8" fmla="*/ 0 w 2026810"/>
                  <a:gd name="connsiteY8" fmla="*/ 82180 h 82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810" h="821799">
                    <a:moveTo>
                      <a:pt x="0" y="82180"/>
                    </a:moveTo>
                    <a:cubicBezTo>
                      <a:pt x="0" y="36793"/>
                      <a:pt x="36793" y="0"/>
                      <a:pt x="82180" y="0"/>
                    </a:cubicBezTo>
                    <a:lnTo>
                      <a:pt x="1944630" y="0"/>
                    </a:lnTo>
                    <a:cubicBezTo>
                      <a:pt x="1990017" y="0"/>
                      <a:pt x="2026810" y="36793"/>
                      <a:pt x="2026810" y="82180"/>
                    </a:cubicBezTo>
                    <a:lnTo>
                      <a:pt x="2026810" y="739619"/>
                    </a:lnTo>
                    <a:cubicBezTo>
                      <a:pt x="2026810" y="785006"/>
                      <a:pt x="1990017" y="821799"/>
                      <a:pt x="1944630" y="821799"/>
                    </a:cubicBezTo>
                    <a:lnTo>
                      <a:pt x="82180" y="821799"/>
                    </a:lnTo>
                    <a:cubicBezTo>
                      <a:pt x="36793" y="821799"/>
                      <a:pt x="0" y="785006"/>
                      <a:pt x="0" y="739619"/>
                    </a:cubicBezTo>
                    <a:lnTo>
                      <a:pt x="0" y="8218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Скругленный прямоугольник 27"/>
          <p:cNvSpPr/>
          <p:nvPr/>
        </p:nvSpPr>
        <p:spPr>
          <a:xfrm>
            <a:off x="4361904" y="3042786"/>
            <a:ext cx="1593279" cy="63965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Полилиния 28"/>
          <p:cNvSpPr/>
          <p:nvPr/>
        </p:nvSpPr>
        <p:spPr>
          <a:xfrm>
            <a:off x="4538935" y="3210966"/>
            <a:ext cx="1593279" cy="639657"/>
          </a:xfrm>
          <a:custGeom>
            <a:avLst/>
            <a:gdLst>
              <a:gd name="connsiteX0" fmla="*/ 0 w 1593279"/>
              <a:gd name="connsiteY0" fmla="*/ 63966 h 639657"/>
              <a:gd name="connsiteX1" fmla="*/ 63966 w 1593279"/>
              <a:gd name="connsiteY1" fmla="*/ 0 h 639657"/>
              <a:gd name="connsiteX2" fmla="*/ 1529313 w 1593279"/>
              <a:gd name="connsiteY2" fmla="*/ 0 h 639657"/>
              <a:gd name="connsiteX3" fmla="*/ 1593279 w 1593279"/>
              <a:gd name="connsiteY3" fmla="*/ 63966 h 639657"/>
              <a:gd name="connsiteX4" fmla="*/ 1593279 w 1593279"/>
              <a:gd name="connsiteY4" fmla="*/ 575691 h 639657"/>
              <a:gd name="connsiteX5" fmla="*/ 1529313 w 1593279"/>
              <a:gd name="connsiteY5" fmla="*/ 639657 h 639657"/>
              <a:gd name="connsiteX6" fmla="*/ 63966 w 1593279"/>
              <a:gd name="connsiteY6" fmla="*/ 639657 h 639657"/>
              <a:gd name="connsiteX7" fmla="*/ 0 w 1593279"/>
              <a:gd name="connsiteY7" fmla="*/ 575691 h 639657"/>
              <a:gd name="connsiteX8" fmla="*/ 0 w 1593279"/>
              <a:gd name="connsiteY8" fmla="*/ 63966 h 63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279" h="639657">
                <a:moveTo>
                  <a:pt x="0" y="63966"/>
                </a:moveTo>
                <a:cubicBezTo>
                  <a:pt x="0" y="28639"/>
                  <a:pt x="28639" y="0"/>
                  <a:pt x="63966" y="0"/>
                </a:cubicBezTo>
                <a:lnTo>
                  <a:pt x="1529313" y="0"/>
                </a:lnTo>
                <a:cubicBezTo>
                  <a:pt x="1564640" y="0"/>
                  <a:pt x="1593279" y="28639"/>
                  <a:pt x="1593279" y="63966"/>
                </a:cubicBezTo>
                <a:lnTo>
                  <a:pt x="1593279" y="575691"/>
                </a:lnTo>
                <a:cubicBezTo>
                  <a:pt x="1593279" y="611018"/>
                  <a:pt x="1564640" y="639657"/>
                  <a:pt x="1529313" y="639657"/>
                </a:cubicBezTo>
                <a:lnTo>
                  <a:pt x="63966" y="639657"/>
                </a:lnTo>
                <a:cubicBezTo>
                  <a:pt x="28639" y="639657"/>
                  <a:pt x="0" y="611018"/>
                  <a:pt x="0" y="575691"/>
                </a:cubicBezTo>
                <a:lnTo>
                  <a:pt x="0" y="6396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7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935" tIns="94935" rIns="94935" bIns="94935" numCol="1" spcCol="1270" anchor="ctr" anchorCtr="0">
            <a:noAutofit/>
          </a:bodyPr>
          <a:lstStyle/>
          <a:p>
            <a:pPr algn="ctr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Franklin Gothic Book"/>
              </a:rPr>
              <a:t>β</a:t>
            </a:r>
            <a:r>
              <a:rPr lang="uk-UA" sz="20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Franklin Gothic Book"/>
              </a:rPr>
              <a:t>-промені</a:t>
            </a:r>
            <a:endParaRPr lang="ru-RU" sz="20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905174" y="4145823"/>
            <a:ext cx="2506738" cy="821799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7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олилиния 30"/>
              <p:cNvSpPr/>
              <p:nvPr/>
            </p:nvSpPr>
            <p:spPr>
              <a:xfrm>
                <a:off x="4082205" y="4314002"/>
                <a:ext cx="2506738" cy="821799"/>
              </a:xfrm>
              <a:custGeom>
                <a:avLst/>
                <a:gdLst>
                  <a:gd name="connsiteX0" fmla="*/ 0 w 2506738"/>
                  <a:gd name="connsiteY0" fmla="*/ 82180 h 821799"/>
                  <a:gd name="connsiteX1" fmla="*/ 82180 w 2506738"/>
                  <a:gd name="connsiteY1" fmla="*/ 0 h 821799"/>
                  <a:gd name="connsiteX2" fmla="*/ 2424558 w 2506738"/>
                  <a:gd name="connsiteY2" fmla="*/ 0 h 821799"/>
                  <a:gd name="connsiteX3" fmla="*/ 2506738 w 2506738"/>
                  <a:gd name="connsiteY3" fmla="*/ 82180 h 821799"/>
                  <a:gd name="connsiteX4" fmla="*/ 2506738 w 2506738"/>
                  <a:gd name="connsiteY4" fmla="*/ 739619 h 821799"/>
                  <a:gd name="connsiteX5" fmla="*/ 2424558 w 2506738"/>
                  <a:gd name="connsiteY5" fmla="*/ 821799 h 821799"/>
                  <a:gd name="connsiteX6" fmla="*/ 82180 w 2506738"/>
                  <a:gd name="connsiteY6" fmla="*/ 821799 h 821799"/>
                  <a:gd name="connsiteX7" fmla="*/ 0 w 2506738"/>
                  <a:gd name="connsiteY7" fmla="*/ 739619 h 821799"/>
                  <a:gd name="connsiteX8" fmla="*/ 0 w 2506738"/>
                  <a:gd name="connsiteY8" fmla="*/ 82180 h 82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6738" h="821799">
                    <a:moveTo>
                      <a:pt x="0" y="82180"/>
                    </a:moveTo>
                    <a:cubicBezTo>
                      <a:pt x="0" y="36793"/>
                      <a:pt x="36793" y="0"/>
                      <a:pt x="82180" y="0"/>
                    </a:cubicBezTo>
                    <a:lnTo>
                      <a:pt x="2424558" y="0"/>
                    </a:lnTo>
                    <a:cubicBezTo>
                      <a:pt x="2469945" y="0"/>
                      <a:pt x="2506738" y="36793"/>
                      <a:pt x="2506738" y="82180"/>
                    </a:cubicBezTo>
                    <a:lnTo>
                      <a:pt x="2506738" y="739619"/>
                    </a:lnTo>
                    <a:cubicBezTo>
                      <a:pt x="2506738" y="785006"/>
                      <a:pt x="2469945" y="821799"/>
                      <a:pt x="2424558" y="821799"/>
                    </a:cubicBezTo>
                    <a:lnTo>
                      <a:pt x="82180" y="821799"/>
                    </a:lnTo>
                    <a:cubicBezTo>
                      <a:pt x="36793" y="821799"/>
                      <a:pt x="0" y="785006"/>
                      <a:pt x="0" y="739619"/>
                    </a:cubicBezTo>
                    <a:lnTo>
                      <a:pt x="0" y="8218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3">
                  <a:tint val="5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070" tIns="24070" rIns="24070" bIns="24070" numCol="1" spcCol="1270" anchor="ctr" anchorCtr="0">
                <a:noAutofit/>
              </a:bodyPr>
              <a:lstStyle/>
              <a:p>
                <a:pPr algn="ctr" defTabSz="8890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ru-RU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/>
                          </a:rPr>
                          <m:t>𝑿</m:t>
                        </m:r>
                      </m:e>
                    </m:sPre>
                    <m:r>
                      <a:rPr lang="en-US" sz="2000" b="1" i="1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ru-RU" sz="20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Franklin Gothic Book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𝒁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/>
                          </a:rPr>
                          <m:t>𝒀</m:t>
                        </m:r>
                      </m:e>
                    </m:sPre>
                    <m:r>
                      <a:rPr lang="en-US" sz="2000" b="1" i="1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ru-RU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sup>
                      <m:e>
                        <m:r>
                          <a:rPr lang="en-US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/>
                          </a:rPr>
                          <m:t>𝒆</m:t>
                        </m:r>
                      </m:e>
                    </m:sPre>
                    <m:r>
                      <a:rPr lang="en-US" sz="2000" b="1" i="1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b="1" i="1">
                                <a:solidFill>
                                  <a:prstClr val="black">
                                    <a:hueOff val="0"/>
                                    <a:satOff val="0"/>
                                    <a:lumOff val="0"/>
                                    <a:alphaOff val="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prstClr val="black">
                                    <a:hueOff val="0"/>
                                    <a:satOff val="0"/>
                                    <a:lumOff val="0"/>
                                    <a:alphaOff val="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</m:sub>
                    </m:sSub>
                  </m:oMath>
                </a14:m>
                <a:endParaRPr lang="ru-RU" sz="20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Franklin Gothic Book"/>
                </a:endParaRPr>
              </a:p>
            </p:txBody>
          </p:sp>
        </mc:Choice>
        <mc:Fallback xmlns="">
          <p:sp>
            <p:nvSpPr>
              <p:cNvPr id="31" name="Полилиния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205" y="4314002"/>
                <a:ext cx="2506738" cy="821799"/>
              </a:xfrm>
              <a:custGeom>
                <a:avLst/>
                <a:gdLst>
                  <a:gd name="connsiteX0" fmla="*/ 0 w 2506738"/>
                  <a:gd name="connsiteY0" fmla="*/ 82180 h 821799"/>
                  <a:gd name="connsiteX1" fmla="*/ 82180 w 2506738"/>
                  <a:gd name="connsiteY1" fmla="*/ 0 h 821799"/>
                  <a:gd name="connsiteX2" fmla="*/ 2424558 w 2506738"/>
                  <a:gd name="connsiteY2" fmla="*/ 0 h 821799"/>
                  <a:gd name="connsiteX3" fmla="*/ 2506738 w 2506738"/>
                  <a:gd name="connsiteY3" fmla="*/ 82180 h 821799"/>
                  <a:gd name="connsiteX4" fmla="*/ 2506738 w 2506738"/>
                  <a:gd name="connsiteY4" fmla="*/ 739619 h 821799"/>
                  <a:gd name="connsiteX5" fmla="*/ 2424558 w 2506738"/>
                  <a:gd name="connsiteY5" fmla="*/ 821799 h 821799"/>
                  <a:gd name="connsiteX6" fmla="*/ 82180 w 2506738"/>
                  <a:gd name="connsiteY6" fmla="*/ 821799 h 821799"/>
                  <a:gd name="connsiteX7" fmla="*/ 0 w 2506738"/>
                  <a:gd name="connsiteY7" fmla="*/ 739619 h 821799"/>
                  <a:gd name="connsiteX8" fmla="*/ 0 w 2506738"/>
                  <a:gd name="connsiteY8" fmla="*/ 82180 h 82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6738" h="821799">
                    <a:moveTo>
                      <a:pt x="0" y="82180"/>
                    </a:moveTo>
                    <a:cubicBezTo>
                      <a:pt x="0" y="36793"/>
                      <a:pt x="36793" y="0"/>
                      <a:pt x="82180" y="0"/>
                    </a:cubicBezTo>
                    <a:lnTo>
                      <a:pt x="2424558" y="0"/>
                    </a:lnTo>
                    <a:cubicBezTo>
                      <a:pt x="2469945" y="0"/>
                      <a:pt x="2506738" y="36793"/>
                      <a:pt x="2506738" y="82180"/>
                    </a:cubicBezTo>
                    <a:lnTo>
                      <a:pt x="2506738" y="739619"/>
                    </a:lnTo>
                    <a:cubicBezTo>
                      <a:pt x="2506738" y="785006"/>
                      <a:pt x="2469945" y="821799"/>
                      <a:pt x="2424558" y="821799"/>
                    </a:cubicBezTo>
                    <a:lnTo>
                      <a:pt x="82180" y="821799"/>
                    </a:lnTo>
                    <a:cubicBezTo>
                      <a:pt x="36793" y="821799"/>
                      <a:pt x="0" y="785006"/>
                      <a:pt x="0" y="739619"/>
                    </a:cubicBezTo>
                    <a:lnTo>
                      <a:pt x="0" y="8218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" name="Скругленный прямоугольник 1023"/>
          <p:cNvSpPr/>
          <p:nvPr/>
        </p:nvSpPr>
        <p:spPr>
          <a:xfrm>
            <a:off x="6858011" y="3042786"/>
            <a:ext cx="1593279" cy="63965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25" name="Полилиния 1024"/>
          <p:cNvSpPr/>
          <p:nvPr/>
        </p:nvSpPr>
        <p:spPr>
          <a:xfrm>
            <a:off x="7035042" y="3210966"/>
            <a:ext cx="1593279" cy="639657"/>
          </a:xfrm>
          <a:custGeom>
            <a:avLst/>
            <a:gdLst>
              <a:gd name="connsiteX0" fmla="*/ 0 w 1593279"/>
              <a:gd name="connsiteY0" fmla="*/ 63966 h 639657"/>
              <a:gd name="connsiteX1" fmla="*/ 63966 w 1593279"/>
              <a:gd name="connsiteY1" fmla="*/ 0 h 639657"/>
              <a:gd name="connsiteX2" fmla="*/ 1529313 w 1593279"/>
              <a:gd name="connsiteY2" fmla="*/ 0 h 639657"/>
              <a:gd name="connsiteX3" fmla="*/ 1593279 w 1593279"/>
              <a:gd name="connsiteY3" fmla="*/ 63966 h 639657"/>
              <a:gd name="connsiteX4" fmla="*/ 1593279 w 1593279"/>
              <a:gd name="connsiteY4" fmla="*/ 575691 h 639657"/>
              <a:gd name="connsiteX5" fmla="*/ 1529313 w 1593279"/>
              <a:gd name="connsiteY5" fmla="*/ 639657 h 639657"/>
              <a:gd name="connsiteX6" fmla="*/ 63966 w 1593279"/>
              <a:gd name="connsiteY6" fmla="*/ 639657 h 639657"/>
              <a:gd name="connsiteX7" fmla="*/ 0 w 1593279"/>
              <a:gd name="connsiteY7" fmla="*/ 575691 h 639657"/>
              <a:gd name="connsiteX8" fmla="*/ 0 w 1593279"/>
              <a:gd name="connsiteY8" fmla="*/ 63966 h 63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279" h="639657">
                <a:moveTo>
                  <a:pt x="0" y="63966"/>
                </a:moveTo>
                <a:cubicBezTo>
                  <a:pt x="0" y="28639"/>
                  <a:pt x="28639" y="0"/>
                  <a:pt x="63966" y="0"/>
                </a:cubicBezTo>
                <a:lnTo>
                  <a:pt x="1529313" y="0"/>
                </a:lnTo>
                <a:cubicBezTo>
                  <a:pt x="1564640" y="0"/>
                  <a:pt x="1593279" y="28639"/>
                  <a:pt x="1593279" y="63966"/>
                </a:cubicBezTo>
                <a:lnTo>
                  <a:pt x="1593279" y="575691"/>
                </a:lnTo>
                <a:cubicBezTo>
                  <a:pt x="1593279" y="611018"/>
                  <a:pt x="1564640" y="639657"/>
                  <a:pt x="1529313" y="639657"/>
                </a:cubicBezTo>
                <a:lnTo>
                  <a:pt x="63966" y="639657"/>
                </a:lnTo>
                <a:cubicBezTo>
                  <a:pt x="28639" y="639657"/>
                  <a:pt x="0" y="611018"/>
                  <a:pt x="0" y="575691"/>
                </a:cubicBezTo>
                <a:lnTo>
                  <a:pt x="0" y="6396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7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935" tIns="94935" rIns="94935" bIns="94935" numCol="1" spcCol="1270" anchor="ctr" anchorCtr="0">
            <a:noAutofit/>
          </a:bodyPr>
          <a:lstStyle/>
          <a:p>
            <a:pPr algn="ctr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/>
                <a:cs typeface="Times New Roman"/>
              </a:rPr>
              <a:t>γ</a:t>
            </a:r>
            <a:r>
              <a:rPr lang="uk-UA" sz="20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Franklin Gothic Book"/>
              </a:rPr>
              <a:t>-промені</a:t>
            </a:r>
            <a:endParaRPr lang="ru-RU" sz="20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/>
            </a:endParaRPr>
          </a:p>
        </p:txBody>
      </p:sp>
      <p:sp>
        <p:nvSpPr>
          <p:cNvPr id="1027" name="Скругленный прямоугольник 1026"/>
          <p:cNvSpPr/>
          <p:nvPr/>
        </p:nvSpPr>
        <p:spPr>
          <a:xfrm>
            <a:off x="6765975" y="4145823"/>
            <a:ext cx="1777351" cy="821799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7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Полилиния 1027"/>
              <p:cNvSpPr/>
              <p:nvPr/>
            </p:nvSpPr>
            <p:spPr>
              <a:xfrm>
                <a:off x="6943006" y="4314002"/>
                <a:ext cx="1777351" cy="821799"/>
              </a:xfrm>
              <a:custGeom>
                <a:avLst/>
                <a:gdLst>
                  <a:gd name="connsiteX0" fmla="*/ 0 w 1777351"/>
                  <a:gd name="connsiteY0" fmla="*/ 82180 h 821799"/>
                  <a:gd name="connsiteX1" fmla="*/ 82180 w 1777351"/>
                  <a:gd name="connsiteY1" fmla="*/ 0 h 821799"/>
                  <a:gd name="connsiteX2" fmla="*/ 1695171 w 1777351"/>
                  <a:gd name="connsiteY2" fmla="*/ 0 h 821799"/>
                  <a:gd name="connsiteX3" fmla="*/ 1777351 w 1777351"/>
                  <a:gd name="connsiteY3" fmla="*/ 82180 h 821799"/>
                  <a:gd name="connsiteX4" fmla="*/ 1777351 w 1777351"/>
                  <a:gd name="connsiteY4" fmla="*/ 739619 h 821799"/>
                  <a:gd name="connsiteX5" fmla="*/ 1695171 w 1777351"/>
                  <a:gd name="connsiteY5" fmla="*/ 821799 h 821799"/>
                  <a:gd name="connsiteX6" fmla="*/ 82180 w 1777351"/>
                  <a:gd name="connsiteY6" fmla="*/ 821799 h 821799"/>
                  <a:gd name="connsiteX7" fmla="*/ 0 w 1777351"/>
                  <a:gd name="connsiteY7" fmla="*/ 739619 h 821799"/>
                  <a:gd name="connsiteX8" fmla="*/ 0 w 1777351"/>
                  <a:gd name="connsiteY8" fmla="*/ 82180 h 82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351" h="821799">
                    <a:moveTo>
                      <a:pt x="0" y="82180"/>
                    </a:moveTo>
                    <a:cubicBezTo>
                      <a:pt x="0" y="36793"/>
                      <a:pt x="36793" y="0"/>
                      <a:pt x="82180" y="0"/>
                    </a:cubicBezTo>
                    <a:lnTo>
                      <a:pt x="1695171" y="0"/>
                    </a:lnTo>
                    <a:cubicBezTo>
                      <a:pt x="1740558" y="0"/>
                      <a:pt x="1777351" y="36793"/>
                      <a:pt x="1777351" y="82180"/>
                    </a:cubicBezTo>
                    <a:lnTo>
                      <a:pt x="1777351" y="739619"/>
                    </a:lnTo>
                    <a:cubicBezTo>
                      <a:pt x="1777351" y="785006"/>
                      <a:pt x="1740558" y="821799"/>
                      <a:pt x="1695171" y="821799"/>
                    </a:cubicBezTo>
                    <a:lnTo>
                      <a:pt x="82180" y="821799"/>
                    </a:lnTo>
                    <a:cubicBezTo>
                      <a:pt x="36793" y="821799"/>
                      <a:pt x="0" y="785006"/>
                      <a:pt x="0" y="739619"/>
                    </a:cubicBezTo>
                    <a:lnTo>
                      <a:pt x="0" y="8218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3">
                  <a:tint val="5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0270" tIns="100270" rIns="100270" bIns="100270" numCol="1" spcCol="1270" anchor="ctr" anchorCtr="0">
                <a:noAutofit/>
              </a:bodyPr>
              <a:lstStyle/>
              <a:p>
                <a:pPr algn="ctr" defTabSz="8890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ru-RU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/>
                          </a:rPr>
                          <m:t>𝑿</m:t>
                        </m:r>
                      </m:e>
                    </m:sPre>
                    <m:r>
                      <a:rPr lang="en-US" sz="2000" b="1" i="1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ru-RU" sz="20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Franklin Gothic Book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/>
                          </a:rPr>
                          <m:t>𝑿</m:t>
                        </m:r>
                      </m:e>
                    </m:sPre>
                    <m:r>
                      <a:rPr lang="en-US" sz="2000" b="1" i="1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ru-RU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sup>
                      <m:e>
                        <m:r>
                          <a:rPr lang="en-US" sz="2000" b="1" i="1"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𝜸</m:t>
                        </m:r>
                      </m:e>
                    </m:sPre>
                  </m:oMath>
                </a14:m>
                <a:endParaRPr lang="ru-RU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Franklin Gothic Book"/>
                </a:endParaRPr>
              </a:p>
            </p:txBody>
          </p:sp>
        </mc:Choice>
        <mc:Fallback xmlns="">
          <p:sp>
            <p:nvSpPr>
              <p:cNvPr id="1028" name="Полилиния 10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006" y="4314002"/>
                <a:ext cx="1777351" cy="821799"/>
              </a:xfrm>
              <a:custGeom>
                <a:avLst/>
                <a:gdLst>
                  <a:gd name="connsiteX0" fmla="*/ 0 w 1777351"/>
                  <a:gd name="connsiteY0" fmla="*/ 82180 h 821799"/>
                  <a:gd name="connsiteX1" fmla="*/ 82180 w 1777351"/>
                  <a:gd name="connsiteY1" fmla="*/ 0 h 821799"/>
                  <a:gd name="connsiteX2" fmla="*/ 1695171 w 1777351"/>
                  <a:gd name="connsiteY2" fmla="*/ 0 h 821799"/>
                  <a:gd name="connsiteX3" fmla="*/ 1777351 w 1777351"/>
                  <a:gd name="connsiteY3" fmla="*/ 82180 h 821799"/>
                  <a:gd name="connsiteX4" fmla="*/ 1777351 w 1777351"/>
                  <a:gd name="connsiteY4" fmla="*/ 739619 h 821799"/>
                  <a:gd name="connsiteX5" fmla="*/ 1695171 w 1777351"/>
                  <a:gd name="connsiteY5" fmla="*/ 821799 h 821799"/>
                  <a:gd name="connsiteX6" fmla="*/ 82180 w 1777351"/>
                  <a:gd name="connsiteY6" fmla="*/ 821799 h 821799"/>
                  <a:gd name="connsiteX7" fmla="*/ 0 w 1777351"/>
                  <a:gd name="connsiteY7" fmla="*/ 739619 h 821799"/>
                  <a:gd name="connsiteX8" fmla="*/ 0 w 1777351"/>
                  <a:gd name="connsiteY8" fmla="*/ 82180 h 82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7351" h="821799">
                    <a:moveTo>
                      <a:pt x="0" y="82180"/>
                    </a:moveTo>
                    <a:cubicBezTo>
                      <a:pt x="0" y="36793"/>
                      <a:pt x="36793" y="0"/>
                      <a:pt x="82180" y="0"/>
                    </a:cubicBezTo>
                    <a:lnTo>
                      <a:pt x="1695171" y="0"/>
                    </a:lnTo>
                    <a:cubicBezTo>
                      <a:pt x="1740558" y="0"/>
                      <a:pt x="1777351" y="36793"/>
                      <a:pt x="1777351" y="82180"/>
                    </a:cubicBezTo>
                    <a:lnTo>
                      <a:pt x="1777351" y="739619"/>
                    </a:lnTo>
                    <a:cubicBezTo>
                      <a:pt x="1777351" y="785006"/>
                      <a:pt x="1740558" y="821799"/>
                      <a:pt x="1695171" y="821799"/>
                    </a:cubicBezTo>
                    <a:lnTo>
                      <a:pt x="82180" y="821799"/>
                    </a:lnTo>
                    <a:cubicBezTo>
                      <a:pt x="36793" y="821799"/>
                      <a:pt x="0" y="785006"/>
                      <a:pt x="0" y="739619"/>
                    </a:cubicBezTo>
                    <a:lnTo>
                      <a:pt x="0" y="8218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" name="Скругленный прямоугольник 1028"/>
          <p:cNvSpPr/>
          <p:nvPr/>
        </p:nvSpPr>
        <p:spPr>
          <a:xfrm>
            <a:off x="8897389" y="3042786"/>
            <a:ext cx="1593279" cy="63965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30" name="Полилиния 1029"/>
          <p:cNvSpPr/>
          <p:nvPr/>
        </p:nvSpPr>
        <p:spPr>
          <a:xfrm>
            <a:off x="9074420" y="3210966"/>
            <a:ext cx="1593279" cy="639657"/>
          </a:xfrm>
          <a:custGeom>
            <a:avLst/>
            <a:gdLst>
              <a:gd name="connsiteX0" fmla="*/ 0 w 1593279"/>
              <a:gd name="connsiteY0" fmla="*/ 63966 h 639657"/>
              <a:gd name="connsiteX1" fmla="*/ 63966 w 1593279"/>
              <a:gd name="connsiteY1" fmla="*/ 0 h 639657"/>
              <a:gd name="connsiteX2" fmla="*/ 1529313 w 1593279"/>
              <a:gd name="connsiteY2" fmla="*/ 0 h 639657"/>
              <a:gd name="connsiteX3" fmla="*/ 1593279 w 1593279"/>
              <a:gd name="connsiteY3" fmla="*/ 63966 h 639657"/>
              <a:gd name="connsiteX4" fmla="*/ 1593279 w 1593279"/>
              <a:gd name="connsiteY4" fmla="*/ 575691 h 639657"/>
              <a:gd name="connsiteX5" fmla="*/ 1529313 w 1593279"/>
              <a:gd name="connsiteY5" fmla="*/ 639657 h 639657"/>
              <a:gd name="connsiteX6" fmla="*/ 63966 w 1593279"/>
              <a:gd name="connsiteY6" fmla="*/ 639657 h 639657"/>
              <a:gd name="connsiteX7" fmla="*/ 0 w 1593279"/>
              <a:gd name="connsiteY7" fmla="*/ 575691 h 639657"/>
              <a:gd name="connsiteX8" fmla="*/ 0 w 1593279"/>
              <a:gd name="connsiteY8" fmla="*/ 63966 h 63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279" h="639657">
                <a:moveTo>
                  <a:pt x="0" y="63966"/>
                </a:moveTo>
                <a:cubicBezTo>
                  <a:pt x="0" y="28639"/>
                  <a:pt x="28639" y="0"/>
                  <a:pt x="63966" y="0"/>
                </a:cubicBezTo>
                <a:lnTo>
                  <a:pt x="1529313" y="0"/>
                </a:lnTo>
                <a:cubicBezTo>
                  <a:pt x="1564640" y="0"/>
                  <a:pt x="1593279" y="28639"/>
                  <a:pt x="1593279" y="63966"/>
                </a:cubicBezTo>
                <a:lnTo>
                  <a:pt x="1593279" y="575691"/>
                </a:lnTo>
                <a:cubicBezTo>
                  <a:pt x="1593279" y="611018"/>
                  <a:pt x="1564640" y="639657"/>
                  <a:pt x="1529313" y="639657"/>
                </a:cubicBezTo>
                <a:lnTo>
                  <a:pt x="63966" y="639657"/>
                </a:lnTo>
                <a:cubicBezTo>
                  <a:pt x="28639" y="639657"/>
                  <a:pt x="0" y="611018"/>
                  <a:pt x="0" y="575691"/>
                </a:cubicBezTo>
                <a:lnTo>
                  <a:pt x="0" y="6396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7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935" tIns="94935" rIns="94935" bIns="94935" numCol="1" spcCol="1270" anchor="ctr" anchorCtr="0">
            <a:noAutofit/>
          </a:bodyPr>
          <a:lstStyle/>
          <a:p>
            <a:pPr algn="ctr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Franklin Gothic Book"/>
              </a:rPr>
              <a:t>Спонтанний поділ ядер</a:t>
            </a:r>
            <a:endParaRPr lang="ru-RU" sz="20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/>
            </a:endParaRPr>
          </a:p>
        </p:txBody>
      </p:sp>
      <p:sp>
        <p:nvSpPr>
          <p:cNvPr id="1031" name="Скругленный прямоугольник 1030"/>
          <p:cNvSpPr/>
          <p:nvPr/>
        </p:nvSpPr>
        <p:spPr>
          <a:xfrm>
            <a:off x="8897389" y="4145823"/>
            <a:ext cx="1593279" cy="821799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7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32" name="Полилиния 1031"/>
          <p:cNvSpPr/>
          <p:nvPr/>
        </p:nvSpPr>
        <p:spPr>
          <a:xfrm>
            <a:off x="9074420" y="4314002"/>
            <a:ext cx="1593279" cy="821799"/>
          </a:xfrm>
          <a:custGeom>
            <a:avLst/>
            <a:gdLst>
              <a:gd name="connsiteX0" fmla="*/ 0 w 1593279"/>
              <a:gd name="connsiteY0" fmla="*/ 82180 h 821799"/>
              <a:gd name="connsiteX1" fmla="*/ 82180 w 1593279"/>
              <a:gd name="connsiteY1" fmla="*/ 0 h 821799"/>
              <a:gd name="connsiteX2" fmla="*/ 1511099 w 1593279"/>
              <a:gd name="connsiteY2" fmla="*/ 0 h 821799"/>
              <a:gd name="connsiteX3" fmla="*/ 1593279 w 1593279"/>
              <a:gd name="connsiteY3" fmla="*/ 82180 h 821799"/>
              <a:gd name="connsiteX4" fmla="*/ 1593279 w 1593279"/>
              <a:gd name="connsiteY4" fmla="*/ 739619 h 821799"/>
              <a:gd name="connsiteX5" fmla="*/ 1511099 w 1593279"/>
              <a:gd name="connsiteY5" fmla="*/ 821799 h 821799"/>
              <a:gd name="connsiteX6" fmla="*/ 82180 w 1593279"/>
              <a:gd name="connsiteY6" fmla="*/ 821799 h 821799"/>
              <a:gd name="connsiteX7" fmla="*/ 0 w 1593279"/>
              <a:gd name="connsiteY7" fmla="*/ 739619 h 821799"/>
              <a:gd name="connsiteX8" fmla="*/ 0 w 1593279"/>
              <a:gd name="connsiteY8" fmla="*/ 82180 h 8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279" h="821799">
                <a:moveTo>
                  <a:pt x="0" y="82180"/>
                </a:moveTo>
                <a:cubicBezTo>
                  <a:pt x="0" y="36793"/>
                  <a:pt x="36793" y="0"/>
                  <a:pt x="82180" y="0"/>
                </a:cubicBezTo>
                <a:lnTo>
                  <a:pt x="1511099" y="0"/>
                </a:lnTo>
                <a:cubicBezTo>
                  <a:pt x="1556486" y="0"/>
                  <a:pt x="1593279" y="36793"/>
                  <a:pt x="1593279" y="82180"/>
                </a:cubicBezTo>
                <a:lnTo>
                  <a:pt x="1593279" y="739619"/>
                </a:lnTo>
                <a:cubicBezTo>
                  <a:pt x="1593279" y="785006"/>
                  <a:pt x="1556486" y="821799"/>
                  <a:pt x="1511099" y="821799"/>
                </a:cubicBezTo>
                <a:lnTo>
                  <a:pt x="82180" y="821799"/>
                </a:lnTo>
                <a:cubicBezTo>
                  <a:pt x="36793" y="821799"/>
                  <a:pt x="0" y="785006"/>
                  <a:pt x="0" y="739619"/>
                </a:cubicBezTo>
                <a:lnTo>
                  <a:pt x="0" y="8218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270" tIns="100270" rIns="100270" bIns="100270" numCol="1" spcCol="1270" anchor="ctr" anchorCtr="0">
            <a:noAutofit/>
          </a:bodyPr>
          <a:lstStyle/>
          <a:p>
            <a:pPr algn="ctr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Franklin Gothic Book"/>
              </a:rPr>
              <a:t>Ядро ділиться на два осколки</a:t>
            </a:r>
            <a:endParaRPr lang="ru-RU" sz="20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/>
            </a:endParaRPr>
          </a:p>
        </p:txBody>
      </p:sp>
      <p:sp>
        <p:nvSpPr>
          <p:cNvPr id="1033" name="Скругленный прямоугольник 1032"/>
          <p:cNvSpPr/>
          <p:nvPr/>
        </p:nvSpPr>
        <p:spPr>
          <a:xfrm>
            <a:off x="7266570" y="1939750"/>
            <a:ext cx="1593279" cy="639657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34" name="Полилиния 1033"/>
          <p:cNvSpPr/>
          <p:nvPr/>
        </p:nvSpPr>
        <p:spPr>
          <a:xfrm>
            <a:off x="7443601" y="2107929"/>
            <a:ext cx="1593279" cy="639657"/>
          </a:xfrm>
          <a:custGeom>
            <a:avLst/>
            <a:gdLst>
              <a:gd name="connsiteX0" fmla="*/ 0 w 1593279"/>
              <a:gd name="connsiteY0" fmla="*/ 63966 h 639657"/>
              <a:gd name="connsiteX1" fmla="*/ 63966 w 1593279"/>
              <a:gd name="connsiteY1" fmla="*/ 0 h 639657"/>
              <a:gd name="connsiteX2" fmla="*/ 1529313 w 1593279"/>
              <a:gd name="connsiteY2" fmla="*/ 0 h 639657"/>
              <a:gd name="connsiteX3" fmla="*/ 1593279 w 1593279"/>
              <a:gd name="connsiteY3" fmla="*/ 63966 h 639657"/>
              <a:gd name="connsiteX4" fmla="*/ 1593279 w 1593279"/>
              <a:gd name="connsiteY4" fmla="*/ 575691 h 639657"/>
              <a:gd name="connsiteX5" fmla="*/ 1529313 w 1593279"/>
              <a:gd name="connsiteY5" fmla="*/ 639657 h 639657"/>
              <a:gd name="connsiteX6" fmla="*/ 63966 w 1593279"/>
              <a:gd name="connsiteY6" fmla="*/ 639657 h 639657"/>
              <a:gd name="connsiteX7" fmla="*/ 0 w 1593279"/>
              <a:gd name="connsiteY7" fmla="*/ 575691 h 639657"/>
              <a:gd name="connsiteX8" fmla="*/ 0 w 1593279"/>
              <a:gd name="connsiteY8" fmla="*/ 63966 h 63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279" h="639657">
                <a:moveTo>
                  <a:pt x="0" y="63966"/>
                </a:moveTo>
                <a:cubicBezTo>
                  <a:pt x="0" y="28639"/>
                  <a:pt x="28639" y="0"/>
                  <a:pt x="63966" y="0"/>
                </a:cubicBezTo>
                <a:lnTo>
                  <a:pt x="1529313" y="0"/>
                </a:lnTo>
                <a:cubicBezTo>
                  <a:pt x="1564640" y="0"/>
                  <a:pt x="1593279" y="28639"/>
                  <a:pt x="1593279" y="63966"/>
                </a:cubicBezTo>
                <a:lnTo>
                  <a:pt x="1593279" y="575691"/>
                </a:lnTo>
                <a:cubicBezTo>
                  <a:pt x="1593279" y="611018"/>
                  <a:pt x="1564640" y="639657"/>
                  <a:pt x="1529313" y="639657"/>
                </a:cubicBezTo>
                <a:lnTo>
                  <a:pt x="63966" y="639657"/>
                </a:lnTo>
                <a:cubicBezTo>
                  <a:pt x="28639" y="639657"/>
                  <a:pt x="0" y="611018"/>
                  <a:pt x="0" y="575691"/>
                </a:cubicBezTo>
                <a:lnTo>
                  <a:pt x="0" y="6396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935" tIns="94935" rIns="94935" bIns="94935" numCol="1" spcCol="1270" anchor="ctr" anchorCtr="0">
            <a:noAutofit/>
          </a:bodyPr>
          <a:lstStyle/>
          <a:p>
            <a:pPr algn="ctr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Franklin Gothic Book"/>
              </a:rPr>
              <a:t>Штучна</a:t>
            </a:r>
            <a:endParaRPr lang="ru-RU" sz="20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1504" y="980728"/>
            <a:ext cx="35958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Робота у парах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Складіть схему, що узагальнює розглянутий на уроці матеріал</a:t>
            </a:r>
            <a:endParaRPr lang="ru-RU" sz="28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83904" y="5157192"/>
            <a:ext cx="8632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uk-UA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Виконайте  тестові завдання на картках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75520" y="5517232"/>
            <a:ext cx="8632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Відповіді: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31505" y="5877273"/>
            <a:ext cx="8859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варіант:1-А, 2-С, 3-В, 4-С, 5-В, 6-А.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варіант:1-В, 2-С, 3-А, 4-С, 5-А, 6-А.</a:t>
            </a:r>
            <a:endParaRPr lang="ru-RU" sz="28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416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1025" grpId="0" animBg="1"/>
      <p:bldP spid="1028" grpId="0" animBg="1"/>
      <p:bldP spid="1030" grpId="0" animBg="1"/>
      <p:bldP spid="1032" grpId="0" animBg="1"/>
      <p:bldP spid="1034" grpId="0" animBg="1"/>
      <p:bldP spid="2" grpId="0"/>
      <p:bldP spid="36" grpId="0"/>
      <p:bldP spid="3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524000" y="26064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Домашнє завдання 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7568" y="1124745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Вивчити §45 за підручником Володимира Сиротюка, Юрія Мірошниченка, Фізика і астрономія11 клас (рівень стандарту).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Записати рівняння розпаду при перетворенні </a:t>
            </a:r>
            <a:r>
              <a:rPr lang="uk-UA" sz="2800" i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en-US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k-UA" sz="2800" i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uk-UA" sz="2800" i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en-US" sz="28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uk-UA" sz="2800" i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uk-UA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Творче завдання. </a:t>
            </a:r>
            <a:r>
              <a:rPr lang="uk-UA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Підготувати презентацію на тему «Застосування радіоактивних ізотопів».</a:t>
            </a:r>
            <a:endParaRPr lang="ru-RU" sz="28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44529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524000" y="26064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Підсумок уроку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3512" y="1052736"/>
            <a:ext cx="89644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</a:t>
            </a:r>
            <a:r>
              <a:rPr lang="uk-UA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Дослідження показали, що в будь-якому радіоактивному випромінюванні наявні α-частинки, β-частинки та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γ-частинки (весь набір або частково).</a:t>
            </a:r>
            <a:endParaRPr lang="en-US" sz="24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Радіоактивні розпади відбуваються при переході атомного ядра із збудженого стану в основний.</a:t>
            </a:r>
            <a:endParaRPr lang="en-US" sz="24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Радіоактивні перетворення підкоряються законам збереження енергії.</a:t>
            </a:r>
            <a:endParaRPr lang="en-US" sz="24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uk-UA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та β-розпади підпорядковуються правилам зміщення </a:t>
            </a:r>
            <a:r>
              <a:rPr lang="uk-UA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Содді</a:t>
            </a:r>
            <a:r>
              <a:rPr lang="uk-UA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Спонтанні (самовільні, природні) реакції – це реакції які відбуваються без будь-якого впливу ззовні.</a:t>
            </a:r>
            <a:endParaRPr lang="en-US" sz="24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Штучне перетворення ядер – це взаємодія ядер або елементарних частинок із ядром, </a:t>
            </a:r>
            <a:r>
              <a:rPr lang="uk-UA" sz="2400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наслідком якого </a:t>
            </a:r>
            <a:r>
              <a:rPr lang="uk-UA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 утворення частинок, відмінних від вихідних.</a:t>
            </a:r>
            <a:endParaRPr lang="ru-RU" sz="24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7399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4AEF733-C063-47A1-B580-09D01138C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5" y="0"/>
            <a:ext cx="12192000" cy="693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F558C8-5E4B-4F4C-BD14-AAFF3D6A173F}"/>
              </a:ext>
            </a:extLst>
          </p:cNvPr>
          <p:cNvSpPr txBox="1"/>
          <p:nvPr/>
        </p:nvSpPr>
        <p:spPr>
          <a:xfrm>
            <a:off x="5637362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02D0BC-7CB5-405E-836C-C1BBDB79C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77" y="515007"/>
            <a:ext cx="10846676" cy="60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298825F-E430-4D1D-BE49-4EE67ED76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dirty="0"/>
              <a:t>ІСТОРІЯ</a:t>
            </a:r>
            <a:endParaRPr lang="en-US" altLang="uk-UA" sz="1600" dirty="0"/>
          </a:p>
        </p:txBody>
      </p:sp>
      <p:grpSp>
        <p:nvGrpSpPr>
          <p:cNvPr id="5123" name="Group 3">
            <a:extLst>
              <a:ext uri="{FF2B5EF4-FFF2-40B4-BE49-F238E27FC236}">
                <a16:creationId xmlns:a16="http://schemas.microsoft.com/office/drawing/2014/main" id="{998D548F-AD8F-4E83-9AA6-A140C32E136C}"/>
              </a:ext>
            </a:extLst>
          </p:cNvPr>
          <p:cNvGrpSpPr>
            <a:grpSpLocks/>
          </p:cNvGrpSpPr>
          <p:nvPr/>
        </p:nvGrpSpPr>
        <p:grpSpPr bwMode="auto">
          <a:xfrm>
            <a:off x="2743201" y="1878013"/>
            <a:ext cx="1724025" cy="482600"/>
            <a:chOff x="816" y="2304"/>
            <a:chExt cx="1440" cy="448"/>
          </a:xfrm>
        </p:grpSpPr>
        <p:sp>
          <p:nvSpPr>
            <p:cNvPr id="5143" name="Freeform 4">
              <a:extLst>
                <a:ext uri="{FF2B5EF4-FFF2-40B4-BE49-F238E27FC236}">
                  <a16:creationId xmlns:a16="http://schemas.microsoft.com/office/drawing/2014/main" id="{D92D173D-761C-4C18-A664-E1C3D661BED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270 w 1120"/>
                <a:gd name="T1" fmla="*/ 190 h 252"/>
                <a:gd name="T2" fmla="*/ 1265 w 1120"/>
                <a:gd name="T3" fmla="*/ 188 h 252"/>
                <a:gd name="T4" fmla="*/ 1247 w 1120"/>
                <a:gd name="T5" fmla="*/ 185 h 252"/>
                <a:gd name="T6" fmla="*/ 1218 w 1120"/>
                <a:gd name="T7" fmla="*/ 181 h 252"/>
                <a:gd name="T8" fmla="*/ 1177 w 1120"/>
                <a:gd name="T9" fmla="*/ 175 h 252"/>
                <a:gd name="T10" fmla="*/ 1125 w 1120"/>
                <a:gd name="T11" fmla="*/ 167 h 252"/>
                <a:gd name="T12" fmla="*/ 1064 w 1120"/>
                <a:gd name="T13" fmla="*/ 160 h 252"/>
                <a:gd name="T14" fmla="*/ 993 w 1120"/>
                <a:gd name="T15" fmla="*/ 154 h 252"/>
                <a:gd name="T16" fmla="*/ 914 w 1120"/>
                <a:gd name="T17" fmla="*/ 148 h 252"/>
                <a:gd name="T18" fmla="*/ 828 w 1120"/>
                <a:gd name="T19" fmla="*/ 143 h 252"/>
                <a:gd name="T20" fmla="*/ 733 w 1120"/>
                <a:gd name="T21" fmla="*/ 139 h 252"/>
                <a:gd name="T22" fmla="*/ 630 w 1120"/>
                <a:gd name="T23" fmla="*/ 139 h 252"/>
                <a:gd name="T24" fmla="*/ 528 w 1120"/>
                <a:gd name="T25" fmla="*/ 139 h 252"/>
                <a:gd name="T26" fmla="*/ 435 w 1120"/>
                <a:gd name="T27" fmla="*/ 143 h 252"/>
                <a:gd name="T28" fmla="*/ 349 w 1120"/>
                <a:gd name="T29" fmla="*/ 148 h 252"/>
                <a:gd name="T30" fmla="*/ 270 w 1120"/>
                <a:gd name="T31" fmla="*/ 154 h 252"/>
                <a:gd name="T32" fmla="*/ 202 w 1120"/>
                <a:gd name="T33" fmla="*/ 160 h 252"/>
                <a:gd name="T34" fmla="*/ 143 w 1120"/>
                <a:gd name="T35" fmla="*/ 167 h 252"/>
                <a:gd name="T36" fmla="*/ 93 w 1120"/>
                <a:gd name="T37" fmla="*/ 175 h 252"/>
                <a:gd name="T38" fmla="*/ 52 w 1120"/>
                <a:gd name="T39" fmla="*/ 181 h 252"/>
                <a:gd name="T40" fmla="*/ 23 w 1120"/>
                <a:gd name="T41" fmla="*/ 185 h 252"/>
                <a:gd name="T42" fmla="*/ 7 w 1120"/>
                <a:gd name="T43" fmla="*/ 188 h 252"/>
                <a:gd name="T44" fmla="*/ 0 w 1120"/>
                <a:gd name="T45" fmla="*/ 190 h 252"/>
                <a:gd name="T46" fmla="*/ 0 w 1120"/>
                <a:gd name="T47" fmla="*/ 47 h 252"/>
                <a:gd name="T48" fmla="*/ 635 w 1120"/>
                <a:gd name="T49" fmla="*/ 0 h 252"/>
                <a:gd name="T50" fmla="*/ 1270 w 1120"/>
                <a:gd name="T51" fmla="*/ 47 h 252"/>
                <a:gd name="T52" fmla="*/ 1270 w 1120"/>
                <a:gd name="T53" fmla="*/ 190 h 252"/>
                <a:gd name="T54" fmla="*/ 1270 w 1120"/>
                <a:gd name="T55" fmla="*/ 19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541" name="Rectangle 5">
              <a:extLst>
                <a:ext uri="{FF2B5EF4-FFF2-40B4-BE49-F238E27FC236}">
                  <a16:creationId xmlns:a16="http://schemas.microsoft.com/office/drawing/2014/main" id="{25AFCD63-62D7-4B14-B14C-AC6351C23F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5764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1896 </a:t>
              </a:r>
              <a:r>
                <a:rPr lang="ru-RU" b="1" dirty="0" err="1">
                  <a:solidFill>
                    <a:srgbClr val="FF0000"/>
                  </a:solidFill>
                  <a:latin typeface="Arial" charset="0"/>
                </a:rPr>
                <a:t>рік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124" name="Group 6">
            <a:extLst>
              <a:ext uri="{FF2B5EF4-FFF2-40B4-BE49-F238E27FC236}">
                <a16:creationId xmlns:a16="http://schemas.microsoft.com/office/drawing/2014/main" id="{792DA4A6-3B8E-48A9-81FE-FA5593E83D6D}"/>
              </a:ext>
            </a:extLst>
          </p:cNvPr>
          <p:cNvGrpSpPr>
            <a:grpSpLocks/>
          </p:cNvGrpSpPr>
          <p:nvPr/>
        </p:nvGrpSpPr>
        <p:grpSpPr bwMode="auto">
          <a:xfrm>
            <a:off x="2743201" y="3021013"/>
            <a:ext cx="1724025" cy="482600"/>
            <a:chOff x="816" y="2304"/>
            <a:chExt cx="1440" cy="448"/>
          </a:xfrm>
        </p:grpSpPr>
        <p:sp>
          <p:nvSpPr>
            <p:cNvPr id="5141" name="Freeform 7">
              <a:extLst>
                <a:ext uri="{FF2B5EF4-FFF2-40B4-BE49-F238E27FC236}">
                  <a16:creationId xmlns:a16="http://schemas.microsoft.com/office/drawing/2014/main" id="{19200283-7A6A-4301-940C-5D6D26577E65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270 w 1120"/>
                <a:gd name="T1" fmla="*/ 190 h 252"/>
                <a:gd name="T2" fmla="*/ 1265 w 1120"/>
                <a:gd name="T3" fmla="*/ 188 h 252"/>
                <a:gd name="T4" fmla="*/ 1247 w 1120"/>
                <a:gd name="T5" fmla="*/ 185 h 252"/>
                <a:gd name="T6" fmla="*/ 1218 w 1120"/>
                <a:gd name="T7" fmla="*/ 181 h 252"/>
                <a:gd name="T8" fmla="*/ 1177 w 1120"/>
                <a:gd name="T9" fmla="*/ 175 h 252"/>
                <a:gd name="T10" fmla="*/ 1125 w 1120"/>
                <a:gd name="T11" fmla="*/ 167 h 252"/>
                <a:gd name="T12" fmla="*/ 1064 w 1120"/>
                <a:gd name="T13" fmla="*/ 160 h 252"/>
                <a:gd name="T14" fmla="*/ 993 w 1120"/>
                <a:gd name="T15" fmla="*/ 154 h 252"/>
                <a:gd name="T16" fmla="*/ 914 w 1120"/>
                <a:gd name="T17" fmla="*/ 148 h 252"/>
                <a:gd name="T18" fmla="*/ 828 w 1120"/>
                <a:gd name="T19" fmla="*/ 143 h 252"/>
                <a:gd name="T20" fmla="*/ 733 w 1120"/>
                <a:gd name="T21" fmla="*/ 139 h 252"/>
                <a:gd name="T22" fmla="*/ 630 w 1120"/>
                <a:gd name="T23" fmla="*/ 139 h 252"/>
                <a:gd name="T24" fmla="*/ 528 w 1120"/>
                <a:gd name="T25" fmla="*/ 139 h 252"/>
                <a:gd name="T26" fmla="*/ 435 w 1120"/>
                <a:gd name="T27" fmla="*/ 143 h 252"/>
                <a:gd name="T28" fmla="*/ 349 w 1120"/>
                <a:gd name="T29" fmla="*/ 148 h 252"/>
                <a:gd name="T30" fmla="*/ 270 w 1120"/>
                <a:gd name="T31" fmla="*/ 154 h 252"/>
                <a:gd name="T32" fmla="*/ 202 w 1120"/>
                <a:gd name="T33" fmla="*/ 160 h 252"/>
                <a:gd name="T34" fmla="*/ 143 w 1120"/>
                <a:gd name="T35" fmla="*/ 167 h 252"/>
                <a:gd name="T36" fmla="*/ 93 w 1120"/>
                <a:gd name="T37" fmla="*/ 175 h 252"/>
                <a:gd name="T38" fmla="*/ 52 w 1120"/>
                <a:gd name="T39" fmla="*/ 181 h 252"/>
                <a:gd name="T40" fmla="*/ 23 w 1120"/>
                <a:gd name="T41" fmla="*/ 185 h 252"/>
                <a:gd name="T42" fmla="*/ 7 w 1120"/>
                <a:gd name="T43" fmla="*/ 188 h 252"/>
                <a:gd name="T44" fmla="*/ 0 w 1120"/>
                <a:gd name="T45" fmla="*/ 190 h 252"/>
                <a:gd name="T46" fmla="*/ 0 w 1120"/>
                <a:gd name="T47" fmla="*/ 47 h 252"/>
                <a:gd name="T48" fmla="*/ 635 w 1120"/>
                <a:gd name="T49" fmla="*/ 0 h 252"/>
                <a:gd name="T50" fmla="*/ 1270 w 1120"/>
                <a:gd name="T51" fmla="*/ 47 h 252"/>
                <a:gd name="T52" fmla="*/ 1270 w 1120"/>
                <a:gd name="T53" fmla="*/ 190 h 252"/>
                <a:gd name="T54" fmla="*/ 1270 w 1120"/>
                <a:gd name="T55" fmla="*/ 19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544" name="Rectangle 8">
              <a:extLst>
                <a:ext uri="{FF2B5EF4-FFF2-40B4-BE49-F238E27FC236}">
                  <a16:creationId xmlns:a16="http://schemas.microsoft.com/office/drawing/2014/main" id="{3DD63D42-1E1E-4695-8BCE-6C016460E0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5764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1898 </a:t>
              </a:r>
              <a:r>
                <a:rPr lang="ru-RU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рік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125" name="Group 9">
            <a:extLst>
              <a:ext uri="{FF2B5EF4-FFF2-40B4-BE49-F238E27FC236}">
                <a16:creationId xmlns:a16="http://schemas.microsoft.com/office/drawing/2014/main" id="{2EBC38B1-249E-41E4-BDF3-7D847A7F6235}"/>
              </a:ext>
            </a:extLst>
          </p:cNvPr>
          <p:cNvGrpSpPr>
            <a:grpSpLocks/>
          </p:cNvGrpSpPr>
          <p:nvPr/>
        </p:nvGrpSpPr>
        <p:grpSpPr bwMode="auto">
          <a:xfrm>
            <a:off x="2743201" y="4164013"/>
            <a:ext cx="1724025" cy="482600"/>
            <a:chOff x="816" y="2304"/>
            <a:chExt cx="1440" cy="448"/>
          </a:xfrm>
        </p:grpSpPr>
        <p:sp>
          <p:nvSpPr>
            <p:cNvPr id="5139" name="Freeform 10">
              <a:extLst>
                <a:ext uri="{FF2B5EF4-FFF2-40B4-BE49-F238E27FC236}">
                  <a16:creationId xmlns:a16="http://schemas.microsoft.com/office/drawing/2014/main" id="{82809106-EDEF-4B38-820B-94E52C2B1FD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270 w 1120"/>
                <a:gd name="T1" fmla="*/ 190 h 252"/>
                <a:gd name="T2" fmla="*/ 1265 w 1120"/>
                <a:gd name="T3" fmla="*/ 188 h 252"/>
                <a:gd name="T4" fmla="*/ 1247 w 1120"/>
                <a:gd name="T5" fmla="*/ 185 h 252"/>
                <a:gd name="T6" fmla="*/ 1218 w 1120"/>
                <a:gd name="T7" fmla="*/ 181 h 252"/>
                <a:gd name="T8" fmla="*/ 1177 w 1120"/>
                <a:gd name="T9" fmla="*/ 175 h 252"/>
                <a:gd name="T10" fmla="*/ 1125 w 1120"/>
                <a:gd name="T11" fmla="*/ 167 h 252"/>
                <a:gd name="T12" fmla="*/ 1064 w 1120"/>
                <a:gd name="T13" fmla="*/ 160 h 252"/>
                <a:gd name="T14" fmla="*/ 993 w 1120"/>
                <a:gd name="T15" fmla="*/ 154 h 252"/>
                <a:gd name="T16" fmla="*/ 914 w 1120"/>
                <a:gd name="T17" fmla="*/ 148 h 252"/>
                <a:gd name="T18" fmla="*/ 828 w 1120"/>
                <a:gd name="T19" fmla="*/ 143 h 252"/>
                <a:gd name="T20" fmla="*/ 733 w 1120"/>
                <a:gd name="T21" fmla="*/ 139 h 252"/>
                <a:gd name="T22" fmla="*/ 630 w 1120"/>
                <a:gd name="T23" fmla="*/ 139 h 252"/>
                <a:gd name="T24" fmla="*/ 528 w 1120"/>
                <a:gd name="T25" fmla="*/ 139 h 252"/>
                <a:gd name="T26" fmla="*/ 435 w 1120"/>
                <a:gd name="T27" fmla="*/ 143 h 252"/>
                <a:gd name="T28" fmla="*/ 349 w 1120"/>
                <a:gd name="T29" fmla="*/ 148 h 252"/>
                <a:gd name="T30" fmla="*/ 270 w 1120"/>
                <a:gd name="T31" fmla="*/ 154 h 252"/>
                <a:gd name="T32" fmla="*/ 202 w 1120"/>
                <a:gd name="T33" fmla="*/ 160 h 252"/>
                <a:gd name="T34" fmla="*/ 143 w 1120"/>
                <a:gd name="T35" fmla="*/ 167 h 252"/>
                <a:gd name="T36" fmla="*/ 93 w 1120"/>
                <a:gd name="T37" fmla="*/ 175 h 252"/>
                <a:gd name="T38" fmla="*/ 52 w 1120"/>
                <a:gd name="T39" fmla="*/ 181 h 252"/>
                <a:gd name="T40" fmla="*/ 23 w 1120"/>
                <a:gd name="T41" fmla="*/ 185 h 252"/>
                <a:gd name="T42" fmla="*/ 7 w 1120"/>
                <a:gd name="T43" fmla="*/ 188 h 252"/>
                <a:gd name="T44" fmla="*/ 0 w 1120"/>
                <a:gd name="T45" fmla="*/ 190 h 252"/>
                <a:gd name="T46" fmla="*/ 0 w 1120"/>
                <a:gd name="T47" fmla="*/ 47 h 252"/>
                <a:gd name="T48" fmla="*/ 635 w 1120"/>
                <a:gd name="T49" fmla="*/ 0 h 252"/>
                <a:gd name="T50" fmla="*/ 1270 w 1120"/>
                <a:gd name="T51" fmla="*/ 47 h 252"/>
                <a:gd name="T52" fmla="*/ 1270 w 1120"/>
                <a:gd name="T53" fmla="*/ 190 h 252"/>
                <a:gd name="T54" fmla="*/ 1270 w 1120"/>
                <a:gd name="T55" fmla="*/ 19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547" name="Rectangle 11">
              <a:extLst>
                <a:ext uri="{FF2B5EF4-FFF2-40B4-BE49-F238E27FC236}">
                  <a16:creationId xmlns:a16="http://schemas.microsoft.com/office/drawing/2014/main" id="{DC5457EC-CC5B-489C-A81E-0692762D3C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1898 </a:t>
              </a:r>
              <a:r>
                <a:rPr lang="ru-RU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рік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126" name="Group 12">
            <a:extLst>
              <a:ext uri="{FF2B5EF4-FFF2-40B4-BE49-F238E27FC236}">
                <a16:creationId xmlns:a16="http://schemas.microsoft.com/office/drawing/2014/main" id="{D09C1471-D4FE-41F0-98C7-20CFF1132A2B}"/>
              </a:ext>
            </a:extLst>
          </p:cNvPr>
          <p:cNvGrpSpPr>
            <a:grpSpLocks/>
          </p:cNvGrpSpPr>
          <p:nvPr/>
        </p:nvGrpSpPr>
        <p:grpSpPr bwMode="auto">
          <a:xfrm>
            <a:off x="2743201" y="5307013"/>
            <a:ext cx="1724025" cy="482600"/>
            <a:chOff x="816" y="2304"/>
            <a:chExt cx="1440" cy="448"/>
          </a:xfrm>
        </p:grpSpPr>
        <p:sp>
          <p:nvSpPr>
            <p:cNvPr id="5137" name="Freeform 13">
              <a:extLst>
                <a:ext uri="{FF2B5EF4-FFF2-40B4-BE49-F238E27FC236}">
                  <a16:creationId xmlns:a16="http://schemas.microsoft.com/office/drawing/2014/main" id="{5E896314-C202-43D5-AF80-7247545C2608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270 w 1120"/>
                <a:gd name="T1" fmla="*/ 190 h 252"/>
                <a:gd name="T2" fmla="*/ 1265 w 1120"/>
                <a:gd name="T3" fmla="*/ 188 h 252"/>
                <a:gd name="T4" fmla="*/ 1247 w 1120"/>
                <a:gd name="T5" fmla="*/ 185 h 252"/>
                <a:gd name="T6" fmla="*/ 1218 w 1120"/>
                <a:gd name="T7" fmla="*/ 181 h 252"/>
                <a:gd name="T8" fmla="*/ 1177 w 1120"/>
                <a:gd name="T9" fmla="*/ 175 h 252"/>
                <a:gd name="T10" fmla="*/ 1125 w 1120"/>
                <a:gd name="T11" fmla="*/ 167 h 252"/>
                <a:gd name="T12" fmla="*/ 1064 w 1120"/>
                <a:gd name="T13" fmla="*/ 160 h 252"/>
                <a:gd name="T14" fmla="*/ 993 w 1120"/>
                <a:gd name="T15" fmla="*/ 154 h 252"/>
                <a:gd name="T16" fmla="*/ 914 w 1120"/>
                <a:gd name="T17" fmla="*/ 148 h 252"/>
                <a:gd name="T18" fmla="*/ 828 w 1120"/>
                <a:gd name="T19" fmla="*/ 143 h 252"/>
                <a:gd name="T20" fmla="*/ 733 w 1120"/>
                <a:gd name="T21" fmla="*/ 139 h 252"/>
                <a:gd name="T22" fmla="*/ 630 w 1120"/>
                <a:gd name="T23" fmla="*/ 139 h 252"/>
                <a:gd name="T24" fmla="*/ 528 w 1120"/>
                <a:gd name="T25" fmla="*/ 139 h 252"/>
                <a:gd name="T26" fmla="*/ 435 w 1120"/>
                <a:gd name="T27" fmla="*/ 143 h 252"/>
                <a:gd name="T28" fmla="*/ 349 w 1120"/>
                <a:gd name="T29" fmla="*/ 148 h 252"/>
                <a:gd name="T30" fmla="*/ 270 w 1120"/>
                <a:gd name="T31" fmla="*/ 154 h 252"/>
                <a:gd name="T32" fmla="*/ 202 w 1120"/>
                <a:gd name="T33" fmla="*/ 160 h 252"/>
                <a:gd name="T34" fmla="*/ 143 w 1120"/>
                <a:gd name="T35" fmla="*/ 167 h 252"/>
                <a:gd name="T36" fmla="*/ 93 w 1120"/>
                <a:gd name="T37" fmla="*/ 175 h 252"/>
                <a:gd name="T38" fmla="*/ 52 w 1120"/>
                <a:gd name="T39" fmla="*/ 181 h 252"/>
                <a:gd name="T40" fmla="*/ 23 w 1120"/>
                <a:gd name="T41" fmla="*/ 185 h 252"/>
                <a:gd name="T42" fmla="*/ 7 w 1120"/>
                <a:gd name="T43" fmla="*/ 188 h 252"/>
                <a:gd name="T44" fmla="*/ 0 w 1120"/>
                <a:gd name="T45" fmla="*/ 190 h 252"/>
                <a:gd name="T46" fmla="*/ 0 w 1120"/>
                <a:gd name="T47" fmla="*/ 47 h 252"/>
                <a:gd name="T48" fmla="*/ 635 w 1120"/>
                <a:gd name="T49" fmla="*/ 0 h 252"/>
                <a:gd name="T50" fmla="*/ 1270 w 1120"/>
                <a:gd name="T51" fmla="*/ 47 h 252"/>
                <a:gd name="T52" fmla="*/ 1270 w 1120"/>
                <a:gd name="T53" fmla="*/ 190 h 252"/>
                <a:gd name="T54" fmla="*/ 1270 w 1120"/>
                <a:gd name="T55" fmla="*/ 19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550" name="Rectangle 14">
              <a:extLst>
                <a:ext uri="{FF2B5EF4-FFF2-40B4-BE49-F238E27FC236}">
                  <a16:creationId xmlns:a16="http://schemas.microsoft.com/office/drawing/2014/main" id="{5364A13F-DFDA-476E-A8CD-2D5492393A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5764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1902 </a:t>
              </a:r>
              <a:r>
                <a:rPr lang="ru-RU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рік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5127" name="AutoShape 15">
            <a:extLst>
              <a:ext uri="{FF2B5EF4-FFF2-40B4-BE49-F238E27FC236}">
                <a16:creationId xmlns:a16="http://schemas.microsoft.com/office/drawing/2014/main" id="{49123A2D-F7FB-4653-BCB1-6F53265AF707}"/>
              </a:ext>
            </a:extLst>
          </p:cNvPr>
          <p:cNvCxnSpPr>
            <a:cxnSpLocks noChangeShapeType="1"/>
            <a:stCxn id="5143" idx="11"/>
            <a:endCxn id="65544" idx="0"/>
          </p:cNvCxnSpPr>
          <p:nvPr/>
        </p:nvCxnSpPr>
        <p:spPr bwMode="gray">
          <a:xfrm>
            <a:off x="3600451" y="2305051"/>
            <a:ext cx="4763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8" name="AutoShape 16">
            <a:extLst>
              <a:ext uri="{FF2B5EF4-FFF2-40B4-BE49-F238E27FC236}">
                <a16:creationId xmlns:a16="http://schemas.microsoft.com/office/drawing/2014/main" id="{CD6E0107-D8B3-4A36-8FAC-4D0C16585670}"/>
              </a:ext>
            </a:extLst>
          </p:cNvPr>
          <p:cNvCxnSpPr>
            <a:cxnSpLocks noChangeShapeType="1"/>
            <a:stCxn id="5141" idx="11"/>
            <a:endCxn id="65547" idx="0"/>
          </p:cNvCxnSpPr>
          <p:nvPr/>
        </p:nvCxnSpPr>
        <p:spPr bwMode="gray">
          <a:xfrm>
            <a:off x="3600451" y="3448051"/>
            <a:ext cx="4763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9" name="AutoShape 17">
            <a:extLst>
              <a:ext uri="{FF2B5EF4-FFF2-40B4-BE49-F238E27FC236}">
                <a16:creationId xmlns:a16="http://schemas.microsoft.com/office/drawing/2014/main" id="{7715BF27-76F2-477E-BA25-9481CDF1848E}"/>
              </a:ext>
            </a:extLst>
          </p:cNvPr>
          <p:cNvCxnSpPr>
            <a:cxnSpLocks noChangeShapeType="1"/>
            <a:stCxn id="5139" idx="11"/>
            <a:endCxn id="65550" idx="0"/>
          </p:cNvCxnSpPr>
          <p:nvPr/>
        </p:nvCxnSpPr>
        <p:spPr bwMode="gray">
          <a:xfrm>
            <a:off x="3600451" y="4591051"/>
            <a:ext cx="4763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0" name="Line 18">
            <a:extLst>
              <a:ext uri="{FF2B5EF4-FFF2-40B4-BE49-F238E27FC236}">
                <a16:creationId xmlns:a16="http://schemas.microsoft.com/office/drawing/2014/main" id="{DC8F933A-A8E3-4CC8-99A9-6355EE613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590800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1" name="Line 19">
            <a:extLst>
              <a:ext uri="{FF2B5EF4-FFF2-40B4-BE49-F238E27FC236}">
                <a16:creationId xmlns:a16="http://schemas.microsoft.com/office/drawing/2014/main" id="{8993A0F6-48BF-4A5C-A096-E4099CCDC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835400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2" name="Line 20">
            <a:extLst>
              <a:ext uri="{FF2B5EF4-FFF2-40B4-BE49-F238E27FC236}">
                <a16:creationId xmlns:a16="http://schemas.microsoft.com/office/drawing/2014/main" id="{E99FB470-585A-43E3-A10E-16A98EBE2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956175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3" name="Text Box 21">
            <a:extLst>
              <a:ext uri="{FF2B5EF4-FFF2-40B4-BE49-F238E27FC236}">
                <a16:creationId xmlns:a16="http://schemas.microsoft.com/office/drawing/2014/main" id="{6215FC8E-3A66-46EE-B22A-C46086429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1785938"/>
            <a:ext cx="6286786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kumimoji="0" lang="ru-RU" alt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Анрі</a:t>
            </a:r>
            <a:r>
              <a:rPr kumimoji="0" lang="ru-RU" alt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Беккерель </a:t>
            </a:r>
            <a:r>
              <a:rPr kumimoji="0" lang="ru-RU" alt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відкриває</a:t>
            </a:r>
            <a:r>
              <a:rPr kumimoji="0" lang="ru-RU" alt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явище</a:t>
            </a:r>
            <a:r>
              <a:rPr kumimoji="0" lang="ru-RU" alt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радіоактивності</a:t>
            </a:r>
            <a:r>
              <a:rPr kumimoji="0" lang="ru-RU" alt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altLang="uk-UA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134" name="Text Box 22">
            <a:extLst>
              <a:ext uri="{FF2B5EF4-FFF2-40B4-BE49-F238E27FC236}">
                <a16:creationId xmlns:a16="http://schemas.microsoft.com/office/drawing/2014/main" id="{E05AB14F-3345-4897-8F5E-10F2442B4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95600"/>
            <a:ext cx="5214938" cy="7386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Марія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Складовська-Кюрі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досліджує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уранові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руди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lang="ru-RU" altLang="uk-UA" sz="14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виявила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нові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элементи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полоній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lang="ru-RU" altLang="uk-UA" sz="1400" b="1" dirty="0">
                <a:solidFill>
                  <a:srgbClr val="FFFFFF"/>
                </a:solidFill>
                <a:latin typeface="Verdana" panose="020B0604030504040204" pitchFamily="34" charset="0"/>
              </a:rPr>
              <a:t>і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радій</a:t>
            </a:r>
            <a:endParaRPr kumimoji="0" lang="en-US" altLang="uk-UA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135" name="Text Box 23">
            <a:extLst>
              <a:ext uri="{FF2B5EF4-FFF2-40B4-BE49-F238E27FC236}">
                <a16:creationId xmlns:a16="http://schemas.microsoft.com/office/drawing/2014/main" id="{C1565FB1-32DC-4776-A9A5-5174B5DE3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4038601"/>
            <a:ext cx="5048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Эрнест Резерфорд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виділяе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два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види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променів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-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промені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lang="ru-RU" altLang="uk-UA" sz="1400" b="1" dirty="0">
                <a:solidFill>
                  <a:srgbClr val="FFFFFF"/>
                </a:solidFill>
                <a:latin typeface="Verdana" panose="020B0604030504040204" pitchFamily="34" charset="0"/>
              </a:rPr>
              <a:t>і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l-GR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β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-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промені</a:t>
            </a:r>
            <a:endParaRPr kumimoji="0" lang="en-US" altLang="uk-UA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136" name="Text Box 24">
            <a:extLst>
              <a:ext uri="{FF2B5EF4-FFF2-40B4-BE49-F238E27FC236}">
                <a16:creationId xmlns:a16="http://schemas.microsoft.com/office/drawing/2014/main" id="{AF22EC14-2E48-4F5F-B93D-7601C9F04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999" y="5181600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Эрнест Резерфорд и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Фредеріко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Содді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довели,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що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атом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може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ru-RU" alt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перетворюватись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в </a:t>
            </a:r>
            <a:r>
              <a:rPr lang="ru-RU" altLang="uk-UA" sz="14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інши</a:t>
            </a:r>
            <a:r>
              <a:rPr kumimoji="0" lang="ru-RU" alt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й элемент</a:t>
            </a:r>
            <a:endParaRPr kumimoji="0" lang="en-US" altLang="uk-UA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94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7222B42-FFC6-4EEE-9E9F-AEA5342F6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3200" dirty="0" err="1"/>
              <a:t>досліди</a:t>
            </a:r>
            <a:endParaRPr lang="en-US" altLang="uk-UA" sz="1800" dirty="0"/>
          </a:p>
        </p:txBody>
      </p:sp>
      <p:sp>
        <p:nvSpPr>
          <p:cNvPr id="66564" name="AutoShape 4">
            <a:extLst>
              <a:ext uri="{FF2B5EF4-FFF2-40B4-BE49-F238E27FC236}">
                <a16:creationId xmlns:a16="http://schemas.microsoft.com/office/drawing/2014/main" id="{6BC81778-2B6D-463D-94D9-ABD3FB5DA94E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7739064" y="3571876"/>
            <a:ext cx="2155825" cy="2544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Verdana" pitchFamily="34" charset="0"/>
              </a:rPr>
              <a:t>Негативні</a:t>
            </a:r>
            <a:r>
              <a:rPr lang="ru-RU" dirty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>
                <a:solidFill>
                  <a:srgbClr val="FFFFFF"/>
                </a:solidFill>
                <a:latin typeface="Verdana" pitchFamily="34" charset="0"/>
              </a:rPr>
              <a:t>частинки</a:t>
            </a:r>
            <a:endParaRPr lang="ru-RU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Verdana" pitchFamily="34" charset="0"/>
              </a:rPr>
              <a:t>Назвали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l-GR" b="1" dirty="0">
                <a:solidFill>
                  <a:srgbClr val="FFFFFF"/>
                </a:solidFill>
                <a:latin typeface="Verdana" pitchFamily="34" charset="0"/>
              </a:rPr>
              <a:t>β</a:t>
            </a:r>
            <a:r>
              <a:rPr lang="ru-RU" b="1" dirty="0">
                <a:solidFill>
                  <a:srgbClr val="FFFFFF"/>
                </a:solidFill>
                <a:latin typeface="Verdana" pitchFamily="34" charset="0"/>
              </a:rPr>
              <a:t>-</a:t>
            </a:r>
            <a:r>
              <a:rPr lang="ru-RU" b="1" dirty="0" err="1">
                <a:solidFill>
                  <a:srgbClr val="FFFFFF"/>
                </a:solidFill>
                <a:latin typeface="Verdana" pitchFamily="34" charset="0"/>
              </a:rPr>
              <a:t>промені</a:t>
            </a:r>
            <a:r>
              <a:rPr lang="ru-RU" b="1" dirty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ru-RU" b="1" dirty="0" err="1">
                <a:solidFill>
                  <a:srgbClr val="FFFFFF"/>
                </a:solidFill>
                <a:latin typeface="Verdana" pitchFamily="34" charset="0"/>
              </a:rPr>
              <a:t>це</a:t>
            </a:r>
            <a:r>
              <a:rPr lang="ru-RU" b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ru-RU" b="1" dirty="0" err="1">
                <a:solidFill>
                  <a:srgbClr val="FFFFFF"/>
                </a:solidFill>
                <a:latin typeface="Verdana" pitchFamily="34" charset="0"/>
              </a:rPr>
              <a:t>электрони</a:t>
            </a:r>
            <a:r>
              <a:rPr lang="ru-RU" b="1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6566" name="AutoShape 6">
            <a:extLst>
              <a:ext uri="{FF2B5EF4-FFF2-40B4-BE49-F238E27FC236}">
                <a16:creationId xmlns:a16="http://schemas.microsoft.com/office/drawing/2014/main" id="{A4F35A5E-05A1-420F-8BC7-48013582D51E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095501" y="3571876"/>
            <a:ext cx="2155825" cy="2544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>
                <a:solidFill>
                  <a:srgbClr val="FFFFFF"/>
                </a:solidFill>
                <a:latin typeface="Verdana" pitchFamily="34" charset="0"/>
              </a:rPr>
              <a:t>Позитивні</a:t>
            </a:r>
            <a:r>
              <a:rPr lang="ru-RU" dirty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>
                <a:solidFill>
                  <a:srgbClr val="FFFFFF"/>
                </a:solidFill>
                <a:latin typeface="Verdana" pitchFamily="34" charset="0"/>
              </a:rPr>
              <a:t>частинки</a:t>
            </a:r>
            <a:endParaRPr lang="ru-RU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Verdana" pitchFamily="34" charset="0"/>
              </a:rPr>
              <a:t>назвали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l-GR" sz="1600" b="1" dirty="0">
                <a:solidFill>
                  <a:srgbClr val="FFFFFF"/>
                </a:solidFill>
                <a:latin typeface="Verdana" pitchFamily="34" charset="0"/>
              </a:rPr>
              <a:t>α</a:t>
            </a:r>
            <a:r>
              <a:rPr lang="ru-RU" sz="1600" b="1" dirty="0">
                <a:solidFill>
                  <a:srgbClr val="FFFFFF"/>
                </a:solidFill>
                <a:latin typeface="Verdana" pitchFamily="34" charset="0"/>
              </a:rPr>
              <a:t>-</a:t>
            </a:r>
            <a:r>
              <a:rPr lang="ru-RU" sz="1600" b="1" dirty="0" err="1">
                <a:solidFill>
                  <a:srgbClr val="FFFFFF"/>
                </a:solidFill>
                <a:latin typeface="Verdana" pitchFamily="34" charset="0"/>
              </a:rPr>
              <a:t>промені</a:t>
            </a:r>
            <a:r>
              <a:rPr lang="ru-RU" sz="1600" b="1" dirty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ru-RU" sz="1600" b="1" dirty="0" err="1">
                <a:solidFill>
                  <a:srgbClr val="FFFFFF"/>
                </a:solidFill>
                <a:latin typeface="Verdana" pitchFamily="34" charset="0"/>
              </a:rPr>
              <a:t>це</a:t>
            </a:r>
            <a:r>
              <a:rPr lang="ru-RU" sz="1600" b="1" dirty="0">
                <a:solidFill>
                  <a:srgbClr val="FFFFFF"/>
                </a:solidFill>
                <a:latin typeface="Verdana" pitchFamily="34" charset="0"/>
              </a:rPr>
              <a:t> атом </a:t>
            </a:r>
            <a:r>
              <a:rPr lang="ru-RU" sz="1600" b="1" dirty="0" err="1">
                <a:solidFill>
                  <a:srgbClr val="FFFFFF"/>
                </a:solidFill>
                <a:latin typeface="Verdana" pitchFamily="34" charset="0"/>
              </a:rPr>
              <a:t>гелія</a:t>
            </a:r>
            <a:r>
              <a:rPr lang="ru-RU" sz="1600" b="1" dirty="0">
                <a:solidFill>
                  <a:srgbClr val="FFFFFF"/>
                </a:solidFill>
                <a:latin typeface="Verdana" pitchFamily="34" charset="0"/>
              </a:rPr>
              <a:t>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>
                <a:solidFill>
                  <a:srgbClr val="FFFFFF"/>
                </a:solidFill>
                <a:latin typeface="Verdana" pitchFamily="34" charset="0"/>
              </a:rPr>
              <a:t>що</a:t>
            </a:r>
            <a:r>
              <a:rPr lang="ru-RU" sz="1600" b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Verdana" pitchFamily="34" charset="0"/>
              </a:rPr>
              <a:t>втратив</a:t>
            </a:r>
            <a:endParaRPr lang="ru-RU" sz="16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Verdana" pitchFamily="34" charset="0"/>
              </a:rPr>
              <a:t>обидва</a:t>
            </a:r>
            <a:endParaRPr lang="ru-RU" sz="16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Verdana" pitchFamily="34" charset="0"/>
              </a:rPr>
              <a:t>електрони</a:t>
            </a:r>
            <a:r>
              <a:rPr lang="ru-RU" sz="1600" b="1" dirty="0">
                <a:solidFill>
                  <a:srgbClr val="FFFFFF"/>
                </a:solidFill>
                <a:latin typeface="Verdana" pitchFamily="34" charset="0"/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6568" name="Freeform 8">
            <a:extLst>
              <a:ext uri="{FF2B5EF4-FFF2-40B4-BE49-F238E27FC236}">
                <a16:creationId xmlns:a16="http://schemas.microsoft.com/office/drawing/2014/main" id="{B1FCE533-DCD4-4247-9E56-F92AF024B61D}"/>
              </a:ext>
            </a:extLst>
          </p:cNvPr>
          <p:cNvSpPr>
            <a:spLocks/>
          </p:cNvSpPr>
          <p:nvPr/>
        </p:nvSpPr>
        <p:spPr bwMode="gray">
          <a:xfrm>
            <a:off x="4238625" y="3286126"/>
            <a:ext cx="850900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0" name="AutoShape 9">
            <a:extLst>
              <a:ext uri="{FF2B5EF4-FFF2-40B4-BE49-F238E27FC236}">
                <a16:creationId xmlns:a16="http://schemas.microsoft.com/office/drawing/2014/main" id="{203396CE-1B33-4B48-9E01-33A73141FA59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6257925" y="3302000"/>
            <a:ext cx="857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6570" name="Freeform 10">
            <a:extLst>
              <a:ext uri="{FF2B5EF4-FFF2-40B4-BE49-F238E27FC236}">
                <a16:creationId xmlns:a16="http://schemas.microsoft.com/office/drawing/2014/main" id="{EFF75362-5EF1-4F52-875A-C12327C1A0F4}"/>
              </a:ext>
            </a:extLst>
          </p:cNvPr>
          <p:cNvSpPr>
            <a:spLocks/>
          </p:cNvSpPr>
          <p:nvPr/>
        </p:nvSpPr>
        <p:spPr bwMode="gray">
          <a:xfrm flipH="1">
            <a:off x="7024689" y="3143251"/>
            <a:ext cx="852487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6152" name="Group 11">
            <a:extLst>
              <a:ext uri="{FF2B5EF4-FFF2-40B4-BE49-F238E27FC236}">
                <a16:creationId xmlns:a16="http://schemas.microsoft.com/office/drawing/2014/main" id="{B450B8F5-4D59-4557-AE63-2D668800F945}"/>
              </a:ext>
            </a:extLst>
          </p:cNvPr>
          <p:cNvGrpSpPr>
            <a:grpSpLocks/>
          </p:cNvGrpSpPr>
          <p:nvPr/>
        </p:nvGrpSpPr>
        <p:grpSpPr bwMode="auto">
          <a:xfrm>
            <a:off x="4595814" y="1071563"/>
            <a:ext cx="2827337" cy="3429000"/>
            <a:chOff x="1997" y="1314"/>
            <a:chExt cx="1889" cy="1009"/>
          </a:xfrm>
        </p:grpSpPr>
        <p:grpSp>
          <p:nvGrpSpPr>
            <p:cNvPr id="6155" name="Group 12">
              <a:extLst>
                <a:ext uri="{FF2B5EF4-FFF2-40B4-BE49-F238E27FC236}">
                  <a16:creationId xmlns:a16="http://schemas.microsoft.com/office/drawing/2014/main" id="{FCF0B874-321F-4061-B58A-940FE2E082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6573" name="Oval 13">
                <a:extLst>
                  <a:ext uri="{FF2B5EF4-FFF2-40B4-BE49-F238E27FC236}">
                    <a16:creationId xmlns:a16="http://schemas.microsoft.com/office/drawing/2014/main" id="{E0BF546F-D0BB-413F-ABD3-E4714F5E2E1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6574" name="Oval 14">
                <a:extLst>
                  <a:ext uri="{FF2B5EF4-FFF2-40B4-BE49-F238E27FC236}">
                    <a16:creationId xmlns:a16="http://schemas.microsoft.com/office/drawing/2014/main" id="{7D4B4DED-948A-4E2A-8F70-DDE30AD58D3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44314"/>
                      <a:invGamma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66575" name="Oval 15">
              <a:extLst>
                <a:ext uri="{FF2B5EF4-FFF2-40B4-BE49-F238E27FC236}">
                  <a16:creationId xmlns:a16="http://schemas.microsoft.com/office/drawing/2014/main" id="{2B64B932-54FA-49A6-BA25-16ABA68D30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6576" name="Oval 16">
              <a:extLst>
                <a:ext uri="{FF2B5EF4-FFF2-40B4-BE49-F238E27FC236}">
                  <a16:creationId xmlns:a16="http://schemas.microsoft.com/office/drawing/2014/main" id="{7DEEE508-EDF4-4EF2-9495-AC30EA9291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48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6577" name="Oval 17">
              <a:extLst>
                <a:ext uri="{FF2B5EF4-FFF2-40B4-BE49-F238E27FC236}">
                  <a16:creationId xmlns:a16="http://schemas.microsoft.com/office/drawing/2014/main" id="{1028AADA-516D-4B73-8CB0-0CAD7EF5CC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6578" name="Oval 18">
              <a:extLst>
                <a:ext uri="{FF2B5EF4-FFF2-40B4-BE49-F238E27FC236}">
                  <a16:creationId xmlns:a16="http://schemas.microsoft.com/office/drawing/2014/main" id="{B174818B-2374-43BF-900D-78327E6506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6153" name="Picture 25">
            <a:extLst>
              <a:ext uri="{FF2B5EF4-FFF2-40B4-BE49-F238E27FC236}">
                <a16:creationId xmlns:a16="http://schemas.microsoft.com/office/drawing/2014/main" id="{D8A61ECE-D7BE-4375-97F7-7341E01A0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5" t="23915" r="26163" b="53427"/>
          <a:stretch>
            <a:fillRect/>
          </a:stretch>
        </p:blipFill>
        <p:spPr bwMode="auto">
          <a:xfrm>
            <a:off x="5024438" y="714375"/>
            <a:ext cx="19288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4">
            <a:extLst>
              <a:ext uri="{FF2B5EF4-FFF2-40B4-BE49-F238E27FC236}">
                <a16:creationId xmlns:a16="http://schemas.microsoft.com/office/drawing/2014/main" id="{80269E44-BBB3-4573-A731-3209E88290B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5024439" y="4143376"/>
            <a:ext cx="2155825" cy="2544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Verdana" pitchFamily="34" charset="0"/>
              </a:rPr>
              <a:t>ТРЕТІЙ ВИД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Verdana" pitchFamily="34" charset="0"/>
              </a:rPr>
              <a:t>– </a:t>
            </a:r>
            <a:r>
              <a:rPr lang="ru-RU" dirty="0" err="1">
                <a:solidFill>
                  <a:srgbClr val="FFFFFF"/>
                </a:solidFill>
                <a:latin typeface="Verdana" pitchFamily="34" charset="0"/>
              </a:rPr>
              <a:t>це</a:t>
            </a:r>
            <a:r>
              <a:rPr lang="ru-RU" dirty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Verdana" pitchFamily="34" charset="0"/>
              </a:rPr>
              <a:t> ГАММА-КВАНТИ </a:t>
            </a: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08F711F-BE37-41BA-A4D0-4B0A7D499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8313" y="428626"/>
            <a:ext cx="4953000" cy="563563"/>
          </a:xfrm>
        </p:spPr>
        <p:txBody>
          <a:bodyPr/>
          <a:lstStyle/>
          <a:p>
            <a:pPr eaLnBrk="1" hangingPunct="1"/>
            <a:r>
              <a:rPr lang="ru-RU" altLang="uk-UA" sz="1800" dirty="0"/>
              <a:t>МОДЕЛІ АТОМІВ</a:t>
            </a:r>
            <a:endParaRPr lang="en-US" altLang="uk-UA" sz="1800" dirty="0"/>
          </a:p>
        </p:txBody>
      </p:sp>
      <p:sp>
        <p:nvSpPr>
          <p:cNvPr id="81923" name="Freeform 3">
            <a:extLst>
              <a:ext uri="{FF2B5EF4-FFF2-40B4-BE49-F238E27FC236}">
                <a16:creationId xmlns:a16="http://schemas.microsoft.com/office/drawing/2014/main" id="{BA096A31-0A4E-4898-B144-3C7154F57B68}"/>
              </a:ext>
            </a:extLst>
          </p:cNvPr>
          <p:cNvSpPr>
            <a:spLocks noEditPoints="1"/>
          </p:cNvSpPr>
          <p:nvPr/>
        </p:nvSpPr>
        <p:spPr bwMode="gray">
          <a:xfrm>
            <a:off x="2438400" y="1981200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52" name="Text Box 32">
            <a:extLst>
              <a:ext uri="{FF2B5EF4-FFF2-40B4-BE49-F238E27FC236}">
                <a16:creationId xmlns:a16="http://schemas.microsoft.com/office/drawing/2014/main" id="{ABC9E08D-720F-4E41-AEF2-0FE75BE99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3500438"/>
            <a:ext cx="2819400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Апогей – </a:t>
            </a:r>
            <a:r>
              <a:rPr lang="ru-RU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планетарна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модель атома</a:t>
            </a:r>
            <a:endParaRPr lang="en-US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3" name="Oval 34">
            <a:extLst>
              <a:ext uri="{FF2B5EF4-FFF2-40B4-BE49-F238E27FC236}">
                <a16:creationId xmlns:a16="http://schemas.microsoft.com/office/drawing/2014/main" id="{B4565930-1B4D-48FA-8815-648A50428F84}"/>
              </a:ext>
            </a:extLst>
          </p:cNvPr>
          <p:cNvSpPr>
            <a:spLocks noChangeArrowheads="1"/>
          </p:cNvSpPr>
          <p:nvPr/>
        </p:nvSpPr>
        <p:spPr bwMode="gray">
          <a:xfrm rot="-723406">
            <a:off x="4678364" y="5003800"/>
            <a:ext cx="1438275" cy="666750"/>
          </a:xfrm>
          <a:prstGeom prst="ellipse">
            <a:avLst/>
          </a:prstGeom>
          <a:solidFill>
            <a:srgbClr val="0F2145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174" name="Oval 35">
            <a:extLst>
              <a:ext uri="{FF2B5EF4-FFF2-40B4-BE49-F238E27FC236}">
                <a16:creationId xmlns:a16="http://schemas.microsoft.com/office/drawing/2014/main" id="{9C5B061E-137B-49FC-8C12-85E1B8A3F9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101" y="3784601"/>
            <a:ext cx="1704975" cy="1706563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175" name="Oval 36">
            <a:extLst>
              <a:ext uri="{FF2B5EF4-FFF2-40B4-BE49-F238E27FC236}">
                <a16:creationId xmlns:a16="http://schemas.microsoft.com/office/drawing/2014/main" id="{5AFB06A7-08E4-49DC-9829-D4D9CAF25AC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30739" y="3794125"/>
            <a:ext cx="1665287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176" name="Oval 37">
            <a:extLst>
              <a:ext uri="{FF2B5EF4-FFF2-40B4-BE49-F238E27FC236}">
                <a16:creationId xmlns:a16="http://schemas.microsoft.com/office/drawing/2014/main" id="{1DD68794-FE1C-4809-B4C7-48105B367D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48201" y="381000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177" name="Oval 38">
            <a:extLst>
              <a:ext uri="{FF2B5EF4-FFF2-40B4-BE49-F238E27FC236}">
                <a16:creationId xmlns:a16="http://schemas.microsoft.com/office/drawing/2014/main" id="{48F9AB0A-8228-48DC-B972-0905D516D9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0275" y="3854451"/>
            <a:ext cx="1409700" cy="12620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178" name="Text Box 39">
            <a:extLst>
              <a:ext uri="{FF2B5EF4-FFF2-40B4-BE49-F238E27FC236}">
                <a16:creationId xmlns:a16="http://schemas.microsoft.com/office/drawing/2014/main" id="{7078A05D-B4F4-45E9-9362-4A14ED70FC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95814" y="4143376"/>
            <a:ext cx="185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b="1" dirty="0">
                <a:solidFill>
                  <a:srgbClr val="FF0000"/>
                </a:solidFill>
              </a:rPr>
              <a:t>1911 р. –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b="1" dirty="0">
                <a:solidFill>
                  <a:srgbClr val="FF0000"/>
                </a:solidFill>
              </a:rPr>
              <a:t> Резерфорд</a:t>
            </a:r>
            <a:endParaRPr lang="en-US" altLang="uk-UA" b="1" dirty="0">
              <a:solidFill>
                <a:srgbClr val="FF0000"/>
              </a:solidFill>
            </a:endParaRPr>
          </a:p>
        </p:txBody>
      </p:sp>
      <p:sp>
        <p:nvSpPr>
          <p:cNvPr id="7179" name="Oval 40">
            <a:extLst>
              <a:ext uri="{FF2B5EF4-FFF2-40B4-BE49-F238E27FC236}">
                <a16:creationId xmlns:a16="http://schemas.microsoft.com/office/drawing/2014/main" id="{83A9BE20-616D-40C7-B6D7-775A021D4D24}"/>
              </a:ext>
            </a:extLst>
          </p:cNvPr>
          <p:cNvSpPr>
            <a:spLocks noChangeArrowheads="1"/>
          </p:cNvSpPr>
          <p:nvPr/>
        </p:nvSpPr>
        <p:spPr bwMode="gray">
          <a:xfrm rot="-772996">
            <a:off x="2849564" y="4394200"/>
            <a:ext cx="1133475" cy="609600"/>
          </a:xfrm>
          <a:prstGeom prst="ellipse">
            <a:avLst/>
          </a:prstGeom>
          <a:solidFill>
            <a:srgbClr val="0F2145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grpSp>
        <p:nvGrpSpPr>
          <p:cNvPr id="7180" name="Group 41">
            <a:extLst>
              <a:ext uri="{FF2B5EF4-FFF2-40B4-BE49-F238E27FC236}">
                <a16:creationId xmlns:a16="http://schemas.microsoft.com/office/drawing/2014/main" id="{E18B81C8-840D-4B44-9224-749C5FC71E84}"/>
              </a:ext>
            </a:extLst>
          </p:cNvPr>
          <p:cNvGrpSpPr>
            <a:grpSpLocks/>
          </p:cNvGrpSpPr>
          <p:nvPr/>
        </p:nvGrpSpPr>
        <p:grpSpPr bwMode="auto">
          <a:xfrm>
            <a:off x="2773364" y="3403600"/>
            <a:ext cx="1431925" cy="1441450"/>
            <a:chOff x="732" y="2112"/>
            <a:chExt cx="879" cy="860"/>
          </a:xfrm>
        </p:grpSpPr>
        <p:sp>
          <p:nvSpPr>
            <p:cNvPr id="7193" name="Oval 42">
              <a:extLst>
                <a:ext uri="{FF2B5EF4-FFF2-40B4-BE49-F238E27FC236}">
                  <a16:creationId xmlns:a16="http://schemas.microsoft.com/office/drawing/2014/main" id="{C007E1E3-2037-41BC-9646-557D9261AF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  <p:sp>
          <p:nvSpPr>
            <p:cNvPr id="7194" name="Oval 43">
              <a:extLst>
                <a:ext uri="{FF2B5EF4-FFF2-40B4-BE49-F238E27FC236}">
                  <a16:creationId xmlns:a16="http://schemas.microsoft.com/office/drawing/2014/main" id="{1A0EAEDF-22CF-4A9A-9D4B-7757E84995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  <p:sp>
          <p:nvSpPr>
            <p:cNvPr id="7195" name="Oval 44">
              <a:extLst>
                <a:ext uri="{FF2B5EF4-FFF2-40B4-BE49-F238E27FC236}">
                  <a16:creationId xmlns:a16="http://schemas.microsoft.com/office/drawing/2014/main" id="{74BFA6F2-40FC-441C-A982-353D762BA4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  <p:sp>
          <p:nvSpPr>
            <p:cNvPr id="7196" name="Oval 45">
              <a:extLst>
                <a:ext uri="{FF2B5EF4-FFF2-40B4-BE49-F238E27FC236}">
                  <a16:creationId xmlns:a16="http://schemas.microsoft.com/office/drawing/2014/main" id="{3939E0D3-87DA-433E-A4B8-F3E0B74679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  <p:sp>
          <p:nvSpPr>
            <p:cNvPr id="7197" name="Text Box 46">
              <a:extLst>
                <a:ext uri="{FF2B5EF4-FFF2-40B4-BE49-F238E27FC236}">
                  <a16:creationId xmlns:a16="http://schemas.microsoft.com/office/drawing/2014/main" id="{8C76EB98-AB56-4D1C-98CC-02D87443CBC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04" y="2414"/>
              <a:ext cx="707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uk-UA" b="1" dirty="0">
                  <a:solidFill>
                    <a:srgbClr val="FF0000"/>
                  </a:solidFill>
                </a:rPr>
                <a:t>1898 р. –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uk-UA" b="1" dirty="0">
                  <a:solidFill>
                    <a:srgbClr val="FF0000"/>
                  </a:solidFill>
                </a:rPr>
                <a:t> Томсон </a:t>
              </a:r>
              <a:endParaRPr lang="en-US" altLang="uk-UA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181" name="Oval 47">
            <a:extLst>
              <a:ext uri="{FF2B5EF4-FFF2-40B4-BE49-F238E27FC236}">
                <a16:creationId xmlns:a16="http://schemas.microsoft.com/office/drawing/2014/main" id="{E2D7E074-9DFB-4DE8-82E2-0DD1A2E67E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14600" y="2638425"/>
            <a:ext cx="914400" cy="533400"/>
          </a:xfrm>
          <a:prstGeom prst="ellipse">
            <a:avLst/>
          </a:prstGeom>
          <a:solidFill>
            <a:srgbClr val="0F2145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182" name="Oval 48">
            <a:extLst>
              <a:ext uri="{FF2B5EF4-FFF2-40B4-BE49-F238E27FC236}">
                <a16:creationId xmlns:a16="http://schemas.microsoft.com/office/drawing/2014/main" id="{02F1CF33-E6D9-418C-933D-96E7E1CFB17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90800" y="2032000"/>
            <a:ext cx="1023938" cy="1023938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183" name="Oval 49">
            <a:extLst>
              <a:ext uri="{FF2B5EF4-FFF2-40B4-BE49-F238E27FC236}">
                <a16:creationId xmlns:a16="http://schemas.microsoft.com/office/drawing/2014/main" id="{717907FB-F1D2-4879-B624-516EB9FB20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03501" y="2036764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184" name="Oval 50">
            <a:extLst>
              <a:ext uri="{FF2B5EF4-FFF2-40B4-BE49-F238E27FC236}">
                <a16:creationId xmlns:a16="http://schemas.microsoft.com/office/drawing/2014/main" id="{031C26C7-7B7E-4002-94C7-C34B28FF40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4613" y="2047875"/>
            <a:ext cx="950912" cy="9334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185" name="Oval 51">
            <a:extLst>
              <a:ext uri="{FF2B5EF4-FFF2-40B4-BE49-F238E27FC236}">
                <a16:creationId xmlns:a16="http://schemas.microsoft.com/office/drawing/2014/main" id="{DA510A81-7CE3-4BFB-BF9D-EC655D79CF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8589" y="2073275"/>
            <a:ext cx="847725" cy="757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186" name="Text Box 52">
            <a:extLst>
              <a:ext uri="{FF2B5EF4-FFF2-40B4-BE49-F238E27FC236}">
                <a16:creationId xmlns:a16="http://schemas.microsoft.com/office/drawing/2014/main" id="{1D4714E3-4B0D-44DD-995E-4308423537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24125" y="2000251"/>
            <a:ext cx="1214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b="1" dirty="0">
                <a:solidFill>
                  <a:srgbClr val="FF0000"/>
                </a:solidFill>
              </a:rPr>
              <a:t>1896 р. –Вебер і Лоренц</a:t>
            </a:r>
            <a:endParaRPr lang="en-US" altLang="uk-UA" b="1" dirty="0">
              <a:solidFill>
                <a:srgbClr val="FF0000"/>
              </a:solidFill>
            </a:endParaRPr>
          </a:p>
        </p:txBody>
      </p:sp>
      <p:sp>
        <p:nvSpPr>
          <p:cNvPr id="7187" name="Oval 53">
            <a:extLst>
              <a:ext uri="{FF2B5EF4-FFF2-40B4-BE49-F238E27FC236}">
                <a16:creationId xmlns:a16="http://schemas.microsoft.com/office/drawing/2014/main" id="{157291C6-3682-4897-BCC4-47B5259560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0000" y="2108200"/>
            <a:ext cx="685800" cy="228600"/>
          </a:xfrm>
          <a:prstGeom prst="ellipse">
            <a:avLst/>
          </a:prstGeom>
          <a:solidFill>
            <a:srgbClr val="0F2145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188" name="Oval 54">
            <a:extLst>
              <a:ext uri="{FF2B5EF4-FFF2-40B4-BE49-F238E27FC236}">
                <a16:creationId xmlns:a16="http://schemas.microsoft.com/office/drawing/2014/main" id="{2C869C7D-31AA-4D3F-B733-CD96A6255E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32239" y="1574801"/>
            <a:ext cx="682625" cy="682625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189" name="Oval 55">
            <a:extLst>
              <a:ext uri="{FF2B5EF4-FFF2-40B4-BE49-F238E27FC236}">
                <a16:creationId xmlns:a16="http://schemas.microsoft.com/office/drawing/2014/main" id="{28092453-14D3-46CB-BA32-ECFEACFAEA8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41763" y="1577975"/>
            <a:ext cx="665162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190" name="Oval 56">
            <a:extLst>
              <a:ext uri="{FF2B5EF4-FFF2-40B4-BE49-F238E27FC236}">
                <a16:creationId xmlns:a16="http://schemas.microsoft.com/office/drawing/2014/main" id="{3BC96985-541B-4464-97B6-71012E4175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48113" y="1584325"/>
            <a:ext cx="633412" cy="62230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191" name="Oval 57">
            <a:extLst>
              <a:ext uri="{FF2B5EF4-FFF2-40B4-BE49-F238E27FC236}">
                <a16:creationId xmlns:a16="http://schemas.microsoft.com/office/drawing/2014/main" id="{9F98ACAA-6CC2-4EC5-8E16-EA57F46D04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84626" y="1603375"/>
            <a:ext cx="563563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192" name="Text Box 58">
            <a:extLst>
              <a:ext uri="{FF2B5EF4-FFF2-40B4-BE49-F238E27FC236}">
                <a16:creationId xmlns:a16="http://schemas.microsoft.com/office/drawing/2014/main" id="{54CEF16D-B6DD-446C-A781-5CFF9492296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002089" y="1571625"/>
            <a:ext cx="14509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sz="1400" b="1" dirty="0" err="1">
                <a:solidFill>
                  <a:srgbClr val="FF0000"/>
                </a:solidFill>
              </a:rPr>
              <a:t>Арістотель</a:t>
            </a:r>
            <a:r>
              <a:rPr lang="ru-RU" altLang="uk-UA" sz="1400" b="1" dirty="0">
                <a:solidFill>
                  <a:srgbClr val="FF0000"/>
                </a:solidFill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sz="1400" b="1" dirty="0" err="1">
                <a:solidFill>
                  <a:srgbClr val="FF0000"/>
                </a:solidFill>
              </a:rPr>
              <a:t>подільність</a:t>
            </a:r>
            <a:r>
              <a:rPr lang="ru-RU" altLang="uk-UA" sz="1400" b="1" dirty="0">
                <a:solidFill>
                  <a:srgbClr val="FF0000"/>
                </a:solidFill>
              </a:rPr>
              <a:t> атома </a:t>
            </a:r>
            <a:r>
              <a:rPr lang="ru-RU" altLang="uk-UA" sz="1400" b="1">
                <a:solidFill>
                  <a:srgbClr val="FF0000"/>
                </a:solidFill>
              </a:rPr>
              <a:t>нескінченна</a:t>
            </a:r>
            <a:endParaRPr lang="en-US" alt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5683BA-B7C5-43E5-815C-E7F47A845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0" y="500063"/>
            <a:ext cx="4953000" cy="563562"/>
          </a:xfrm>
        </p:spPr>
        <p:txBody>
          <a:bodyPr/>
          <a:lstStyle/>
          <a:p>
            <a:pPr eaLnBrk="1" hangingPunct="1"/>
            <a:r>
              <a:rPr lang="ru-RU" altLang="uk-UA" sz="3200" dirty="0"/>
              <a:t>ПЛАНЕТАРНА </a:t>
            </a:r>
            <a:br>
              <a:rPr lang="ru-RU" altLang="uk-UA" sz="3200" dirty="0"/>
            </a:br>
            <a:r>
              <a:rPr lang="ru-RU" altLang="uk-UA" sz="3200" dirty="0"/>
              <a:t>МОДЕЛЬ АТОМА</a:t>
            </a:r>
            <a:endParaRPr lang="en-US" altLang="uk-UA" sz="1800" dirty="0"/>
          </a:p>
        </p:txBody>
      </p:sp>
      <p:sp>
        <p:nvSpPr>
          <p:cNvPr id="73731" name="AutoShape 3">
            <a:extLst>
              <a:ext uri="{FF2B5EF4-FFF2-40B4-BE49-F238E27FC236}">
                <a16:creationId xmlns:a16="http://schemas.microsoft.com/office/drawing/2014/main" id="{3EA5EC7E-64BD-41A2-B711-820D8BA5BE90}"/>
              </a:ext>
            </a:extLst>
          </p:cNvPr>
          <p:cNvSpPr>
            <a:spLocks noChangeArrowheads="1"/>
          </p:cNvSpPr>
          <p:nvPr/>
        </p:nvSpPr>
        <p:spPr bwMode="gray">
          <a:xfrm rot="39573186">
            <a:off x="6301582" y="2534445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3732" name="AutoShape 4">
            <a:extLst>
              <a:ext uri="{FF2B5EF4-FFF2-40B4-BE49-F238E27FC236}">
                <a16:creationId xmlns:a16="http://schemas.microsoft.com/office/drawing/2014/main" id="{23F64820-E671-4B2A-9159-DC332924393A}"/>
              </a:ext>
            </a:extLst>
          </p:cNvPr>
          <p:cNvSpPr>
            <a:spLocks noChangeArrowheads="1"/>
          </p:cNvSpPr>
          <p:nvPr/>
        </p:nvSpPr>
        <p:spPr bwMode="gray">
          <a:xfrm rot="3465783">
            <a:off x="6301582" y="4698207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3733" name="AutoShape 5">
            <a:extLst>
              <a:ext uri="{FF2B5EF4-FFF2-40B4-BE49-F238E27FC236}">
                <a16:creationId xmlns:a16="http://schemas.microsoft.com/office/drawing/2014/main" id="{5B4FD398-AC1F-4516-BCC9-16981072DD2F}"/>
              </a:ext>
            </a:extLst>
          </p:cNvPr>
          <p:cNvSpPr>
            <a:spLocks noChangeArrowheads="1"/>
          </p:cNvSpPr>
          <p:nvPr/>
        </p:nvSpPr>
        <p:spPr bwMode="gray">
          <a:xfrm rot="35969022">
            <a:off x="5082382" y="2610645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3734" name="AutoShape 6">
            <a:extLst>
              <a:ext uri="{FF2B5EF4-FFF2-40B4-BE49-F238E27FC236}">
                <a16:creationId xmlns:a16="http://schemas.microsoft.com/office/drawing/2014/main" id="{CCAADFC2-6A72-494B-ADF3-55D3BC92E6F3}"/>
              </a:ext>
            </a:extLst>
          </p:cNvPr>
          <p:cNvSpPr>
            <a:spLocks noChangeArrowheads="1"/>
          </p:cNvSpPr>
          <p:nvPr/>
        </p:nvSpPr>
        <p:spPr bwMode="gray">
          <a:xfrm rot="7535209">
            <a:off x="5044282" y="4664870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3735" name="AutoShape 7">
            <a:extLst>
              <a:ext uri="{FF2B5EF4-FFF2-40B4-BE49-F238E27FC236}">
                <a16:creationId xmlns:a16="http://schemas.microsoft.com/office/drawing/2014/main" id="{92DC26F4-A5A2-4A98-9832-1FCB4F67C7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80226" y="366236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3736" name="AutoShape 8">
            <a:extLst>
              <a:ext uri="{FF2B5EF4-FFF2-40B4-BE49-F238E27FC236}">
                <a16:creationId xmlns:a16="http://schemas.microsoft.com/office/drawing/2014/main" id="{8D802FC8-AA88-497C-AAAD-1E7A82D74F4A}"/>
              </a:ext>
            </a:extLst>
          </p:cNvPr>
          <p:cNvSpPr>
            <a:spLocks noChangeArrowheads="1"/>
          </p:cNvSpPr>
          <p:nvPr/>
        </p:nvSpPr>
        <p:spPr bwMode="gray">
          <a:xfrm rot="-10800000">
            <a:off x="4470400" y="3656014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61B3FB52-F399-47EE-BB4A-7F958DBB32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16401" y="3506669"/>
            <a:ext cx="3743325" cy="519351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grpSp>
        <p:nvGrpSpPr>
          <p:cNvPr id="8202" name="Group 10">
            <a:extLst>
              <a:ext uri="{FF2B5EF4-FFF2-40B4-BE49-F238E27FC236}">
                <a16:creationId xmlns:a16="http://schemas.microsoft.com/office/drawing/2014/main" id="{02F0A8FC-1300-4C34-BC3C-0FD2D041D4CF}"/>
              </a:ext>
            </a:extLst>
          </p:cNvPr>
          <p:cNvGrpSpPr>
            <a:grpSpLocks/>
          </p:cNvGrpSpPr>
          <p:nvPr/>
        </p:nvGrpSpPr>
        <p:grpSpPr bwMode="auto">
          <a:xfrm>
            <a:off x="4872038" y="5151438"/>
            <a:ext cx="360362" cy="360362"/>
            <a:chOff x="2109" y="3612"/>
            <a:chExt cx="227" cy="227"/>
          </a:xfrm>
        </p:grpSpPr>
        <p:sp>
          <p:nvSpPr>
            <p:cNvPr id="73739" name="Oval 11">
              <a:extLst>
                <a:ext uri="{FF2B5EF4-FFF2-40B4-BE49-F238E27FC236}">
                  <a16:creationId xmlns:a16="http://schemas.microsoft.com/office/drawing/2014/main" id="{46DF0B73-DD42-44F2-9003-96C8867AC3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3740" name="Oval 12">
              <a:extLst>
                <a:ext uri="{FF2B5EF4-FFF2-40B4-BE49-F238E27FC236}">
                  <a16:creationId xmlns:a16="http://schemas.microsoft.com/office/drawing/2014/main" id="{92F2BAB2-CA00-4B92-BD79-E37CD49F49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73741" name="Oval 13">
            <a:extLst>
              <a:ext uri="{FF2B5EF4-FFF2-40B4-BE49-F238E27FC236}">
                <a16:creationId xmlns:a16="http://schemas.microsoft.com/office/drawing/2014/main" id="{369F0992-179A-4844-91EB-4ECE29E331A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48263" y="3559057"/>
            <a:ext cx="259766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3742" name="Oval 14">
            <a:extLst>
              <a:ext uri="{FF2B5EF4-FFF2-40B4-BE49-F238E27FC236}">
                <a16:creationId xmlns:a16="http://schemas.microsoft.com/office/drawing/2014/main" id="{BC3D200E-4361-4A8C-8FCC-8856AF2196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41913" y="3543182"/>
            <a:ext cx="259766" cy="519351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3743" name="Oval 15">
            <a:extLst>
              <a:ext uri="{FF2B5EF4-FFF2-40B4-BE49-F238E27FC236}">
                <a16:creationId xmlns:a16="http://schemas.microsoft.com/office/drawing/2014/main" id="{4AFEA7DB-EC2A-43E4-A00B-C5D38A95CD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75264" y="3559057"/>
            <a:ext cx="1690687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3744" name="Oval 16">
            <a:extLst>
              <a:ext uri="{FF2B5EF4-FFF2-40B4-BE49-F238E27FC236}">
                <a16:creationId xmlns:a16="http://schemas.microsoft.com/office/drawing/2014/main" id="{F7D9845F-9787-4B94-8017-B4C02DD3FF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57800" y="3532069"/>
            <a:ext cx="1690688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7" name="Oval 17">
            <a:extLst>
              <a:ext uri="{FF2B5EF4-FFF2-40B4-BE49-F238E27FC236}">
                <a16:creationId xmlns:a16="http://schemas.microsoft.com/office/drawing/2014/main" id="{0271D70B-BA8B-4F61-8077-86EB5F0551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59401" y="3559057"/>
            <a:ext cx="1522413" cy="519351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8208" name="Oval 18">
            <a:extLst>
              <a:ext uri="{FF2B5EF4-FFF2-40B4-BE49-F238E27FC236}">
                <a16:creationId xmlns:a16="http://schemas.microsoft.com/office/drawing/2014/main" id="{75EA33C4-3ED1-4920-BAD1-352BBD2E6F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81626" y="3076575"/>
            <a:ext cx="1471613" cy="147320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8209" name="Oval 19">
            <a:extLst>
              <a:ext uri="{FF2B5EF4-FFF2-40B4-BE49-F238E27FC236}">
                <a16:creationId xmlns:a16="http://schemas.microsoft.com/office/drawing/2014/main" id="{D2B8B5F3-B728-44F6-BAB1-55E280D3CD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9089" y="3086100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8210" name="Oval 20">
            <a:extLst>
              <a:ext uri="{FF2B5EF4-FFF2-40B4-BE49-F238E27FC236}">
                <a16:creationId xmlns:a16="http://schemas.microsoft.com/office/drawing/2014/main" id="{BF4CD415-7413-4ED9-BBD1-BCBC96507C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14964" y="3100389"/>
            <a:ext cx="1366837" cy="1341437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8211" name="Oval 21">
            <a:extLst>
              <a:ext uri="{FF2B5EF4-FFF2-40B4-BE49-F238E27FC236}">
                <a16:creationId xmlns:a16="http://schemas.microsoft.com/office/drawing/2014/main" id="{D3BB27A2-EAD5-4CD3-80DE-E237B07FD9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95925" y="3136901"/>
            <a:ext cx="1214438" cy="10906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8212" name="Text Box 22">
            <a:extLst>
              <a:ext uri="{FF2B5EF4-FFF2-40B4-BE49-F238E27FC236}">
                <a16:creationId xmlns:a16="http://schemas.microsoft.com/office/drawing/2014/main" id="{9D9FB79F-4093-49CC-AEA4-071985AB5D7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81626" y="3071814"/>
            <a:ext cx="15033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sz="2800" dirty="0">
                <a:solidFill>
                  <a:srgbClr val="000000"/>
                </a:solidFill>
              </a:rPr>
              <a:t>ЯДРО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400" dirty="0">
                <a:solidFill>
                  <a:srgbClr val="000000"/>
                </a:solidFill>
              </a:rPr>
              <a:t>Складається з протонів і нейтронів</a:t>
            </a:r>
            <a:endParaRPr lang="en-US" altLang="uk-UA" sz="1400" dirty="0">
              <a:solidFill>
                <a:srgbClr val="000000"/>
              </a:solidFill>
            </a:endParaRPr>
          </a:p>
        </p:txBody>
      </p:sp>
      <p:sp>
        <p:nvSpPr>
          <p:cNvPr id="8213" name="Text Box 23">
            <a:extLst>
              <a:ext uri="{FF2B5EF4-FFF2-40B4-BE49-F238E27FC236}">
                <a16:creationId xmlns:a16="http://schemas.microsoft.com/office/drawing/2014/main" id="{170F5054-C564-4293-B56D-DD416B5F6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1879600"/>
            <a:ext cx="1053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sz="1600" dirty="0" err="1">
                <a:solidFill>
                  <a:srgbClr val="FFFFFF"/>
                </a:solidFill>
              </a:rPr>
              <a:t>електрон</a:t>
            </a:r>
            <a:endParaRPr lang="en-US" altLang="uk-UA" sz="1600" dirty="0">
              <a:solidFill>
                <a:srgbClr val="FFFFFF"/>
              </a:solidFill>
            </a:endParaRPr>
          </a:p>
        </p:txBody>
      </p:sp>
      <p:sp>
        <p:nvSpPr>
          <p:cNvPr id="8214" name="Text Box 24">
            <a:extLst>
              <a:ext uri="{FF2B5EF4-FFF2-40B4-BE49-F238E27FC236}">
                <a16:creationId xmlns:a16="http://schemas.microsoft.com/office/drawing/2014/main" id="{25885ADD-9384-4A9B-A073-46EC49F46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435" y="1879600"/>
            <a:ext cx="1053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sz="1600" dirty="0" err="1">
                <a:solidFill>
                  <a:srgbClr val="FFFFFF"/>
                </a:solidFill>
              </a:rPr>
              <a:t>електрон</a:t>
            </a:r>
            <a:endParaRPr lang="en-US" altLang="uk-UA" sz="1600" dirty="0">
              <a:solidFill>
                <a:srgbClr val="FFFFFF"/>
              </a:solidFill>
            </a:endParaRPr>
          </a:p>
        </p:txBody>
      </p:sp>
      <p:sp>
        <p:nvSpPr>
          <p:cNvPr id="8215" name="Text Box 25">
            <a:extLst>
              <a:ext uri="{FF2B5EF4-FFF2-40B4-BE49-F238E27FC236}">
                <a16:creationId xmlns:a16="http://schemas.microsoft.com/office/drawing/2014/main" id="{21048817-3273-4258-8A1F-C21ACE1DF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1" y="3632200"/>
            <a:ext cx="1053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sz="1600" dirty="0" err="1">
                <a:solidFill>
                  <a:srgbClr val="FFFFFF"/>
                </a:solidFill>
              </a:rPr>
              <a:t>електрон</a:t>
            </a:r>
            <a:endParaRPr lang="en-US" altLang="uk-UA" sz="1600" dirty="0">
              <a:solidFill>
                <a:srgbClr val="FFFFFF"/>
              </a:solidFill>
            </a:endParaRPr>
          </a:p>
        </p:txBody>
      </p:sp>
      <p:sp>
        <p:nvSpPr>
          <p:cNvPr id="8216" name="Text Box 26">
            <a:extLst>
              <a:ext uri="{FF2B5EF4-FFF2-40B4-BE49-F238E27FC236}">
                <a16:creationId xmlns:a16="http://schemas.microsoft.com/office/drawing/2014/main" id="{CC375009-FF5E-47B8-B8E0-85E23022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5232400"/>
            <a:ext cx="1053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sz="1600" dirty="0" err="1">
                <a:solidFill>
                  <a:srgbClr val="FFFFFF"/>
                </a:solidFill>
              </a:rPr>
              <a:t>електрон</a:t>
            </a:r>
            <a:endParaRPr lang="en-US" altLang="uk-UA" sz="1600" dirty="0">
              <a:solidFill>
                <a:srgbClr val="FFFFFF"/>
              </a:solidFill>
            </a:endParaRPr>
          </a:p>
        </p:txBody>
      </p:sp>
      <p:sp>
        <p:nvSpPr>
          <p:cNvPr id="8217" name="Text Box 27">
            <a:extLst>
              <a:ext uri="{FF2B5EF4-FFF2-40B4-BE49-F238E27FC236}">
                <a16:creationId xmlns:a16="http://schemas.microsoft.com/office/drawing/2014/main" id="{D34078FF-8564-46B1-9278-4F41E9AD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035" y="3632200"/>
            <a:ext cx="1053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sz="1600" dirty="0" err="1">
                <a:solidFill>
                  <a:srgbClr val="FFFFFF"/>
                </a:solidFill>
              </a:rPr>
              <a:t>електрон</a:t>
            </a:r>
            <a:endParaRPr lang="en-US" altLang="uk-UA" sz="1600" dirty="0">
              <a:solidFill>
                <a:srgbClr val="FFFFFF"/>
              </a:solidFill>
            </a:endParaRPr>
          </a:p>
        </p:txBody>
      </p:sp>
      <p:sp>
        <p:nvSpPr>
          <p:cNvPr id="8218" name="Text Box 28">
            <a:extLst>
              <a:ext uri="{FF2B5EF4-FFF2-40B4-BE49-F238E27FC236}">
                <a16:creationId xmlns:a16="http://schemas.microsoft.com/office/drawing/2014/main" id="{2B6134B8-D2C9-49A3-A1FF-5A1C76ED0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235" y="5170489"/>
            <a:ext cx="1053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sz="1600" dirty="0" err="1">
                <a:solidFill>
                  <a:srgbClr val="FFFFFF"/>
                </a:solidFill>
              </a:rPr>
              <a:t>електрон</a:t>
            </a:r>
            <a:endParaRPr lang="en-US" altLang="uk-UA" sz="1600" dirty="0">
              <a:solidFill>
                <a:srgbClr val="FFFFFF"/>
              </a:solidFill>
            </a:endParaRPr>
          </a:p>
        </p:txBody>
      </p:sp>
      <p:grpSp>
        <p:nvGrpSpPr>
          <p:cNvPr id="8219" name="Group 29">
            <a:extLst>
              <a:ext uri="{FF2B5EF4-FFF2-40B4-BE49-F238E27FC236}">
                <a16:creationId xmlns:a16="http://schemas.microsoft.com/office/drawing/2014/main" id="{CF5FBDED-451D-48DA-8379-4F2931F3B7C0}"/>
              </a:ext>
            </a:extLst>
          </p:cNvPr>
          <p:cNvGrpSpPr>
            <a:grpSpLocks/>
          </p:cNvGrpSpPr>
          <p:nvPr/>
        </p:nvGrpSpPr>
        <p:grpSpPr bwMode="auto">
          <a:xfrm>
            <a:off x="4038601" y="3657601"/>
            <a:ext cx="360363" cy="360363"/>
            <a:chOff x="2109" y="3612"/>
            <a:chExt cx="227" cy="227"/>
          </a:xfrm>
        </p:grpSpPr>
        <p:sp>
          <p:nvSpPr>
            <p:cNvPr id="73758" name="Oval 30">
              <a:extLst>
                <a:ext uri="{FF2B5EF4-FFF2-40B4-BE49-F238E27FC236}">
                  <a16:creationId xmlns:a16="http://schemas.microsoft.com/office/drawing/2014/main" id="{EAD863FB-F486-4C3A-8F26-3EB828D715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3759" name="Oval 31">
              <a:extLst>
                <a:ext uri="{FF2B5EF4-FFF2-40B4-BE49-F238E27FC236}">
                  <a16:creationId xmlns:a16="http://schemas.microsoft.com/office/drawing/2014/main" id="{68BA6E01-4C37-401E-8A5A-22B331CA2F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8220" name="Group 32">
            <a:extLst>
              <a:ext uri="{FF2B5EF4-FFF2-40B4-BE49-F238E27FC236}">
                <a16:creationId xmlns:a16="http://schemas.microsoft.com/office/drawing/2014/main" id="{B4178423-FDE7-41DB-A264-5D7B9F0A80DE}"/>
              </a:ext>
            </a:extLst>
          </p:cNvPr>
          <p:cNvGrpSpPr>
            <a:grpSpLocks/>
          </p:cNvGrpSpPr>
          <p:nvPr/>
        </p:nvGrpSpPr>
        <p:grpSpPr bwMode="auto">
          <a:xfrm>
            <a:off x="4876801" y="1981201"/>
            <a:ext cx="360363" cy="360363"/>
            <a:chOff x="2109" y="3612"/>
            <a:chExt cx="227" cy="227"/>
          </a:xfrm>
        </p:grpSpPr>
        <p:sp>
          <p:nvSpPr>
            <p:cNvPr id="73761" name="Oval 33">
              <a:extLst>
                <a:ext uri="{FF2B5EF4-FFF2-40B4-BE49-F238E27FC236}">
                  <a16:creationId xmlns:a16="http://schemas.microsoft.com/office/drawing/2014/main" id="{EC4653AA-E8EE-4F7D-A5F6-A104C91C18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3762" name="Oval 34">
              <a:extLst>
                <a:ext uri="{FF2B5EF4-FFF2-40B4-BE49-F238E27FC236}">
                  <a16:creationId xmlns:a16="http://schemas.microsoft.com/office/drawing/2014/main" id="{6A192889-DC44-45AA-95BE-D1D26F2582D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8221" name="Group 35">
            <a:extLst>
              <a:ext uri="{FF2B5EF4-FFF2-40B4-BE49-F238E27FC236}">
                <a16:creationId xmlns:a16="http://schemas.microsoft.com/office/drawing/2014/main" id="{4D6BD340-6D54-4453-959A-3F6FB8F8A720}"/>
              </a:ext>
            </a:extLst>
          </p:cNvPr>
          <p:cNvGrpSpPr>
            <a:grpSpLocks/>
          </p:cNvGrpSpPr>
          <p:nvPr/>
        </p:nvGrpSpPr>
        <p:grpSpPr bwMode="auto">
          <a:xfrm>
            <a:off x="6858001" y="1981201"/>
            <a:ext cx="360363" cy="360363"/>
            <a:chOff x="2109" y="3612"/>
            <a:chExt cx="227" cy="227"/>
          </a:xfrm>
        </p:grpSpPr>
        <p:sp>
          <p:nvSpPr>
            <p:cNvPr id="73764" name="Oval 36">
              <a:extLst>
                <a:ext uri="{FF2B5EF4-FFF2-40B4-BE49-F238E27FC236}">
                  <a16:creationId xmlns:a16="http://schemas.microsoft.com/office/drawing/2014/main" id="{8FC13BBB-43C2-4255-9C14-2D50686F22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3765" name="Oval 37">
              <a:extLst>
                <a:ext uri="{FF2B5EF4-FFF2-40B4-BE49-F238E27FC236}">
                  <a16:creationId xmlns:a16="http://schemas.microsoft.com/office/drawing/2014/main" id="{286828C5-DA13-4733-BADD-7C2B319AEF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8222" name="Group 38">
            <a:extLst>
              <a:ext uri="{FF2B5EF4-FFF2-40B4-BE49-F238E27FC236}">
                <a16:creationId xmlns:a16="http://schemas.microsoft.com/office/drawing/2014/main" id="{73370B0D-2890-4FD0-ABFC-92BA2ADE1C0E}"/>
              </a:ext>
            </a:extLst>
          </p:cNvPr>
          <p:cNvGrpSpPr>
            <a:grpSpLocks/>
          </p:cNvGrpSpPr>
          <p:nvPr/>
        </p:nvGrpSpPr>
        <p:grpSpPr bwMode="auto">
          <a:xfrm>
            <a:off x="7772401" y="3581401"/>
            <a:ext cx="360363" cy="360363"/>
            <a:chOff x="2109" y="3612"/>
            <a:chExt cx="227" cy="227"/>
          </a:xfrm>
        </p:grpSpPr>
        <p:sp>
          <p:nvSpPr>
            <p:cNvPr id="73767" name="Oval 39">
              <a:extLst>
                <a:ext uri="{FF2B5EF4-FFF2-40B4-BE49-F238E27FC236}">
                  <a16:creationId xmlns:a16="http://schemas.microsoft.com/office/drawing/2014/main" id="{41C1FDEA-07A5-4332-BD9E-0E0766D5A5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3768" name="Oval 40">
              <a:extLst>
                <a:ext uri="{FF2B5EF4-FFF2-40B4-BE49-F238E27FC236}">
                  <a16:creationId xmlns:a16="http://schemas.microsoft.com/office/drawing/2014/main" id="{68E869CA-C883-4890-A4E7-1278C5A5E9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8223" name="Group 41">
            <a:extLst>
              <a:ext uri="{FF2B5EF4-FFF2-40B4-BE49-F238E27FC236}">
                <a16:creationId xmlns:a16="http://schemas.microsoft.com/office/drawing/2014/main" id="{01CD3173-C3B7-4F40-8EB4-79EF4469E2C0}"/>
              </a:ext>
            </a:extLst>
          </p:cNvPr>
          <p:cNvGrpSpPr>
            <a:grpSpLocks/>
          </p:cNvGrpSpPr>
          <p:nvPr/>
        </p:nvGrpSpPr>
        <p:grpSpPr bwMode="auto">
          <a:xfrm>
            <a:off x="6934201" y="5105401"/>
            <a:ext cx="360363" cy="360363"/>
            <a:chOff x="2109" y="3612"/>
            <a:chExt cx="227" cy="227"/>
          </a:xfrm>
        </p:grpSpPr>
        <p:sp>
          <p:nvSpPr>
            <p:cNvPr id="73770" name="Oval 42">
              <a:extLst>
                <a:ext uri="{FF2B5EF4-FFF2-40B4-BE49-F238E27FC236}">
                  <a16:creationId xmlns:a16="http://schemas.microsoft.com/office/drawing/2014/main" id="{CE783A4B-E8FB-49FC-951F-14061DD190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3771" name="Oval 43">
              <a:extLst>
                <a:ext uri="{FF2B5EF4-FFF2-40B4-BE49-F238E27FC236}">
                  <a16:creationId xmlns:a16="http://schemas.microsoft.com/office/drawing/2014/main" id="{B06B9C59-BE75-4CE7-A2E1-D20969755E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770131B-366F-4A24-95F7-EE5371DC6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1188" y="500063"/>
            <a:ext cx="4953000" cy="563562"/>
          </a:xfrm>
        </p:spPr>
        <p:txBody>
          <a:bodyPr/>
          <a:lstStyle/>
          <a:p>
            <a:pPr eaLnBrk="1" hangingPunct="1"/>
            <a:r>
              <a:rPr lang="ru-RU" altLang="uk-UA" sz="3200" dirty="0"/>
              <a:t>            Склад</a:t>
            </a:r>
            <a:br>
              <a:rPr lang="ru-RU" altLang="uk-UA" sz="3200" dirty="0"/>
            </a:br>
            <a:r>
              <a:rPr lang="ru-RU" altLang="uk-UA" sz="3200" dirty="0"/>
              <a:t> АТОМНОГО ЯДРА</a:t>
            </a:r>
            <a:endParaRPr lang="en-US" altLang="uk-UA" sz="1800" dirty="0"/>
          </a:p>
        </p:txBody>
      </p:sp>
      <p:grpSp>
        <p:nvGrpSpPr>
          <p:cNvPr id="9219" name="Group 34">
            <a:extLst>
              <a:ext uri="{FF2B5EF4-FFF2-40B4-BE49-F238E27FC236}">
                <a16:creationId xmlns:a16="http://schemas.microsoft.com/office/drawing/2014/main" id="{81DE1957-4A54-4D70-86E9-FB2772412ECB}"/>
              </a:ext>
            </a:extLst>
          </p:cNvPr>
          <p:cNvGrpSpPr>
            <a:grpSpLocks/>
          </p:cNvGrpSpPr>
          <p:nvPr/>
        </p:nvGrpSpPr>
        <p:grpSpPr bwMode="auto">
          <a:xfrm>
            <a:off x="2238375" y="1571625"/>
            <a:ext cx="7543800" cy="4572000"/>
            <a:chOff x="550" y="1434"/>
            <a:chExt cx="4752" cy="2105"/>
          </a:xfrm>
        </p:grpSpPr>
        <p:sp>
          <p:nvSpPr>
            <p:cNvPr id="72709" name="Freeform 5">
              <a:extLst>
                <a:ext uri="{FF2B5EF4-FFF2-40B4-BE49-F238E27FC236}">
                  <a16:creationId xmlns:a16="http://schemas.microsoft.com/office/drawing/2014/main" id="{DD13360D-9C95-4458-9725-CFBB14FA00C6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5" y="1440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710" name="Freeform 6">
              <a:extLst>
                <a:ext uri="{FF2B5EF4-FFF2-40B4-BE49-F238E27FC236}">
                  <a16:creationId xmlns:a16="http://schemas.microsoft.com/office/drawing/2014/main" id="{C424508F-FC07-4362-A645-7B1C8F66877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5" y="1440"/>
              <a:ext cx="2097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baseline="30000" dirty="0">
                  <a:solidFill>
                    <a:srgbClr val="FFFF00"/>
                  </a:solidFill>
                  <a:latin typeface="Arial" charset="0"/>
                </a:rPr>
                <a:t>             A</a:t>
              </a:r>
              <a:r>
                <a:rPr lang="en-US" sz="3600" b="1" baseline="-25000" dirty="0">
                  <a:solidFill>
                    <a:srgbClr val="FFFF00"/>
                  </a:solidFill>
                  <a:latin typeface="Arial" charset="0"/>
                </a:rPr>
                <a:t>Z</a:t>
              </a:r>
              <a:r>
                <a:rPr lang="ru-RU" sz="3600" b="1" dirty="0">
                  <a:solidFill>
                    <a:srgbClr val="FFFF00"/>
                  </a:solidFill>
                  <a:latin typeface="Arial" charset="0"/>
                </a:rPr>
                <a:t>Х</a:t>
              </a:r>
            </a:p>
          </p:txBody>
        </p:sp>
        <p:sp>
          <p:nvSpPr>
            <p:cNvPr id="72711" name="Freeform 7">
              <a:extLst>
                <a:ext uri="{FF2B5EF4-FFF2-40B4-BE49-F238E27FC236}">
                  <a16:creationId xmlns:a16="http://schemas.microsoft.com/office/drawing/2014/main" id="{6014DD65-B60E-4032-B587-E1C2BC463659}"/>
                </a:ext>
              </a:extLst>
            </p:cNvPr>
            <p:cNvSpPr>
              <a:spLocks/>
            </p:cNvSpPr>
            <p:nvPr/>
          </p:nvSpPr>
          <p:spPr bwMode="gray">
            <a:xfrm>
              <a:off x="4570" y="1964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712" name="Freeform 8">
              <a:extLst>
                <a:ext uri="{FF2B5EF4-FFF2-40B4-BE49-F238E27FC236}">
                  <a16:creationId xmlns:a16="http://schemas.microsoft.com/office/drawing/2014/main" id="{F20A2215-0A80-4CE8-85A0-5148B5D4634E}"/>
                </a:ext>
              </a:extLst>
            </p:cNvPr>
            <p:cNvSpPr>
              <a:spLocks/>
            </p:cNvSpPr>
            <p:nvPr/>
          </p:nvSpPr>
          <p:spPr bwMode="gray">
            <a:xfrm>
              <a:off x="2673" y="1964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62353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713" name="Freeform 9">
              <a:extLst>
                <a:ext uri="{FF2B5EF4-FFF2-40B4-BE49-F238E27FC236}">
                  <a16:creationId xmlns:a16="http://schemas.microsoft.com/office/drawing/2014/main" id="{92F59F00-1228-4835-9CF5-8EAE47485028}"/>
                </a:ext>
              </a:extLst>
            </p:cNvPr>
            <p:cNvSpPr>
              <a:spLocks/>
            </p:cNvSpPr>
            <p:nvPr/>
          </p:nvSpPr>
          <p:spPr bwMode="gray">
            <a:xfrm>
              <a:off x="4204" y="2488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714" name="Freeform 10">
              <a:extLst>
                <a:ext uri="{FF2B5EF4-FFF2-40B4-BE49-F238E27FC236}">
                  <a16:creationId xmlns:a16="http://schemas.microsoft.com/office/drawing/2014/main" id="{D38DC292-84BA-4D95-A7BC-58720F6620B9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0" y="3006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715" name="Freeform 11">
              <a:extLst>
                <a:ext uri="{FF2B5EF4-FFF2-40B4-BE49-F238E27FC236}">
                  <a16:creationId xmlns:a16="http://schemas.microsoft.com/office/drawing/2014/main" id="{6F2ED60B-4168-4F81-B61E-5D9D9EB6E28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3" y="3009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227" name="Line 13">
              <a:extLst>
                <a:ext uri="{FF2B5EF4-FFF2-40B4-BE49-F238E27FC236}">
                  <a16:creationId xmlns:a16="http://schemas.microsoft.com/office/drawing/2014/main" id="{3B17BAF1-533E-4A29-8905-041EAD25974D}"/>
                </a:ext>
              </a:extLst>
            </p:cNvPr>
            <p:cNvSpPr>
              <a:spLocks noChangeShapeType="1"/>
            </p:cNvSpPr>
            <p:nvPr/>
          </p:nvSpPr>
          <p:spPr bwMode="black">
            <a:xfrm flipH="1">
              <a:off x="550" y="3527"/>
              <a:ext cx="10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8" name="Line 14">
              <a:extLst>
                <a:ext uri="{FF2B5EF4-FFF2-40B4-BE49-F238E27FC236}">
                  <a16:creationId xmlns:a16="http://schemas.microsoft.com/office/drawing/2014/main" id="{FD0453B1-C5A0-46CA-A5BC-0980042F93B4}"/>
                </a:ext>
              </a:extLst>
            </p:cNvPr>
            <p:cNvSpPr>
              <a:spLocks noChangeShapeType="1"/>
            </p:cNvSpPr>
            <p:nvPr/>
          </p:nvSpPr>
          <p:spPr bwMode="black">
            <a:xfrm flipH="1">
              <a:off x="550" y="3013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9" name="Line 15">
              <a:extLst>
                <a:ext uri="{FF2B5EF4-FFF2-40B4-BE49-F238E27FC236}">
                  <a16:creationId xmlns:a16="http://schemas.microsoft.com/office/drawing/2014/main" id="{01A3621D-A929-463F-B6B9-3409E7D8B94E}"/>
                </a:ext>
              </a:extLst>
            </p:cNvPr>
            <p:cNvSpPr>
              <a:spLocks noChangeShapeType="1"/>
            </p:cNvSpPr>
            <p:nvPr/>
          </p:nvSpPr>
          <p:spPr bwMode="black">
            <a:xfrm flipH="1">
              <a:off x="550" y="249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0" name="Line 16">
              <a:extLst>
                <a:ext uri="{FF2B5EF4-FFF2-40B4-BE49-F238E27FC236}">
                  <a16:creationId xmlns:a16="http://schemas.microsoft.com/office/drawing/2014/main" id="{7C386BE7-20C8-4BF6-8CD7-096760F9FFF6}"/>
                </a:ext>
              </a:extLst>
            </p:cNvPr>
            <p:cNvSpPr>
              <a:spLocks noChangeShapeType="1"/>
            </p:cNvSpPr>
            <p:nvPr/>
          </p:nvSpPr>
          <p:spPr bwMode="black">
            <a:xfrm flipH="1">
              <a:off x="550" y="1968"/>
              <a:ext cx="2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1" name="Line 17">
              <a:extLst>
                <a:ext uri="{FF2B5EF4-FFF2-40B4-BE49-F238E27FC236}">
                  <a16:creationId xmlns:a16="http://schemas.microsoft.com/office/drawing/2014/main" id="{D078FBCC-A335-42E7-956B-85974E1BE0B7}"/>
                </a:ext>
              </a:extLst>
            </p:cNvPr>
            <p:cNvSpPr>
              <a:spLocks noChangeShapeType="1"/>
            </p:cNvSpPr>
            <p:nvPr/>
          </p:nvSpPr>
          <p:spPr bwMode="black">
            <a:xfrm flipH="1" flipV="1">
              <a:off x="550" y="1438"/>
              <a:ext cx="3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2" name="Line 18">
              <a:extLst>
                <a:ext uri="{FF2B5EF4-FFF2-40B4-BE49-F238E27FC236}">
                  <a16:creationId xmlns:a16="http://schemas.microsoft.com/office/drawing/2014/main" id="{DF0D5DC2-1BFB-4708-8DEF-47487D5F6860}"/>
                </a:ext>
              </a:extLst>
            </p:cNvPr>
            <p:cNvSpPr>
              <a:spLocks noChangeShapeType="1"/>
            </p:cNvSpPr>
            <p:nvPr/>
          </p:nvSpPr>
          <p:spPr bwMode="black">
            <a:xfrm>
              <a:off x="646" y="1434"/>
              <a:ext cx="0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3" name="Line 19">
              <a:extLst>
                <a:ext uri="{FF2B5EF4-FFF2-40B4-BE49-F238E27FC236}">
                  <a16:creationId xmlns:a16="http://schemas.microsoft.com/office/drawing/2014/main" id="{C28826B4-A62D-443A-AE5B-A2134F764F84}"/>
                </a:ext>
              </a:extLst>
            </p:cNvPr>
            <p:cNvSpPr>
              <a:spLocks noChangeShapeType="1"/>
            </p:cNvSpPr>
            <p:nvPr/>
          </p:nvSpPr>
          <p:spPr bwMode="black">
            <a:xfrm>
              <a:off x="646" y="1983"/>
              <a:ext cx="0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4" name="Line 20">
              <a:extLst>
                <a:ext uri="{FF2B5EF4-FFF2-40B4-BE49-F238E27FC236}">
                  <a16:creationId xmlns:a16="http://schemas.microsoft.com/office/drawing/2014/main" id="{91AC07DC-8AE1-4FC7-AB7B-48F880CFFBBC}"/>
                </a:ext>
              </a:extLst>
            </p:cNvPr>
            <p:cNvSpPr>
              <a:spLocks noChangeShapeType="1"/>
            </p:cNvSpPr>
            <p:nvPr/>
          </p:nvSpPr>
          <p:spPr bwMode="black">
            <a:xfrm>
              <a:off x="646" y="2498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5" name="Line 21">
              <a:extLst>
                <a:ext uri="{FF2B5EF4-FFF2-40B4-BE49-F238E27FC236}">
                  <a16:creationId xmlns:a16="http://schemas.microsoft.com/office/drawing/2014/main" id="{1A4E8184-6973-47A2-A7AD-09EEFD9F8855}"/>
                </a:ext>
              </a:extLst>
            </p:cNvPr>
            <p:cNvSpPr>
              <a:spLocks noChangeShapeType="1"/>
            </p:cNvSpPr>
            <p:nvPr/>
          </p:nvSpPr>
          <p:spPr bwMode="black">
            <a:xfrm>
              <a:off x="646" y="3013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6" name="Text Box 22">
              <a:extLst>
                <a:ext uri="{FF2B5EF4-FFF2-40B4-BE49-F238E27FC236}">
                  <a16:creationId xmlns:a16="http://schemas.microsoft.com/office/drawing/2014/main" id="{3398BC16-3937-47E7-A107-DCD51F7CF900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742" y="1638"/>
              <a:ext cx="11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uk-UA" sz="140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237" name="Text Box 23">
              <a:extLst>
                <a:ext uri="{FF2B5EF4-FFF2-40B4-BE49-F238E27FC236}">
                  <a16:creationId xmlns:a16="http://schemas.microsoft.com/office/drawing/2014/main" id="{85AA4812-2F39-418C-94A9-83B63EB22056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742" y="2159"/>
              <a:ext cx="11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uk-UA" sz="140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238" name="Text Box 24">
              <a:extLst>
                <a:ext uri="{FF2B5EF4-FFF2-40B4-BE49-F238E27FC236}">
                  <a16:creationId xmlns:a16="http://schemas.microsoft.com/office/drawing/2014/main" id="{17F5CE9A-B006-434D-80CB-1BAF13462DF1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742" y="2703"/>
              <a:ext cx="11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uk-UA" sz="140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239" name="Text Box 25">
              <a:extLst>
                <a:ext uri="{FF2B5EF4-FFF2-40B4-BE49-F238E27FC236}">
                  <a16:creationId xmlns:a16="http://schemas.microsoft.com/office/drawing/2014/main" id="{BC3AE655-E21B-42C0-8F5E-DFF7FF66B53B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742" y="3211"/>
              <a:ext cx="11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uk-UA" sz="140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2730" name="Freeform 26">
              <a:extLst>
                <a:ext uri="{FF2B5EF4-FFF2-40B4-BE49-F238E27FC236}">
                  <a16:creationId xmlns:a16="http://schemas.microsoft.com/office/drawing/2014/main" id="{CE37A11E-7AEE-4925-AC64-25E56CACC23C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6" y="1537"/>
              <a:ext cx="1158" cy="1715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731" name="Rectangle 27">
              <a:extLst>
                <a:ext uri="{FF2B5EF4-FFF2-40B4-BE49-F238E27FC236}">
                  <a16:creationId xmlns:a16="http://schemas.microsoft.com/office/drawing/2014/main" id="{C9E646B1-A360-4E94-93F6-439274A692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00" y="1763"/>
              <a:ext cx="1743" cy="29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5451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FF0000"/>
                  </a:solidFill>
                  <a:latin typeface="Verdana" pitchFamily="34" charset="0"/>
                </a:rPr>
                <a:t>А</a:t>
              </a:r>
              <a:r>
                <a:rPr lang="en-US" sz="2400" b="1" dirty="0">
                  <a:solidFill>
                    <a:srgbClr val="FF0000"/>
                  </a:solidFill>
                  <a:latin typeface="Verdana" pitchFamily="34" charset="0"/>
                </a:rPr>
                <a:t> </a:t>
              </a:r>
              <a:r>
                <a:rPr lang="ru-RU" sz="2400" b="1" dirty="0">
                  <a:solidFill>
                    <a:srgbClr val="FF0000"/>
                  </a:solidFill>
                  <a:latin typeface="Verdana" pitchFamily="34" charset="0"/>
                </a:rPr>
                <a:t>=</a:t>
              </a:r>
              <a:r>
                <a:rPr lang="en-US" sz="2400" b="1" dirty="0">
                  <a:solidFill>
                    <a:srgbClr val="FF0000"/>
                  </a:solidFill>
                  <a:latin typeface="Verdana" pitchFamily="34" charset="0"/>
                </a:rPr>
                <a:t> Z</a:t>
              </a:r>
              <a:r>
                <a:rPr lang="ru-RU" sz="2400" b="1" dirty="0">
                  <a:solidFill>
                    <a:srgbClr val="FF0000"/>
                  </a:solidFill>
                  <a:latin typeface="Verdana" pitchFamily="34" charset="0"/>
                </a:rPr>
                <a:t> + </a:t>
              </a:r>
              <a:r>
                <a:rPr lang="en-US" sz="2400" b="1" dirty="0">
                  <a:solidFill>
                    <a:srgbClr val="FF0000"/>
                  </a:solidFill>
                  <a:latin typeface="Verdana" pitchFamily="34" charset="0"/>
                </a:rPr>
                <a:t>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2732" name="Rectangle 28">
              <a:extLst>
                <a:ext uri="{FF2B5EF4-FFF2-40B4-BE49-F238E27FC236}">
                  <a16:creationId xmlns:a16="http://schemas.microsoft.com/office/drawing/2014/main" id="{E3577D68-2029-41D6-8F0B-9A0CC9CEBF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4" y="2304"/>
              <a:ext cx="1900" cy="189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FFFF00"/>
                  </a:solidFill>
                  <a:latin typeface="Verdana" pitchFamily="34" charset="0"/>
                </a:rPr>
                <a:t>Число </a:t>
              </a:r>
              <a:r>
                <a:rPr lang="ru-RU" sz="2000" b="1" dirty="0" err="1">
                  <a:solidFill>
                    <a:srgbClr val="FFFF00"/>
                  </a:solidFill>
                  <a:latin typeface="Verdana" pitchFamily="34" charset="0"/>
                </a:rPr>
                <a:t>протонів</a:t>
              </a:r>
              <a:r>
                <a:rPr lang="ru-RU" sz="2000" b="1" dirty="0">
                  <a:solidFill>
                    <a:srgbClr val="FFFF00"/>
                  </a:solidFill>
                  <a:latin typeface="Verdana" pitchFamily="34" charset="0"/>
                </a:rPr>
                <a:t> – </a:t>
              </a:r>
              <a:r>
                <a:rPr lang="ru-RU" sz="2000" b="1" dirty="0" err="1">
                  <a:solidFill>
                    <a:srgbClr val="FFFF00"/>
                  </a:solidFill>
                  <a:latin typeface="Verdana" pitchFamily="34" charset="0"/>
                </a:rPr>
                <a:t>зарядове</a:t>
              </a:r>
              <a:r>
                <a:rPr lang="ru-RU" sz="2000" b="1" dirty="0">
                  <a:solidFill>
                    <a:srgbClr val="FFFF00"/>
                  </a:solidFill>
                  <a:latin typeface="Verdana" pitchFamily="34" charset="0"/>
                </a:rPr>
                <a:t> число </a:t>
              </a:r>
              <a:r>
                <a:rPr lang="en-US" sz="2000" b="1" dirty="0">
                  <a:solidFill>
                    <a:srgbClr val="FFFF00"/>
                  </a:solidFill>
                  <a:latin typeface="Verdana" pitchFamily="34" charset="0"/>
                </a:rPr>
                <a:t>Z</a:t>
              </a:r>
            </a:p>
          </p:txBody>
        </p:sp>
        <p:sp>
          <p:nvSpPr>
            <p:cNvPr id="72733" name="Freeform 29">
              <a:extLst>
                <a:ext uri="{FF2B5EF4-FFF2-40B4-BE49-F238E27FC236}">
                  <a16:creationId xmlns:a16="http://schemas.microsoft.com/office/drawing/2014/main" id="{8E14405A-09C1-4362-817E-CA78212E79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154" y="2488"/>
              <a:ext cx="2415" cy="343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2353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734" name="Rectangle 30">
              <a:extLst>
                <a:ext uri="{FF2B5EF4-FFF2-40B4-BE49-F238E27FC236}">
                  <a16:creationId xmlns:a16="http://schemas.microsoft.com/office/drawing/2014/main" id="{CF0CD23E-0B80-4DB0-8361-7324EEEE4B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56" y="2830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5451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err="1">
                  <a:solidFill>
                    <a:srgbClr val="FFFF00"/>
                  </a:solidFill>
                  <a:latin typeface="Verdana" pitchFamily="34" charset="0"/>
                </a:rPr>
                <a:t>Загальне</a:t>
              </a:r>
              <a:r>
                <a:rPr lang="ru-RU" sz="2000" b="1" dirty="0">
                  <a:solidFill>
                    <a:srgbClr val="FFFF00"/>
                  </a:solidFill>
                  <a:latin typeface="Verdana" pitchFamily="34" charset="0"/>
                </a:rPr>
                <a:t> число </a:t>
              </a:r>
              <a:r>
                <a:rPr lang="ru-RU" sz="2000" b="1" dirty="0" err="1">
                  <a:solidFill>
                    <a:srgbClr val="FFFF00"/>
                  </a:solidFill>
                  <a:latin typeface="Verdana" pitchFamily="34" charset="0"/>
                </a:rPr>
                <a:t>нуклонів</a:t>
              </a:r>
              <a:r>
                <a:rPr lang="ru-RU" sz="2000" b="1" dirty="0">
                  <a:solidFill>
                    <a:srgbClr val="FFFF00"/>
                  </a:solidFill>
                  <a:latin typeface="Verdana" pitchFamily="34" charset="0"/>
                </a:rPr>
                <a:t> – </a:t>
              </a:r>
              <a:r>
                <a:rPr lang="ru-RU" sz="2000" b="1" dirty="0" err="1">
                  <a:solidFill>
                    <a:srgbClr val="FFFF00"/>
                  </a:solidFill>
                  <a:latin typeface="Verdana" pitchFamily="34" charset="0"/>
                </a:rPr>
                <a:t>масове</a:t>
              </a:r>
              <a:r>
                <a:rPr lang="ru-RU" sz="2000" b="1" dirty="0">
                  <a:solidFill>
                    <a:srgbClr val="FFFF00"/>
                  </a:solidFill>
                  <a:latin typeface="Verdana" pitchFamily="34" charset="0"/>
                </a:rPr>
                <a:t> число А</a:t>
              </a:r>
              <a:endParaRPr lang="en-US" sz="2000" b="1" dirty="0">
                <a:solidFill>
                  <a:srgbClr val="FFFF00"/>
                </a:solidFill>
                <a:latin typeface="Verdana" pitchFamily="34" charset="0"/>
              </a:endParaRPr>
            </a:p>
          </p:txBody>
        </p:sp>
        <p:sp>
          <p:nvSpPr>
            <p:cNvPr id="72735" name="Rectangle 31">
              <a:extLst>
                <a:ext uri="{FF2B5EF4-FFF2-40B4-BE49-F238E27FC236}">
                  <a16:creationId xmlns:a16="http://schemas.microsoft.com/office/drawing/2014/main" id="{2E850B92-AAEB-46BE-8FEC-4E9FBB7F02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32" y="3350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5451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err="1">
                  <a:solidFill>
                    <a:srgbClr val="FFFF00"/>
                  </a:solidFill>
                  <a:latin typeface="Verdana" pitchFamily="34" charset="0"/>
                </a:rPr>
                <a:t>Протони</a:t>
              </a:r>
              <a:r>
                <a:rPr lang="ru-RU" sz="2000" b="1" dirty="0">
                  <a:solidFill>
                    <a:srgbClr val="FFFF00"/>
                  </a:solidFill>
                  <a:latin typeface="Verdana" pitchFamily="34" charset="0"/>
                </a:rPr>
                <a:t> і </a:t>
              </a:r>
              <a:r>
                <a:rPr lang="ru-RU" sz="2000" b="1" dirty="0" err="1">
                  <a:solidFill>
                    <a:srgbClr val="FFFF00"/>
                  </a:solidFill>
                  <a:latin typeface="Verdana" pitchFamily="34" charset="0"/>
                </a:rPr>
                <a:t>нейтрони</a:t>
              </a:r>
              <a:r>
                <a:rPr lang="ru-RU" sz="2000" b="1" dirty="0">
                  <a:solidFill>
                    <a:srgbClr val="FFFF00"/>
                  </a:solidFill>
                  <a:latin typeface="Verdana" pitchFamily="34" charset="0"/>
                </a:rPr>
                <a:t>  </a:t>
              </a:r>
              <a:r>
                <a:rPr lang="ru-RU" sz="2000" dirty="0">
                  <a:solidFill>
                    <a:srgbClr val="FFFFFF"/>
                  </a:solidFill>
                  <a:latin typeface="Verdana" pitchFamily="34" charset="0"/>
                </a:rPr>
                <a:t>- </a:t>
              </a:r>
              <a:r>
                <a:rPr lang="ru-RU" sz="2000" b="1" dirty="0" err="1">
                  <a:solidFill>
                    <a:srgbClr val="FFFF00"/>
                  </a:solidFill>
                  <a:latin typeface="Verdana" pitchFamily="34" charset="0"/>
                </a:rPr>
                <a:t>нуклони</a:t>
              </a:r>
              <a:r>
                <a:rPr lang="en-US" sz="2000" b="1" dirty="0">
                  <a:solidFill>
                    <a:srgbClr val="FFFF00"/>
                  </a:solidFill>
                  <a:latin typeface="Verdana" pitchFamily="34" charset="0"/>
                </a:rPr>
                <a:t> N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283B030-F962-42E4-835B-55B604AC2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25" y="571501"/>
            <a:ext cx="4953000" cy="563563"/>
          </a:xfrm>
        </p:spPr>
        <p:txBody>
          <a:bodyPr/>
          <a:lstStyle/>
          <a:p>
            <a:pPr eaLnBrk="1" hangingPunct="1"/>
            <a:r>
              <a:rPr lang="ru-RU" altLang="uk-UA" sz="4000" dirty="0"/>
              <a:t>ІЗОТОПИ</a:t>
            </a:r>
            <a:endParaRPr lang="en-US" altLang="uk-UA" sz="4000" dirty="0"/>
          </a:p>
        </p:txBody>
      </p:sp>
      <p:sp>
        <p:nvSpPr>
          <p:cNvPr id="70660" name="AutoShape 4">
            <a:extLst>
              <a:ext uri="{FF2B5EF4-FFF2-40B4-BE49-F238E27FC236}">
                <a16:creationId xmlns:a16="http://schemas.microsoft.com/office/drawing/2014/main" id="{AC0B7703-882D-4EB0-ABB3-A76F04743A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65638" y="3119438"/>
            <a:ext cx="474662" cy="546100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61" name="AutoShape 5">
            <a:extLst>
              <a:ext uri="{FF2B5EF4-FFF2-40B4-BE49-F238E27FC236}">
                <a16:creationId xmlns:a16="http://schemas.microsoft.com/office/drawing/2014/main" id="{06145492-D97D-4FC0-B725-55B35E2E64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32626" y="3119438"/>
            <a:ext cx="474663" cy="546100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62" name="Oval 6">
            <a:extLst>
              <a:ext uri="{FF2B5EF4-FFF2-40B4-BE49-F238E27FC236}">
                <a16:creationId xmlns:a16="http://schemas.microsoft.com/office/drawing/2014/main" id="{B9A95232-CE7C-455B-856C-75A2BDEA5C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73963" y="3132813"/>
            <a:ext cx="259766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63" name="Oval 7">
            <a:extLst>
              <a:ext uri="{FF2B5EF4-FFF2-40B4-BE49-F238E27FC236}">
                <a16:creationId xmlns:a16="http://schemas.microsoft.com/office/drawing/2014/main" id="{679DBEFC-22C1-4A34-A702-E6234D7D56E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73963" y="3132813"/>
            <a:ext cx="259766" cy="519351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64" name="Oval 8">
            <a:extLst>
              <a:ext uri="{FF2B5EF4-FFF2-40B4-BE49-F238E27FC236}">
                <a16:creationId xmlns:a16="http://schemas.microsoft.com/office/drawing/2014/main" id="{4BF8A3BD-F767-488C-98F8-03C8F79049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05726" y="3132813"/>
            <a:ext cx="1762125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65" name="Oval 9">
            <a:extLst>
              <a:ext uri="{FF2B5EF4-FFF2-40B4-BE49-F238E27FC236}">
                <a16:creationId xmlns:a16="http://schemas.microsoft.com/office/drawing/2014/main" id="{BD48F6CC-B23C-4279-A51D-321F090B25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35889" y="3143132"/>
            <a:ext cx="1762125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9" name="Oval 10">
            <a:extLst>
              <a:ext uri="{FF2B5EF4-FFF2-40B4-BE49-F238E27FC236}">
                <a16:creationId xmlns:a16="http://schemas.microsoft.com/office/drawing/2014/main" id="{97AF14D5-B284-45A1-9515-BEDF7B552A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00975" y="3132813"/>
            <a:ext cx="1587500" cy="519351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0667" name="Oval 11">
            <a:extLst>
              <a:ext uri="{FF2B5EF4-FFF2-40B4-BE49-F238E27FC236}">
                <a16:creationId xmlns:a16="http://schemas.microsoft.com/office/drawing/2014/main" id="{53C47518-0431-4A21-8F43-7E469647D1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8400" y="3126463"/>
            <a:ext cx="259766" cy="519351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68" name="Oval 12">
            <a:extLst>
              <a:ext uri="{FF2B5EF4-FFF2-40B4-BE49-F238E27FC236}">
                <a16:creationId xmlns:a16="http://schemas.microsoft.com/office/drawing/2014/main" id="{C6EC4FD7-FFC8-4AA1-8F10-E3DF8BAD37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8400" y="3126463"/>
            <a:ext cx="259766" cy="519351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69" name="Oval 13">
            <a:extLst>
              <a:ext uri="{FF2B5EF4-FFF2-40B4-BE49-F238E27FC236}">
                <a16:creationId xmlns:a16="http://schemas.microsoft.com/office/drawing/2014/main" id="{DFB85F75-706C-4FEB-89B9-FEB1254391F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71751" y="3126463"/>
            <a:ext cx="1762125" cy="519351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70" name="Oval 14">
            <a:extLst>
              <a:ext uri="{FF2B5EF4-FFF2-40B4-BE49-F238E27FC236}">
                <a16:creationId xmlns:a16="http://schemas.microsoft.com/office/drawing/2014/main" id="{93CF45A7-4C3E-416B-B35E-31C4D58A5B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71751" y="3129638"/>
            <a:ext cx="1763713" cy="519351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54" name="Oval 15">
            <a:extLst>
              <a:ext uri="{FF2B5EF4-FFF2-40B4-BE49-F238E27FC236}">
                <a16:creationId xmlns:a16="http://schemas.microsoft.com/office/drawing/2014/main" id="{5282DC2E-BDF4-4FE2-A593-12EA781E9C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59063" y="3126463"/>
            <a:ext cx="1585912" cy="519351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grpSp>
        <p:nvGrpSpPr>
          <p:cNvPr id="10255" name="Group 16">
            <a:extLst>
              <a:ext uri="{FF2B5EF4-FFF2-40B4-BE49-F238E27FC236}">
                <a16:creationId xmlns:a16="http://schemas.microsoft.com/office/drawing/2014/main" id="{6CFAA1A3-6129-420D-9A0A-E51F18DC32D6}"/>
              </a:ext>
            </a:extLst>
          </p:cNvPr>
          <p:cNvGrpSpPr>
            <a:grpSpLocks/>
          </p:cNvGrpSpPr>
          <p:nvPr/>
        </p:nvGrpSpPr>
        <p:grpSpPr bwMode="auto">
          <a:xfrm>
            <a:off x="2684463" y="2608264"/>
            <a:ext cx="1535112" cy="1552575"/>
            <a:chOff x="4166" y="1706"/>
            <a:chExt cx="1252" cy="1252"/>
          </a:xfrm>
        </p:grpSpPr>
        <p:sp>
          <p:nvSpPr>
            <p:cNvPr id="10277" name="Oval 17">
              <a:extLst>
                <a:ext uri="{FF2B5EF4-FFF2-40B4-BE49-F238E27FC236}">
                  <a16:creationId xmlns:a16="http://schemas.microsoft.com/office/drawing/2014/main" id="{C5B7B044-31E0-46DE-8D27-47F55EEDF7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  <p:sp>
          <p:nvSpPr>
            <p:cNvPr id="10278" name="Oval 18">
              <a:extLst>
                <a:ext uri="{FF2B5EF4-FFF2-40B4-BE49-F238E27FC236}">
                  <a16:creationId xmlns:a16="http://schemas.microsoft.com/office/drawing/2014/main" id="{49658CC5-20F1-4FD4-87EF-2D48B6BCF4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  <p:sp>
          <p:nvSpPr>
            <p:cNvPr id="10279" name="Oval 19">
              <a:extLst>
                <a:ext uri="{FF2B5EF4-FFF2-40B4-BE49-F238E27FC236}">
                  <a16:creationId xmlns:a16="http://schemas.microsoft.com/office/drawing/2014/main" id="{9B50F477-0A30-4C26-BEDE-F8E8102A93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  <p:sp>
          <p:nvSpPr>
            <p:cNvPr id="10280" name="Oval 20">
              <a:extLst>
                <a:ext uri="{FF2B5EF4-FFF2-40B4-BE49-F238E27FC236}">
                  <a16:creationId xmlns:a16="http://schemas.microsoft.com/office/drawing/2014/main" id="{81D57642-03E2-4BA4-910A-7776463426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</p:grpSp>
      <p:sp>
        <p:nvSpPr>
          <p:cNvPr id="70677" name="Oval 21">
            <a:extLst>
              <a:ext uri="{FF2B5EF4-FFF2-40B4-BE49-F238E27FC236}">
                <a16:creationId xmlns:a16="http://schemas.microsoft.com/office/drawing/2014/main" id="{1C8E8737-EC39-40BF-9FE2-82A06A9DB6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06975" y="3132813"/>
            <a:ext cx="259766" cy="51935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78" name="Oval 22">
            <a:extLst>
              <a:ext uri="{FF2B5EF4-FFF2-40B4-BE49-F238E27FC236}">
                <a16:creationId xmlns:a16="http://schemas.microsoft.com/office/drawing/2014/main" id="{DF23701B-4EB7-4D32-850B-38E6714457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06975" y="3132813"/>
            <a:ext cx="259766" cy="519351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79" name="Oval 23">
            <a:extLst>
              <a:ext uri="{FF2B5EF4-FFF2-40B4-BE49-F238E27FC236}">
                <a16:creationId xmlns:a16="http://schemas.microsoft.com/office/drawing/2014/main" id="{7A28F62A-9DE6-4AA7-A592-B52131FD2E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38738" y="3132813"/>
            <a:ext cx="1763712" cy="51935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80" name="Oval 24">
            <a:extLst>
              <a:ext uri="{FF2B5EF4-FFF2-40B4-BE49-F238E27FC236}">
                <a16:creationId xmlns:a16="http://schemas.microsoft.com/office/drawing/2014/main" id="{53924C63-D1A2-4EBC-8660-C473D64D61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40326" y="3135988"/>
            <a:ext cx="1762125" cy="51935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60" name="Oval 25">
            <a:extLst>
              <a:ext uri="{FF2B5EF4-FFF2-40B4-BE49-F238E27FC236}">
                <a16:creationId xmlns:a16="http://schemas.microsoft.com/office/drawing/2014/main" id="{1764D5BC-DEAF-4F89-9FD5-D5431022FE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27638" y="3132813"/>
            <a:ext cx="1585912" cy="519351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grpSp>
        <p:nvGrpSpPr>
          <p:cNvPr id="10261" name="Group 26">
            <a:extLst>
              <a:ext uri="{FF2B5EF4-FFF2-40B4-BE49-F238E27FC236}">
                <a16:creationId xmlns:a16="http://schemas.microsoft.com/office/drawing/2014/main" id="{7272D37C-91C1-4B4F-A17B-1425B5175AAC}"/>
              </a:ext>
            </a:extLst>
          </p:cNvPr>
          <p:cNvGrpSpPr>
            <a:grpSpLocks/>
          </p:cNvGrpSpPr>
          <p:nvPr/>
        </p:nvGrpSpPr>
        <p:grpSpPr bwMode="auto">
          <a:xfrm>
            <a:off x="5247007" y="2581996"/>
            <a:ext cx="1535112" cy="1552575"/>
            <a:chOff x="4166" y="1706"/>
            <a:chExt cx="1252" cy="1252"/>
          </a:xfrm>
        </p:grpSpPr>
        <p:sp>
          <p:nvSpPr>
            <p:cNvPr id="10273" name="Oval 27">
              <a:extLst>
                <a:ext uri="{FF2B5EF4-FFF2-40B4-BE49-F238E27FC236}">
                  <a16:creationId xmlns:a16="http://schemas.microsoft.com/office/drawing/2014/main" id="{51E758C2-174D-49B9-8BA5-436379E9B4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  <p:sp>
          <p:nvSpPr>
            <p:cNvPr id="10274" name="Oval 28">
              <a:extLst>
                <a:ext uri="{FF2B5EF4-FFF2-40B4-BE49-F238E27FC236}">
                  <a16:creationId xmlns:a16="http://schemas.microsoft.com/office/drawing/2014/main" id="{46F9A473-98DC-40D9-A579-4452BC8837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  <p:sp>
          <p:nvSpPr>
            <p:cNvPr id="10275" name="Oval 29">
              <a:extLst>
                <a:ext uri="{FF2B5EF4-FFF2-40B4-BE49-F238E27FC236}">
                  <a16:creationId xmlns:a16="http://schemas.microsoft.com/office/drawing/2014/main" id="{507FC056-8054-4B08-91F0-09DD71002E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  <p:sp>
          <p:nvSpPr>
            <p:cNvPr id="10276" name="Oval 30">
              <a:extLst>
                <a:ext uri="{FF2B5EF4-FFF2-40B4-BE49-F238E27FC236}">
                  <a16:creationId xmlns:a16="http://schemas.microsoft.com/office/drawing/2014/main" id="{F1FAA662-B09A-4175-9F26-4ECD166832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</p:grpSp>
      <p:grpSp>
        <p:nvGrpSpPr>
          <p:cNvPr id="10262" name="Group 31">
            <a:extLst>
              <a:ext uri="{FF2B5EF4-FFF2-40B4-BE49-F238E27FC236}">
                <a16:creationId xmlns:a16="http://schemas.microsoft.com/office/drawing/2014/main" id="{5B29CF53-1182-4B4C-AA06-B7B627625D92}"/>
              </a:ext>
            </a:extLst>
          </p:cNvPr>
          <p:cNvGrpSpPr>
            <a:grpSpLocks/>
          </p:cNvGrpSpPr>
          <p:nvPr/>
        </p:nvGrpSpPr>
        <p:grpSpPr bwMode="auto">
          <a:xfrm>
            <a:off x="7829550" y="2608264"/>
            <a:ext cx="1536700" cy="1552575"/>
            <a:chOff x="4166" y="1706"/>
            <a:chExt cx="1252" cy="1252"/>
          </a:xfrm>
        </p:grpSpPr>
        <p:sp>
          <p:nvSpPr>
            <p:cNvPr id="10269" name="Oval 32">
              <a:extLst>
                <a:ext uri="{FF2B5EF4-FFF2-40B4-BE49-F238E27FC236}">
                  <a16:creationId xmlns:a16="http://schemas.microsoft.com/office/drawing/2014/main" id="{544D5747-43F9-4638-97D2-091F650D28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  <p:sp>
          <p:nvSpPr>
            <p:cNvPr id="10270" name="Oval 33">
              <a:extLst>
                <a:ext uri="{FF2B5EF4-FFF2-40B4-BE49-F238E27FC236}">
                  <a16:creationId xmlns:a16="http://schemas.microsoft.com/office/drawing/2014/main" id="{DA415D33-10FA-493C-B112-9B95C4329B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  <p:sp>
          <p:nvSpPr>
            <p:cNvPr id="10271" name="Oval 34">
              <a:extLst>
                <a:ext uri="{FF2B5EF4-FFF2-40B4-BE49-F238E27FC236}">
                  <a16:creationId xmlns:a16="http://schemas.microsoft.com/office/drawing/2014/main" id="{5728E646-746C-4C1E-8425-1C5E1F4FA7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  <p:sp>
          <p:nvSpPr>
            <p:cNvPr id="10272" name="Oval 35">
              <a:extLst>
                <a:ext uri="{FF2B5EF4-FFF2-40B4-BE49-F238E27FC236}">
                  <a16:creationId xmlns:a16="http://schemas.microsoft.com/office/drawing/2014/main" id="{B1E9FF0C-47A5-4780-930A-33931E3BBF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uk-UA">
                <a:solidFill>
                  <a:srgbClr val="FFFFFF"/>
                </a:solidFill>
              </a:endParaRPr>
            </a:p>
          </p:txBody>
        </p:sp>
      </p:grpSp>
      <p:sp>
        <p:nvSpPr>
          <p:cNvPr id="70692" name="AutoShape 36">
            <a:extLst>
              <a:ext uri="{FF2B5EF4-FFF2-40B4-BE49-F238E27FC236}">
                <a16:creationId xmlns:a16="http://schemas.microsoft.com/office/drawing/2014/main" id="{4B7B46AE-38C1-4A41-AADB-2D354CBE8583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484438" y="4768850"/>
            <a:ext cx="1930400" cy="101758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Хімічний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елемент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- один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0693" name="AutoShape 37">
            <a:extLst>
              <a:ext uri="{FF2B5EF4-FFF2-40B4-BE49-F238E27FC236}">
                <a16:creationId xmlns:a16="http://schemas.microsoft.com/office/drawing/2014/main" id="{254AE59B-0D23-440A-BFF9-5D7E3C602593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5049838" y="4768850"/>
            <a:ext cx="1930400" cy="101758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Утворюють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одні</a:t>
            </a:r>
            <a:endParaRPr lang="ru-RU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і </a:t>
            </a:r>
            <a:r>
              <a:rPr lang="ru-RU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ті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ж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сполуки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0694" name="AutoShape 38">
            <a:extLst>
              <a:ext uri="{FF2B5EF4-FFF2-40B4-BE49-F238E27FC236}">
                <a16:creationId xmlns:a16="http://schemas.microsoft.com/office/drawing/2014/main" id="{578B6D3A-28B7-422F-A238-AF5B444DFF2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7632700" y="4768850"/>
            <a:ext cx="1931988" cy="101758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Займають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одну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і ту ж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клітинку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в </a:t>
            </a:r>
            <a:r>
              <a:rPr lang="ru-RU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таблиці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0266" name="Text Box 39">
            <a:extLst>
              <a:ext uri="{FF2B5EF4-FFF2-40B4-BE49-F238E27FC236}">
                <a16:creationId xmlns:a16="http://schemas.microsoft.com/office/drawing/2014/main" id="{D06C6114-D1E9-4C6F-BEF1-3CB91F3F751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24126" y="2714625"/>
            <a:ext cx="1928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sz="2000" b="1" dirty="0" err="1">
                <a:solidFill>
                  <a:srgbClr val="000000"/>
                </a:solidFill>
              </a:rPr>
              <a:t>Атоми</a:t>
            </a:r>
            <a:r>
              <a:rPr lang="ru-RU" altLang="uk-UA" sz="2000" b="1" dirty="0">
                <a:solidFill>
                  <a:srgbClr val="000000"/>
                </a:solidFill>
              </a:rPr>
              <a:t> урану:234,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sz="2000" b="1" dirty="0">
                <a:solidFill>
                  <a:srgbClr val="000000"/>
                </a:solidFill>
              </a:rPr>
              <a:t>235,238</a:t>
            </a:r>
            <a:endParaRPr lang="en-US" altLang="uk-UA" sz="2000" b="1" dirty="0">
              <a:solidFill>
                <a:srgbClr val="000000"/>
              </a:solidFill>
            </a:endParaRPr>
          </a:p>
        </p:txBody>
      </p:sp>
      <p:sp>
        <p:nvSpPr>
          <p:cNvPr id="10267" name="Text Box 40">
            <a:extLst>
              <a:ext uri="{FF2B5EF4-FFF2-40B4-BE49-F238E27FC236}">
                <a16:creationId xmlns:a16="http://schemas.microsoft.com/office/drawing/2014/main" id="{C877847B-D7DB-4E89-B3F6-662EC01F7B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81563" y="2714625"/>
            <a:ext cx="2214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b="1" dirty="0" err="1">
                <a:solidFill>
                  <a:srgbClr val="000000"/>
                </a:solidFill>
              </a:rPr>
              <a:t>Однакові</a:t>
            </a:r>
            <a:r>
              <a:rPr lang="ru-RU" altLang="uk-UA" b="1" dirty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b="1" dirty="0" err="1">
                <a:solidFill>
                  <a:srgbClr val="000000"/>
                </a:solidFill>
              </a:rPr>
              <a:t>хімічні</a:t>
            </a:r>
            <a:r>
              <a:rPr lang="ru-RU" altLang="uk-UA" b="1" dirty="0">
                <a:solidFill>
                  <a:srgbClr val="000000"/>
                </a:solidFill>
              </a:rPr>
              <a:t> </a:t>
            </a:r>
            <a:r>
              <a:rPr lang="ru-RU" altLang="uk-UA" b="1" dirty="0" err="1">
                <a:solidFill>
                  <a:srgbClr val="000000"/>
                </a:solidFill>
              </a:rPr>
              <a:t>властивості</a:t>
            </a:r>
            <a:endParaRPr lang="en-US" altLang="uk-UA" b="1" dirty="0">
              <a:solidFill>
                <a:srgbClr val="000000"/>
              </a:solidFill>
            </a:endParaRPr>
          </a:p>
        </p:txBody>
      </p:sp>
      <p:sp>
        <p:nvSpPr>
          <p:cNvPr id="10268" name="Text Box 41">
            <a:extLst>
              <a:ext uri="{FF2B5EF4-FFF2-40B4-BE49-F238E27FC236}">
                <a16:creationId xmlns:a16="http://schemas.microsoft.com/office/drawing/2014/main" id="{57167E36-CDC7-405F-8AB4-B0ECC74304E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67625" y="2857501"/>
            <a:ext cx="171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sz="2000" b="1" dirty="0">
                <a:solidFill>
                  <a:srgbClr val="000000"/>
                </a:solidFill>
              </a:rPr>
              <a:t>  Назвали - </a:t>
            </a:r>
            <a:r>
              <a:rPr lang="ru-RU" altLang="uk-UA" sz="2000" b="1" dirty="0" err="1">
                <a:solidFill>
                  <a:srgbClr val="000000"/>
                </a:solidFill>
              </a:rPr>
              <a:t>ізотопи</a:t>
            </a:r>
            <a:endParaRPr lang="en-US" altLang="uk-UA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EBD2900-A3AE-4565-A732-895CE4C6D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0" y="428626"/>
            <a:ext cx="4953000" cy="563563"/>
          </a:xfrm>
        </p:spPr>
        <p:txBody>
          <a:bodyPr/>
          <a:lstStyle/>
          <a:p>
            <a:pPr eaLnBrk="1" hangingPunct="1"/>
            <a:r>
              <a:rPr lang="ru-RU" altLang="uk-UA" dirty="0"/>
              <a:t>ІЗОТОПИ</a:t>
            </a:r>
            <a:endParaRPr lang="en-US" altLang="uk-UA" dirty="0"/>
          </a:p>
        </p:txBody>
      </p:sp>
      <p:sp>
        <p:nvSpPr>
          <p:cNvPr id="11267" name="Oval 3">
            <a:extLst>
              <a:ext uri="{FF2B5EF4-FFF2-40B4-BE49-F238E27FC236}">
                <a16:creationId xmlns:a16="http://schemas.microsoft.com/office/drawing/2014/main" id="{83456DF7-9C82-43C6-A21D-8D13FBA18BA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595688" y="4357688"/>
            <a:ext cx="5562600" cy="1325562"/>
          </a:xfrm>
          <a:prstGeom prst="ellipse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vert="eaVert"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11268" name="Oval 4">
            <a:extLst>
              <a:ext uri="{FF2B5EF4-FFF2-40B4-BE49-F238E27FC236}">
                <a16:creationId xmlns:a16="http://schemas.microsoft.com/office/drawing/2014/main" id="{4D7E4740-BDC1-4DBA-ACA6-5CA1FB55B0AA}"/>
              </a:ext>
            </a:extLst>
          </p:cNvPr>
          <p:cNvSpPr>
            <a:spLocks noChangeArrowheads="1"/>
          </p:cNvSpPr>
          <p:nvPr/>
        </p:nvSpPr>
        <p:spPr bwMode="ltGray">
          <a:xfrm rot="-998297">
            <a:off x="2855914" y="2200275"/>
            <a:ext cx="5762625" cy="3016250"/>
          </a:xfrm>
          <a:prstGeom prst="ellipse">
            <a:avLst/>
          </a:prstGeom>
          <a:gradFill rotWithShape="0">
            <a:gsLst>
              <a:gs pos="0">
                <a:srgbClr val="29698D"/>
              </a:gs>
              <a:gs pos="50000">
                <a:srgbClr val="CBDBE3"/>
              </a:gs>
              <a:gs pos="100000">
                <a:srgbClr val="29698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11269" name="Oval 5">
            <a:extLst>
              <a:ext uri="{FF2B5EF4-FFF2-40B4-BE49-F238E27FC236}">
                <a16:creationId xmlns:a16="http://schemas.microsoft.com/office/drawing/2014/main" id="{CCCA269F-EBBD-471F-8DC1-B207E8BA5AD1}"/>
              </a:ext>
            </a:extLst>
          </p:cNvPr>
          <p:cNvSpPr>
            <a:spLocks noChangeArrowheads="1"/>
          </p:cNvSpPr>
          <p:nvPr/>
        </p:nvSpPr>
        <p:spPr bwMode="ltGray">
          <a:xfrm rot="-998297">
            <a:off x="2913063" y="2038350"/>
            <a:ext cx="5562600" cy="2922588"/>
          </a:xfrm>
          <a:prstGeom prst="ellipse">
            <a:avLst/>
          </a:prstGeom>
          <a:gradFill rotWithShape="1">
            <a:gsLst>
              <a:gs pos="0">
                <a:srgbClr val="208282"/>
              </a:gs>
              <a:gs pos="100000">
                <a:srgbClr val="33CCC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11270" name="Arc 6">
            <a:extLst>
              <a:ext uri="{FF2B5EF4-FFF2-40B4-BE49-F238E27FC236}">
                <a16:creationId xmlns:a16="http://schemas.microsoft.com/office/drawing/2014/main" id="{6120A72B-DAA3-4B4C-81AB-675797DF94C5}"/>
              </a:ext>
            </a:extLst>
          </p:cNvPr>
          <p:cNvSpPr>
            <a:spLocks/>
          </p:cNvSpPr>
          <p:nvPr/>
        </p:nvSpPr>
        <p:spPr bwMode="gray">
          <a:xfrm rot="-998297">
            <a:off x="5561013" y="2116139"/>
            <a:ext cx="2851150" cy="1538287"/>
          </a:xfrm>
          <a:custGeom>
            <a:avLst/>
            <a:gdLst>
              <a:gd name="T0" fmla="*/ 281509645 w 21600"/>
              <a:gd name="T1" fmla="*/ 0 h 22718"/>
              <a:gd name="T2" fmla="*/ 346847420 w 21600"/>
              <a:gd name="T3" fmla="*/ 104160879 h 22718"/>
              <a:gd name="T4" fmla="*/ 0 w 21600"/>
              <a:gd name="T5" fmla="*/ 65725233 h 22718"/>
              <a:gd name="T6" fmla="*/ 0 60000 65536"/>
              <a:gd name="T7" fmla="*/ 0 60000 65536"/>
              <a:gd name="T8" fmla="*/ 0 60000 65536"/>
              <a:gd name="T9" fmla="*/ 0 w 21600"/>
              <a:gd name="T10" fmla="*/ 0 h 22718"/>
              <a:gd name="T11" fmla="*/ 21600 w 21600"/>
              <a:gd name="T12" fmla="*/ 22718 h 22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Arc 8">
            <a:extLst>
              <a:ext uri="{FF2B5EF4-FFF2-40B4-BE49-F238E27FC236}">
                <a16:creationId xmlns:a16="http://schemas.microsoft.com/office/drawing/2014/main" id="{C5151B8D-C649-4EC8-8344-965BD7032E25}"/>
              </a:ext>
            </a:extLst>
          </p:cNvPr>
          <p:cNvSpPr>
            <a:spLocks/>
          </p:cNvSpPr>
          <p:nvPr/>
        </p:nvSpPr>
        <p:spPr bwMode="gray">
          <a:xfrm rot="-998297">
            <a:off x="4805363" y="1844675"/>
            <a:ext cx="2813050" cy="1417638"/>
          </a:xfrm>
          <a:custGeom>
            <a:avLst/>
            <a:gdLst>
              <a:gd name="T0" fmla="*/ 0 w 21397"/>
              <a:gd name="T1" fmla="*/ 2364830 h 21600"/>
              <a:gd name="T2" fmla="*/ 369829893 w 21397"/>
              <a:gd name="T3" fmla="*/ 33296834 h 21600"/>
              <a:gd name="T4" fmla="*/ 83638183 w 21397"/>
              <a:gd name="T5" fmla="*/ 93041550 h 21600"/>
              <a:gd name="T6" fmla="*/ 0 60000 65536"/>
              <a:gd name="T7" fmla="*/ 0 60000 65536"/>
              <a:gd name="T8" fmla="*/ 0 60000 65536"/>
              <a:gd name="T9" fmla="*/ 0 w 21397"/>
              <a:gd name="T10" fmla="*/ 0 h 21600"/>
              <a:gd name="T11" fmla="*/ 21397 w 213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close/>
              </a:path>
            </a:pathLst>
          </a:custGeom>
          <a:gradFill rotWithShape="1">
            <a:gsLst>
              <a:gs pos="0">
                <a:srgbClr val="4F4A73"/>
              </a:gs>
              <a:gs pos="100000">
                <a:srgbClr val="AAA0F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Arc 9">
            <a:extLst>
              <a:ext uri="{FF2B5EF4-FFF2-40B4-BE49-F238E27FC236}">
                <a16:creationId xmlns:a16="http://schemas.microsoft.com/office/drawing/2014/main" id="{8301811A-15F9-4FAC-B3FC-2DF166035130}"/>
              </a:ext>
            </a:extLst>
          </p:cNvPr>
          <p:cNvSpPr>
            <a:spLocks/>
          </p:cNvSpPr>
          <p:nvPr/>
        </p:nvSpPr>
        <p:spPr bwMode="gray">
          <a:xfrm rot="20601703" flipH="1">
            <a:off x="2767013" y="2497139"/>
            <a:ext cx="2762250" cy="1381125"/>
          </a:xfrm>
          <a:custGeom>
            <a:avLst/>
            <a:gdLst>
              <a:gd name="T0" fmla="*/ 77008510 w 20934"/>
              <a:gd name="T1" fmla="*/ 0 h 21142"/>
              <a:gd name="T2" fmla="*/ 364480031 w 20934"/>
              <a:gd name="T3" fmla="*/ 67511866 h 21142"/>
              <a:gd name="T4" fmla="*/ 0 w 20934"/>
              <a:gd name="T5" fmla="*/ 90223548 h 21142"/>
              <a:gd name="T6" fmla="*/ 0 60000 65536"/>
              <a:gd name="T7" fmla="*/ 0 60000 65536"/>
              <a:gd name="T8" fmla="*/ 0 60000 65536"/>
              <a:gd name="T9" fmla="*/ 0 w 20934"/>
              <a:gd name="T10" fmla="*/ 0 h 21142"/>
              <a:gd name="T11" fmla="*/ 20934 w 20934"/>
              <a:gd name="T12" fmla="*/ 21142 h 21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close/>
              </a:path>
            </a:pathLst>
          </a:custGeom>
          <a:gradFill rotWithShape="1">
            <a:gsLst>
              <a:gs pos="0">
                <a:srgbClr val="47ABE3"/>
              </a:gs>
              <a:gs pos="100000">
                <a:srgbClr val="214F6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b="1" dirty="0">
                <a:solidFill>
                  <a:srgbClr val="FFFF00"/>
                </a:solidFill>
              </a:rPr>
              <a:t>УРАН 235</a:t>
            </a:r>
          </a:p>
        </p:txBody>
      </p:sp>
      <p:sp>
        <p:nvSpPr>
          <p:cNvPr id="11273" name="Oval 10">
            <a:extLst>
              <a:ext uri="{FF2B5EF4-FFF2-40B4-BE49-F238E27FC236}">
                <a16:creationId xmlns:a16="http://schemas.microsoft.com/office/drawing/2014/main" id="{874681E4-B74A-4B72-B715-2CF99F5E2333}"/>
              </a:ext>
            </a:extLst>
          </p:cNvPr>
          <p:cNvSpPr>
            <a:spLocks noChangeArrowheads="1"/>
          </p:cNvSpPr>
          <p:nvPr/>
        </p:nvSpPr>
        <p:spPr bwMode="gray">
          <a:xfrm rot="-998297">
            <a:off x="4373564" y="2752725"/>
            <a:ext cx="2695575" cy="133985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C1C1C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11274" name="Text Box 11">
            <a:extLst>
              <a:ext uri="{FF2B5EF4-FFF2-40B4-BE49-F238E27FC236}">
                <a16:creationId xmlns:a16="http://schemas.microsoft.com/office/drawing/2014/main" id="{69010863-F66C-4704-BF77-2853EE0C18B5}"/>
              </a:ext>
            </a:extLst>
          </p:cNvPr>
          <p:cNvSpPr txBox="1">
            <a:spLocks noChangeArrowheads="1"/>
          </p:cNvSpPr>
          <p:nvPr/>
        </p:nvSpPr>
        <p:spPr bwMode="auto">
          <a:xfrm rot="10540785" flipV="1">
            <a:off x="3667125" y="4214814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b="1">
                <a:solidFill>
                  <a:srgbClr val="FFFF00"/>
                </a:solidFill>
                <a:latin typeface="Verdana" panose="020B0604030504040204" pitchFamily="34" charset="0"/>
              </a:rPr>
              <a:t>УРАН 238</a:t>
            </a:r>
            <a:endParaRPr lang="en-US" altLang="uk-UA" b="1">
              <a:solidFill>
                <a:srgbClr val="FFFF00"/>
              </a:solidFill>
            </a:endParaRPr>
          </a:p>
        </p:txBody>
      </p:sp>
      <p:sp>
        <p:nvSpPr>
          <p:cNvPr id="11275" name="Text Box 12">
            <a:extLst>
              <a:ext uri="{FF2B5EF4-FFF2-40B4-BE49-F238E27FC236}">
                <a16:creationId xmlns:a16="http://schemas.microsoft.com/office/drawing/2014/main" id="{08E1001E-27BE-4C9A-8381-D8FB3ACC6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060575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b="1">
                <a:solidFill>
                  <a:srgbClr val="FFFF00"/>
                </a:solidFill>
                <a:latin typeface="Verdana" panose="020B0604030504040204" pitchFamily="34" charset="0"/>
              </a:rPr>
              <a:t>УРАН 234</a:t>
            </a:r>
            <a:endParaRPr lang="en-US" altLang="uk-UA" b="1">
              <a:solidFill>
                <a:srgbClr val="FFFF00"/>
              </a:solidFill>
            </a:endParaRPr>
          </a:p>
        </p:txBody>
      </p:sp>
      <p:sp>
        <p:nvSpPr>
          <p:cNvPr id="11276" name="Text Box 13">
            <a:extLst>
              <a:ext uri="{FF2B5EF4-FFF2-40B4-BE49-F238E27FC236}">
                <a16:creationId xmlns:a16="http://schemas.microsoft.com/office/drawing/2014/main" id="{CD5C534B-A4E5-43BF-AC90-3C77F614F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517775"/>
            <a:ext cx="795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b="1">
                <a:solidFill>
                  <a:srgbClr val="FFFF00"/>
                </a:solidFill>
              </a:rPr>
              <a:t>УРАН</a:t>
            </a:r>
            <a:endParaRPr lang="en-US" altLang="uk-UA" b="1">
              <a:solidFill>
                <a:srgbClr val="FFFF00"/>
              </a:solidFill>
            </a:endParaRPr>
          </a:p>
        </p:txBody>
      </p:sp>
      <p:sp>
        <p:nvSpPr>
          <p:cNvPr id="11277" name="Freeform 14">
            <a:extLst>
              <a:ext uri="{FF2B5EF4-FFF2-40B4-BE49-F238E27FC236}">
                <a16:creationId xmlns:a16="http://schemas.microsoft.com/office/drawing/2014/main" id="{604010A7-24D8-4142-AC4A-AEA2E21E735E}"/>
              </a:ext>
            </a:extLst>
          </p:cNvPr>
          <p:cNvSpPr>
            <a:spLocks/>
          </p:cNvSpPr>
          <p:nvPr/>
        </p:nvSpPr>
        <p:spPr bwMode="gray">
          <a:xfrm>
            <a:off x="7696200" y="3051175"/>
            <a:ext cx="1295400" cy="369332"/>
          </a:xfrm>
          <a:custGeom>
            <a:avLst/>
            <a:gdLst>
              <a:gd name="T0" fmla="*/ 0 w 816"/>
              <a:gd name="T1" fmla="*/ 1335087 h 1078"/>
              <a:gd name="T2" fmla="*/ 1244600 w 816"/>
              <a:gd name="T3" fmla="*/ 0 h 1078"/>
              <a:gd name="T4" fmla="*/ 1295400 w 816"/>
              <a:gd name="T5" fmla="*/ 444500 h 1078"/>
              <a:gd name="T6" fmla="*/ 863600 w 816"/>
              <a:gd name="T7" fmla="*/ 1066800 h 1078"/>
              <a:gd name="T8" fmla="*/ 39688 w 816"/>
              <a:gd name="T9" fmla="*/ 1711325 h 1078"/>
              <a:gd name="T10" fmla="*/ 0 w 816"/>
              <a:gd name="T11" fmla="*/ 1335087 h 10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6"/>
              <a:gd name="T19" fmla="*/ 0 h 1078"/>
              <a:gd name="T20" fmla="*/ 816 w 816"/>
              <a:gd name="T21" fmla="*/ 1078 h 10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6" h="1078">
                <a:moveTo>
                  <a:pt x="0" y="841"/>
                </a:moveTo>
                <a:lnTo>
                  <a:pt x="784" y="0"/>
                </a:lnTo>
                <a:lnTo>
                  <a:pt x="816" y="280"/>
                </a:lnTo>
                <a:cubicBezTo>
                  <a:pt x="776" y="392"/>
                  <a:pt x="676" y="539"/>
                  <a:pt x="544" y="672"/>
                </a:cubicBezTo>
                <a:cubicBezTo>
                  <a:pt x="412" y="805"/>
                  <a:pt x="116" y="1050"/>
                  <a:pt x="25" y="1078"/>
                </a:cubicBezTo>
                <a:cubicBezTo>
                  <a:pt x="7" y="1006"/>
                  <a:pt x="0" y="841"/>
                  <a:pt x="0" y="841"/>
                </a:cubicBezTo>
                <a:close/>
              </a:path>
            </a:pathLst>
          </a:custGeom>
          <a:gradFill rotWithShape="0">
            <a:gsLst>
              <a:gs pos="0">
                <a:srgbClr val="B98BE8"/>
              </a:gs>
              <a:gs pos="100000">
                <a:srgbClr val="66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8" name="Arc 15">
            <a:extLst>
              <a:ext uri="{FF2B5EF4-FFF2-40B4-BE49-F238E27FC236}">
                <a16:creationId xmlns:a16="http://schemas.microsoft.com/office/drawing/2014/main" id="{1A64D321-405E-4E04-8B45-F26FB51B7118}"/>
              </a:ext>
            </a:extLst>
          </p:cNvPr>
          <p:cNvSpPr>
            <a:spLocks/>
          </p:cNvSpPr>
          <p:nvPr/>
        </p:nvSpPr>
        <p:spPr bwMode="gray">
          <a:xfrm rot="-1060795">
            <a:off x="6094413" y="3057525"/>
            <a:ext cx="2984500" cy="1346200"/>
          </a:xfrm>
          <a:custGeom>
            <a:avLst/>
            <a:gdLst>
              <a:gd name="T0" fmla="*/ 432369296 w 20601"/>
              <a:gd name="T1" fmla="*/ 30867715 h 19523"/>
              <a:gd name="T2" fmla="*/ 193969030 w 20601"/>
              <a:gd name="T3" fmla="*/ 92826635 h 19523"/>
              <a:gd name="T4" fmla="*/ 0 w 20601"/>
              <a:gd name="T5" fmla="*/ 0 h 19523"/>
              <a:gd name="T6" fmla="*/ 0 60000 65536"/>
              <a:gd name="T7" fmla="*/ 0 60000 65536"/>
              <a:gd name="T8" fmla="*/ 0 60000 65536"/>
              <a:gd name="T9" fmla="*/ 0 w 20601"/>
              <a:gd name="T10" fmla="*/ 0 h 19523"/>
              <a:gd name="T11" fmla="*/ 20601 w 20601"/>
              <a:gd name="T12" fmla="*/ 19523 h 195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01" h="19523" fill="none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</a:path>
              <a:path w="20601" h="19523" stroke="0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9" name="Freeform 16">
            <a:extLst>
              <a:ext uri="{FF2B5EF4-FFF2-40B4-BE49-F238E27FC236}">
                <a16:creationId xmlns:a16="http://schemas.microsoft.com/office/drawing/2014/main" id="{B400F021-6847-4484-9165-13E55EC512C0}"/>
              </a:ext>
            </a:extLst>
          </p:cNvPr>
          <p:cNvSpPr>
            <a:spLocks/>
          </p:cNvSpPr>
          <p:nvPr/>
        </p:nvSpPr>
        <p:spPr bwMode="gray">
          <a:xfrm>
            <a:off x="5995988" y="3532188"/>
            <a:ext cx="1758950" cy="369332"/>
          </a:xfrm>
          <a:custGeom>
            <a:avLst/>
            <a:gdLst>
              <a:gd name="T0" fmla="*/ 1700213 w 1108"/>
              <a:gd name="T1" fmla="*/ 866775 h 779"/>
              <a:gd name="T2" fmla="*/ 1758950 w 1108"/>
              <a:gd name="T3" fmla="*/ 1236662 h 779"/>
              <a:gd name="T4" fmla="*/ 106363 w 1108"/>
              <a:gd name="T5" fmla="*/ 266700 h 779"/>
              <a:gd name="T6" fmla="*/ 0 w 1108"/>
              <a:gd name="T7" fmla="*/ 0 h 779"/>
              <a:gd name="T8" fmla="*/ 1700213 w 1108"/>
              <a:gd name="T9" fmla="*/ 866775 h 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8"/>
              <a:gd name="T16" fmla="*/ 0 h 779"/>
              <a:gd name="T17" fmla="*/ 1108 w 1108"/>
              <a:gd name="T18" fmla="*/ 779 h 7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8" h="779">
                <a:moveTo>
                  <a:pt x="1071" y="546"/>
                </a:moveTo>
                <a:lnTo>
                  <a:pt x="1108" y="779"/>
                </a:lnTo>
                <a:lnTo>
                  <a:pt x="67" y="168"/>
                </a:lnTo>
                <a:lnTo>
                  <a:pt x="0" y="0"/>
                </a:lnTo>
                <a:lnTo>
                  <a:pt x="1071" y="546"/>
                </a:lnTo>
                <a:close/>
              </a:path>
            </a:pathLst>
          </a:custGeom>
          <a:gradFill rotWithShape="1">
            <a:gsLst>
              <a:gs pos="0">
                <a:srgbClr val="AF8ED4"/>
              </a:gs>
              <a:gs pos="100000">
                <a:srgbClr val="5007A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80" name="Text Box 17">
            <a:extLst>
              <a:ext uri="{FF2B5EF4-FFF2-40B4-BE49-F238E27FC236}">
                <a16:creationId xmlns:a16="http://schemas.microsoft.com/office/drawing/2014/main" id="{4447484A-9B87-470E-B9B9-FFB42BA62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765" y="3508375"/>
            <a:ext cx="2374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b="1" dirty="0">
                <a:solidFill>
                  <a:srgbClr val="FFFF00"/>
                </a:solidFill>
                <a:latin typeface="Verdana" panose="020B0604030504040204" pitchFamily="34" charset="0"/>
              </a:rPr>
              <a:t>ІЗОТОПИ УРАНУ</a:t>
            </a:r>
            <a:endParaRPr lang="en-US" altLang="uk-UA" b="1" dirty="0">
              <a:solidFill>
                <a:srgbClr val="FFFF00"/>
              </a:solidFill>
            </a:endParaRPr>
          </a:p>
        </p:txBody>
      </p:sp>
      <p:sp>
        <p:nvSpPr>
          <p:cNvPr id="87060" name="Oval 20">
            <a:extLst>
              <a:ext uri="{FF2B5EF4-FFF2-40B4-BE49-F238E27FC236}">
                <a16:creationId xmlns:a16="http://schemas.microsoft.com/office/drawing/2014/main" id="{444B0A0B-C180-4FA6-BDED-5C2E2688FD75}"/>
              </a:ext>
            </a:extLst>
          </p:cNvPr>
          <p:cNvSpPr>
            <a:spLocks noChangeArrowheads="1"/>
          </p:cNvSpPr>
          <p:nvPr/>
        </p:nvSpPr>
        <p:spPr bwMode="white">
          <a:xfrm rot="20601703">
            <a:off x="4475164" y="3005138"/>
            <a:ext cx="2586037" cy="1090612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82" name="Freeform 21">
            <a:extLst>
              <a:ext uri="{FF2B5EF4-FFF2-40B4-BE49-F238E27FC236}">
                <a16:creationId xmlns:a16="http://schemas.microsoft.com/office/drawing/2014/main" id="{7D5F5C0C-2A04-413D-B8B4-1676AFA85EE0}"/>
              </a:ext>
            </a:extLst>
          </p:cNvPr>
          <p:cNvSpPr>
            <a:spLocks/>
          </p:cNvSpPr>
          <p:nvPr/>
        </p:nvSpPr>
        <p:spPr bwMode="gray">
          <a:xfrm>
            <a:off x="6172200" y="3927475"/>
            <a:ext cx="1282700" cy="1028700"/>
          </a:xfrm>
          <a:custGeom>
            <a:avLst/>
            <a:gdLst>
              <a:gd name="T0" fmla="*/ 0 w 808"/>
              <a:gd name="T1" fmla="*/ 38100 h 648"/>
              <a:gd name="T2" fmla="*/ 558800 w 808"/>
              <a:gd name="T3" fmla="*/ 711200 h 648"/>
              <a:gd name="T4" fmla="*/ 571500 w 808"/>
              <a:gd name="T5" fmla="*/ 1028700 h 648"/>
              <a:gd name="T6" fmla="*/ 1282700 w 808"/>
              <a:gd name="T7" fmla="*/ 673100 h 648"/>
              <a:gd name="T8" fmla="*/ 165100 w 808"/>
              <a:gd name="T9" fmla="*/ 0 h 648"/>
              <a:gd name="T10" fmla="*/ 0 w 808"/>
              <a:gd name="T11" fmla="*/ 38100 h 6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648"/>
              <a:gd name="T20" fmla="*/ 808 w 808"/>
              <a:gd name="T21" fmla="*/ 648 h 6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648">
                <a:moveTo>
                  <a:pt x="0" y="24"/>
                </a:moveTo>
                <a:lnTo>
                  <a:pt x="352" y="448"/>
                </a:lnTo>
                <a:lnTo>
                  <a:pt x="360" y="648"/>
                </a:lnTo>
                <a:lnTo>
                  <a:pt x="808" y="424"/>
                </a:lnTo>
                <a:lnTo>
                  <a:pt x="104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3399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b2004211gd">
  <a:themeElements>
    <a:clrScheme name="211TGp_connection_dark 1">
      <a:dk1>
        <a:srgbClr val="969696"/>
      </a:dk1>
      <a:lt1>
        <a:srgbClr val="FFFFFF"/>
      </a:lt1>
      <a:dk2>
        <a:srgbClr val="023888"/>
      </a:dk2>
      <a:lt2>
        <a:srgbClr val="85D9F7"/>
      </a:lt2>
      <a:accent1>
        <a:srgbClr val="5AB14B"/>
      </a:accent1>
      <a:accent2>
        <a:srgbClr val="2F7ADF"/>
      </a:accent2>
      <a:accent3>
        <a:srgbClr val="AAAEC3"/>
      </a:accent3>
      <a:accent4>
        <a:srgbClr val="DADADA"/>
      </a:accent4>
      <a:accent5>
        <a:srgbClr val="B5D5B1"/>
      </a:accent5>
      <a:accent6>
        <a:srgbClr val="2A6ECA"/>
      </a:accent6>
      <a:hlink>
        <a:srgbClr val="8793ED"/>
      </a:hlink>
      <a:folHlink>
        <a:srgbClr val="EBA22B"/>
      </a:folHlink>
    </a:clrScheme>
    <a:fontScheme name="211TGp_connection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1TGp_connection_dark 1">
        <a:dk1>
          <a:srgbClr val="969696"/>
        </a:dk1>
        <a:lt1>
          <a:srgbClr val="FFFFFF"/>
        </a:lt1>
        <a:dk2>
          <a:srgbClr val="02388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EC3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793ED"/>
        </a:hlink>
        <a:folHlink>
          <a:srgbClr val="EBA22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1TGp_connection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28C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1TGp_connection_dark 3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98C385"/>
        </a:hlink>
        <a:folHlink>
          <a:srgbClr val="D0AA2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Бачкай 1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656</Words>
  <Application>Microsoft Office PowerPoint</Application>
  <PresentationFormat>Широкий екран</PresentationFormat>
  <Paragraphs>126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Franklin Gothic Book</vt:lpstr>
      <vt:lpstr>Franklin Gothic Medium</vt:lpstr>
      <vt:lpstr>Monotype Corsiva</vt:lpstr>
      <vt:lpstr>Times New Roman</vt:lpstr>
      <vt:lpstr>Verdana</vt:lpstr>
      <vt:lpstr>Wingdings</vt:lpstr>
      <vt:lpstr>Wingdings 2</vt:lpstr>
      <vt:lpstr>Тема Office</vt:lpstr>
      <vt:lpstr>cdb2004211gd</vt:lpstr>
      <vt:lpstr>Бачкай 1</vt:lpstr>
      <vt:lpstr>Презентація PowerPoint</vt:lpstr>
      <vt:lpstr>Презентація PowerPoint</vt:lpstr>
      <vt:lpstr>ІСТОРІЯ</vt:lpstr>
      <vt:lpstr>досліди</vt:lpstr>
      <vt:lpstr>МОДЕЛІ АТОМІВ</vt:lpstr>
      <vt:lpstr>ПЛАНЕТАРНА  МОДЕЛЬ АТОМА</vt:lpstr>
      <vt:lpstr>            Склад  АТОМНОГО ЯДРА</vt:lpstr>
      <vt:lpstr>ІЗОТОПИ</vt:lpstr>
      <vt:lpstr>ІЗОТОПИ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2023-03-16T15:54:39Z</dcterms:created>
  <dcterms:modified xsi:type="dcterms:W3CDTF">2023-03-16T20:03:16Z</dcterms:modified>
</cp:coreProperties>
</file>