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80" r:id="rId14"/>
    <p:sldId id="268" r:id="rId15"/>
    <p:sldId id="269" r:id="rId16"/>
    <p:sldId id="270" r:id="rId17"/>
    <p:sldId id="271" r:id="rId18"/>
    <p:sldId id="274" r:id="rId19"/>
    <p:sldId id="272" r:id="rId20"/>
    <p:sldId id="273" r:id="rId21"/>
    <p:sldId id="276" r:id="rId22"/>
    <p:sldId id="275" r:id="rId23"/>
    <p:sldId id="277" r:id="rId24"/>
    <p:sldId id="278" r:id="rId25"/>
    <p:sldId id="279" r:id="rId26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3042A-F537-4BEA-9A06-A4B1FC45614A}" type="datetimeFigureOut">
              <a:rPr lang="ru-UA" smtClean="0"/>
              <a:t>16.02.2023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5A094E-CE95-4BBF-A522-52116CEA658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78102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A094E-CE95-4BBF-A522-52116CEA658C}" type="slidenum">
              <a:rPr lang="ru-UA" smtClean="0"/>
              <a:t>10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51210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E569D1-277A-491C-9BEE-C2827A579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493E064-E1E4-4BEB-8D26-F377A6A617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827332-7754-4C8C-BBD9-8053FA6CE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37AE8-3205-47AD-9BB2-42874937C445}" type="datetimeFigureOut">
              <a:rPr lang="ru-UA" smtClean="0"/>
              <a:t>16.02.2023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60F838-DB0F-417B-8CAF-8A1FBD95D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7DFEE7-1BB9-46B6-A085-810237FEC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0998-F06D-44BE-B3F7-0D57A80741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85633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118312-5364-48F8-ADF7-1DC9C40EE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DE0E54-9174-4F44-8E4C-33A0391FED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551254-12CB-4420-B1A5-3ADC2274F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37AE8-3205-47AD-9BB2-42874937C445}" type="datetimeFigureOut">
              <a:rPr lang="ru-UA" smtClean="0"/>
              <a:t>16.02.2023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539C34-1B89-4849-9A25-4AA023CA4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AA79CE-ED94-4D40-A4ED-9304E9D20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0998-F06D-44BE-B3F7-0D57A80741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74357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5868FD8-975B-43D4-AF64-EE029F64E4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CF8A72-D81A-4741-B9AB-E19CADF2CE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6385DC-3895-4613-8431-0CFEAE557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37AE8-3205-47AD-9BB2-42874937C445}" type="datetimeFigureOut">
              <a:rPr lang="ru-UA" smtClean="0"/>
              <a:t>16.02.2023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B0425C-3114-4A05-A6AA-6A9F41EF5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43006C-7583-46D1-BB6D-B7A9CC05A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0998-F06D-44BE-B3F7-0D57A80741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10279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550429-A355-463E-B1E8-729864756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F0F45C-FB0A-4D9A-B1CF-11263D3CD5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958D0C-782E-4E52-B3C4-E90F4A35E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37AE8-3205-47AD-9BB2-42874937C445}" type="datetimeFigureOut">
              <a:rPr lang="ru-UA" smtClean="0"/>
              <a:t>16.02.2023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603C1A-C2F8-4142-9415-8774202DF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82F113-33C4-48E8-B93B-D3DCA3D5E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0998-F06D-44BE-B3F7-0D57A80741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59092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EFF2DB-630C-4760-B3A9-208154846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C71A39-F662-462C-9575-FDFE423DA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B96D40-B980-4983-A8DA-F9D043110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37AE8-3205-47AD-9BB2-42874937C445}" type="datetimeFigureOut">
              <a:rPr lang="ru-UA" smtClean="0"/>
              <a:t>16.02.2023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C261D4-28C7-4DCE-93BB-5F01B34FF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E1A1B9-E17B-42EE-8EC5-9AE12E819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0998-F06D-44BE-B3F7-0D57A80741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9923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3C1769-61D3-4A86-8B73-564DBBA8A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EDC2E8-51F7-4150-BDCA-FE4F03CE25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74C6EFB-836B-4460-AF67-54B6CE12A6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C4AD65-567C-46D1-B344-7929CC893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37AE8-3205-47AD-9BB2-42874937C445}" type="datetimeFigureOut">
              <a:rPr lang="ru-UA" smtClean="0"/>
              <a:t>16.02.2023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F3C0F83-132B-403E-B764-1F1D43EDF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2F02D4-5A53-417B-B8F9-B32380200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0998-F06D-44BE-B3F7-0D57A80741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9420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C4B984-AF93-4F3C-945A-1E4575192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2E6CC67-FEFC-4315-B9CF-FFE0E96CFC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A8C9821-A898-443E-8BFF-CB31237C7F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40C778B-0196-4B90-901E-B886B3B5FE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E7FC0CC-F18B-4E4C-B5C5-46D48F43FF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4E836C4-C4F9-4045-B5A2-E9884501E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37AE8-3205-47AD-9BB2-42874937C445}" type="datetimeFigureOut">
              <a:rPr lang="ru-UA" smtClean="0"/>
              <a:t>16.02.2023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4CECF1-2419-4F92-A053-4891902C1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33E030C-8E97-4592-83C6-8CB364340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0998-F06D-44BE-B3F7-0D57A80741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67911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51C9DB-3486-485A-BCF6-F3CF19E4C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8F88DD-EC42-4BC5-B239-E55E15F02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37AE8-3205-47AD-9BB2-42874937C445}" type="datetimeFigureOut">
              <a:rPr lang="ru-UA" smtClean="0"/>
              <a:t>16.02.2023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C3F5645-E5A0-4888-B9DD-5154A4B61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E23A1D-7399-4898-8CB6-50DE98D4C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0998-F06D-44BE-B3F7-0D57A80741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35760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39EB159-2773-4C2E-9538-9042DE07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37AE8-3205-47AD-9BB2-42874937C445}" type="datetimeFigureOut">
              <a:rPr lang="ru-UA" smtClean="0"/>
              <a:t>16.02.2023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541ED83-7509-4678-8F50-A3A38BD9B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88A29A6-F738-45B6-BB84-7FD1AC819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0998-F06D-44BE-B3F7-0D57A80741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809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7F1727-EC06-4E74-9BAE-3E9224763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54464D-3144-4A8F-87DD-04096FEA1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F6EBDA9-4C05-4960-A46E-9117B0112E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ED1B785-D466-4962-AA38-6B3A538DE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37AE8-3205-47AD-9BB2-42874937C445}" type="datetimeFigureOut">
              <a:rPr lang="ru-UA" smtClean="0"/>
              <a:t>16.02.2023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6B511A-A005-4CE3-8306-F6073E541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A3E1FDB-E054-42AA-A3C6-0A6693BF0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0998-F06D-44BE-B3F7-0D57A80741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2506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31499C-DECD-4B8F-9ADC-AAA8ADEB2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3F6D44D-8F4D-48C5-BFD3-C0A6AD85F7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DCC25E9-6065-44D9-BC0A-AC4FB89D69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DF56A0-50FE-46B8-9B77-F3C611C28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37AE8-3205-47AD-9BB2-42874937C445}" type="datetimeFigureOut">
              <a:rPr lang="ru-UA" smtClean="0"/>
              <a:t>16.02.2023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519B36-38F6-4A9E-ADF6-87F24C70B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1A4B88-C767-4783-A16C-8EF3E5DBB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0998-F06D-44BE-B3F7-0D57A80741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83472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01191E-D69F-4349-A2AD-3745A24D9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FCD192E-EFAD-4339-A000-98DBFC001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CCD35C-FD8D-4B5C-AA58-B16C9F7E4F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37AE8-3205-47AD-9BB2-42874937C445}" type="datetimeFigureOut">
              <a:rPr lang="ru-UA" smtClean="0"/>
              <a:t>16.02.2023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D9CDE3-B213-4378-8E42-6D3C6D75A5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9FE60F-2105-4E10-BB1B-C49D558F0B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C0998-F06D-44BE-B3F7-0D57A80741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2852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0DF54-4B9F-4B82-9237-61449AFBCE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УРОК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-АУКЦІОН </a:t>
            </a:r>
            <a:endParaRPr lang="ru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A7444F0-F0E5-45F5-8416-F29CEFA5A9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uk-UA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«Повторення та закріплення вивченого</a:t>
            </a:r>
          </a:p>
          <a:p>
            <a:r>
              <a:rPr lang="uk-UA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язування</a:t>
            </a:r>
            <a:r>
              <a:rPr lang="uk-UA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прикладів, задач та рівнянь»</a:t>
            </a:r>
            <a:endParaRPr lang="en-US" sz="28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29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D105B3-FC7A-42C8-A1F9-633CE874D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Оцінювання 2 лота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DF6E77-724D-4A07-9022-3B5E835D9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2186"/>
            <a:ext cx="10515600" cy="4351338"/>
          </a:xfrm>
        </p:spPr>
        <p:txBody>
          <a:bodyPr/>
          <a:lstStyle/>
          <a:p>
            <a:r>
              <a:rPr lang="uk-UA" b="1" i="1" dirty="0"/>
              <a:t>Як ви оціните свою роботу? </a:t>
            </a:r>
          </a:p>
          <a:p>
            <a:pPr marL="0" indent="0">
              <a:buNone/>
            </a:pPr>
            <a:endParaRPr lang="ru-UA" b="1" i="1" dirty="0"/>
          </a:p>
        </p:txBody>
      </p:sp>
      <p:pic>
        <p:nvPicPr>
          <p:cNvPr id="1042" name="Picture 18" descr="Смайлик-эмодзи 👉 'Указывающий направо палец' ВК (ВКонтакте), Инстаграм,  Ватсап: код смайла, значение и расшифровка">
            <a:extLst>
              <a:ext uri="{FF2B5EF4-FFF2-40B4-BE49-F238E27FC236}">
                <a16:creationId xmlns:a16="http://schemas.microsoft.com/office/drawing/2014/main" id="{7BFA79F9-6D28-4BB7-AD4E-A8565BE10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345" y="3638747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Смайлик-эмодзи 👋 'Машет рукой' ВК (ВКонтакте), Инстаграм, Ватсап: код  смайла, значение и расшифровка">
            <a:extLst>
              <a:ext uri="{FF2B5EF4-FFF2-40B4-BE49-F238E27FC236}">
                <a16:creationId xmlns:a16="http://schemas.microsoft.com/office/drawing/2014/main" id="{9E981EBB-3379-4CC7-A6C7-8CA5D2798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312" y="5172287"/>
            <a:ext cx="1320588" cy="132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Смайлик-эмодзи 👍 'Большой палец вверх' ВК (ВКонтакте), Инстаграм, Ватсап:  код смайла, значение и расшифровка">
            <a:extLst>
              <a:ext uri="{FF2B5EF4-FFF2-40B4-BE49-F238E27FC236}">
                <a16:creationId xmlns:a16="http://schemas.microsoft.com/office/drawing/2014/main" id="{BD7226C5-A461-4ACA-8BC5-1B428C6AE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345" y="2539690"/>
            <a:ext cx="1142216" cy="114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33789F-1E98-478F-9A84-13902D8E137D}"/>
              </a:ext>
            </a:extLst>
          </p:cNvPr>
          <p:cNvSpPr txBox="1"/>
          <p:nvPr/>
        </p:nvSpPr>
        <p:spPr>
          <a:xfrm>
            <a:off x="5010345" y="2694094"/>
            <a:ext cx="726806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розумію і можу пояснити</a:t>
            </a:r>
          </a:p>
          <a:p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все ще не розумію </a:t>
            </a:r>
          </a:p>
          <a:p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не зовсім упевнений  </a:t>
            </a:r>
            <a:endParaRPr lang="ru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189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F6F88C-D4F3-4F3E-8D81-C452BF46F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ЛОТ – </a:t>
            </a:r>
            <a:r>
              <a:rPr lang="uk-UA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ТОВАРИСЬКІСТЬ 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3EFB94-54E1-4F03-A188-18CC228D3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3870" y="149568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у групах </a:t>
            </a:r>
          </a:p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(ділимося на групи за кольорами: </a:t>
            </a:r>
          </a:p>
          <a:p>
            <a:pPr marL="0" indent="0">
              <a:buNone/>
            </a:pPr>
            <a:r>
              <a:rPr lang="uk-UA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Хлопчики – зелений колір </a:t>
            </a:r>
          </a:p>
          <a:p>
            <a:pPr marL="0" indent="0">
              <a:buNone/>
            </a:pPr>
            <a:r>
              <a:rPr lang="uk-U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Дівчатка – червоний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uk-U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022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E37E91D-2326-45FE-A391-8E16C99FD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480" y="298483"/>
            <a:ext cx="9286188" cy="22938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МОРКВИ зібрали 550 кг, </a:t>
            </a:r>
          </a:p>
          <a:p>
            <a:pPr marL="0" indent="0">
              <a:buNone/>
            </a:pPr>
            <a:r>
              <a:rPr lang="uk-UA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ЦИБУЛІ зібрали на 450 кг більше, ніж МОРКВИ, КАРТОПЛІ зібрали у 3 рази більше, ніж ЦИБУЛІ.</a:t>
            </a:r>
          </a:p>
          <a:p>
            <a:pPr marL="0" indent="0">
              <a:buNone/>
            </a:pPr>
            <a:r>
              <a:rPr lang="uk-UA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СКІЛЬКИ ВСЬОГО ОВОЧІВ ЗІБРАЛИ?</a:t>
            </a:r>
          </a:p>
          <a:p>
            <a:pPr marL="0" indent="0">
              <a:buNone/>
            </a:pPr>
            <a:r>
              <a:rPr lang="uk-UA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5501CD-518E-40E3-B23D-5019FD950290}"/>
              </a:ext>
            </a:extLst>
          </p:cNvPr>
          <p:cNvSpPr txBox="1"/>
          <p:nvPr/>
        </p:nvSpPr>
        <p:spPr>
          <a:xfrm>
            <a:off x="2498102" y="2356702"/>
            <a:ext cx="8191893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СМОРОДИНИ продали 360 кг, </a:t>
            </a:r>
          </a:p>
          <a:p>
            <a:pPr marL="0" indent="0">
              <a:buNone/>
            </a:pPr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МАЛИНИ продали на 140 кг більше, ніж СМОРОДИНИ. </a:t>
            </a:r>
          </a:p>
          <a:p>
            <a:pPr marL="0" indent="0">
              <a:buNone/>
            </a:pPr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ВИШНІ продали у 5 разів менше, ніж МАЛИНИ. </a:t>
            </a:r>
          </a:p>
          <a:p>
            <a:pPr marL="0" indent="0">
              <a:buNone/>
            </a:pPr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СКІЛЬКИ ПРОДАЛИ ВСЬОГО ЯГІД?</a:t>
            </a:r>
            <a:endParaRPr lang="ru-UA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286784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C8936F-EE47-428D-B4D4-9EF86CDE6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54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</a:t>
            </a:r>
            <a:r>
              <a:rPr lang="en-US" sz="54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54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язання</a:t>
            </a:r>
            <a:r>
              <a:rPr lang="uk-UA" sz="54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54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B91374-8A39-4A80-95FD-C8A789D97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3711" y="1523967"/>
            <a:ext cx="8610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b="1" dirty="0">
                <a:solidFill>
                  <a:srgbClr val="00B050"/>
                </a:solidFill>
              </a:rPr>
              <a:t>1)      550 + 450  = 1000 (кг) – цибулі ;</a:t>
            </a:r>
          </a:p>
          <a:p>
            <a:pPr marL="0" indent="0">
              <a:buNone/>
            </a:pPr>
            <a:r>
              <a:rPr lang="uk-UA" b="1" dirty="0">
                <a:solidFill>
                  <a:srgbClr val="00B050"/>
                </a:solidFill>
              </a:rPr>
              <a:t>2)      1000 х 3 = 3000 (кг) – картоплі; </a:t>
            </a:r>
          </a:p>
          <a:p>
            <a:pPr marL="0" indent="0">
              <a:buNone/>
            </a:pPr>
            <a:r>
              <a:rPr lang="uk-UA" b="1" dirty="0">
                <a:solidFill>
                  <a:srgbClr val="00B050"/>
                </a:solidFill>
              </a:rPr>
              <a:t>3)      550 + 1000+ 3000 = 4550 (кг) </a:t>
            </a:r>
          </a:p>
          <a:p>
            <a:pPr marL="0" indent="0">
              <a:buNone/>
            </a:pPr>
            <a:r>
              <a:rPr lang="uk-UA" b="1" dirty="0">
                <a:solidFill>
                  <a:srgbClr val="00B050"/>
                </a:solidFill>
              </a:rPr>
              <a:t>Відповідь: всього зібрали 4 т 550 кг овочів. </a:t>
            </a:r>
          </a:p>
          <a:p>
            <a:pPr marL="0" indent="0">
              <a:buNone/>
            </a:pPr>
            <a:endParaRPr lang="uk-UA" b="1" dirty="0">
              <a:solidFill>
                <a:srgbClr val="00B050"/>
              </a:solidFill>
            </a:endParaRPr>
          </a:p>
          <a:p>
            <a:pPr marL="514350" indent="-514350">
              <a:buAutoNum type="arabicParenR"/>
            </a:pPr>
            <a:r>
              <a:rPr lang="uk-UA" b="1" dirty="0">
                <a:solidFill>
                  <a:srgbClr val="FF0000"/>
                </a:solidFill>
              </a:rPr>
              <a:t>360 + 140 = 500 (кг) – малини; </a:t>
            </a:r>
          </a:p>
          <a:p>
            <a:pPr marL="514350" indent="-514350">
              <a:buAutoNum type="arabicParenR"/>
            </a:pPr>
            <a:r>
              <a:rPr lang="uk-UA" b="1" dirty="0">
                <a:solidFill>
                  <a:srgbClr val="FF0000"/>
                </a:solidFill>
              </a:rPr>
              <a:t>500 : 5 = 100 (кг) – вишні; </a:t>
            </a:r>
          </a:p>
          <a:p>
            <a:pPr marL="0" indent="0">
              <a:buNone/>
            </a:pPr>
            <a:r>
              <a:rPr lang="uk-UA" b="1" dirty="0">
                <a:solidFill>
                  <a:srgbClr val="FF0000"/>
                </a:solidFill>
              </a:rPr>
              <a:t>3) 360 + 500 + 100 = 960 (кг)</a:t>
            </a:r>
          </a:p>
          <a:p>
            <a:pPr marL="0" indent="0">
              <a:buNone/>
            </a:pPr>
            <a:r>
              <a:rPr lang="uk-UA" b="1" dirty="0">
                <a:solidFill>
                  <a:srgbClr val="FF0000"/>
                </a:solidFill>
              </a:rPr>
              <a:t>Відповідь: всього продали 960 кг ягід.   ???????       </a:t>
            </a:r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346312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E2C116-48B9-411B-A88C-04A3D7EFA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Оцінювання 3 лота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54D8C1-D891-4ABD-8BE1-74FBC7E211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b="1" i="1" dirty="0"/>
              <a:t>Оберіть ліхтарик відповідного кольору</a:t>
            </a:r>
          </a:p>
          <a:p>
            <a:endParaRPr lang="uk-UA" b="1" i="1" dirty="0"/>
          </a:p>
          <a:p>
            <a:pPr marL="0" indent="0">
              <a:buNone/>
            </a:pPr>
            <a:endParaRPr lang="ru-UA" b="1" i="1" dirty="0"/>
          </a:p>
        </p:txBody>
      </p:sp>
      <p:pic>
        <p:nvPicPr>
          <p:cNvPr id="2050" name="Picture 2" descr="Лампочка детский рисунок: Раскраска лампочка скачать и распечатать Уроки  рисования для начинающих, мультики, раскраски.">
            <a:extLst>
              <a:ext uri="{FF2B5EF4-FFF2-40B4-BE49-F238E27FC236}">
                <a16:creationId xmlns:a16="http://schemas.microsoft.com/office/drawing/2014/main" id="{D0F262A7-308C-4675-BD78-93222E75E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23" b="99669" l="9454" r="98950">
                        <a14:foregroundMark x1="46849" y1="99669" x2="45168" y2="68709"/>
                        <a14:foregroundMark x1="17227" y1="81291" x2="40966" y2="68212"/>
                        <a14:foregroundMark x1="18067" y1="74338" x2="32563" y2="68874"/>
                        <a14:foregroundMark x1="15336" y1="78146" x2="25420" y2="73344"/>
                        <a14:foregroundMark x1="16387" y1="79801" x2="17857" y2="75331"/>
                        <a14:foregroundMark x1="15546" y1="79139" x2="19748" y2="73344"/>
                        <a14:foregroundMark x1="16176" y1="76490" x2="26681" y2="70033"/>
                        <a14:foregroundMark x1="94118" y1="9603" x2="91387" y2="28146"/>
                        <a14:foregroundMark x1="93697" y1="9603" x2="86975" y2="21854"/>
                        <a14:foregroundMark x1="88235" y1="29801" x2="92437" y2="9768"/>
                        <a14:foregroundMark x1="86555" y1="21854" x2="94538" y2="6788"/>
                        <a14:foregroundMark x1="84874" y1="21689" x2="88445" y2="15232"/>
                        <a14:foregroundMark x1="95378" y1="22351" x2="92857" y2="17715"/>
                        <a14:foregroundMark x1="32983" y1="19371" x2="32983" y2="19371"/>
                        <a14:foregroundMark x1="48109" y1="18212" x2="48109" y2="18212"/>
                        <a14:foregroundMark x1="45798" y1="40728" x2="43908" y2="55464"/>
                        <a14:foregroundMark x1="49160" y1="41887" x2="45798" y2="50497"/>
                        <a14:foregroundMark x1="9454" y1="66060" x2="12815" y2="64238"/>
                        <a14:foregroundMark x1="98950" y1="19702" x2="91807" y2="2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649" y="4223208"/>
            <a:ext cx="1962149" cy="248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Лампочка детский рисунок: Раскраска лампочка скачать и распечатать Уроки  рисования для начинающих, мультики, раскраски.">
            <a:extLst>
              <a:ext uri="{FF2B5EF4-FFF2-40B4-BE49-F238E27FC236}">
                <a16:creationId xmlns:a16="http://schemas.microsoft.com/office/drawing/2014/main" id="{0EA9C0EE-AE41-4C5C-A5EB-EB8467539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23" b="99669" l="9454" r="98950">
                        <a14:foregroundMark x1="46849" y1="99669" x2="45168" y2="68709"/>
                        <a14:foregroundMark x1="17227" y1="81291" x2="40966" y2="68212"/>
                        <a14:foregroundMark x1="18067" y1="74338" x2="32563" y2="68874"/>
                        <a14:foregroundMark x1="15336" y1="78146" x2="25420" y2="73344"/>
                        <a14:foregroundMark x1="16387" y1="79801" x2="17857" y2="75331"/>
                        <a14:foregroundMark x1="15546" y1="79139" x2="19748" y2="73344"/>
                        <a14:foregroundMark x1="16176" y1="76490" x2="26681" y2="70033"/>
                        <a14:foregroundMark x1="94118" y1="9603" x2="91387" y2="28146"/>
                        <a14:foregroundMark x1="93697" y1="9603" x2="86975" y2="21854"/>
                        <a14:foregroundMark x1="88235" y1="29801" x2="92437" y2="9768"/>
                        <a14:foregroundMark x1="86555" y1="21854" x2="94538" y2="6788"/>
                        <a14:foregroundMark x1="84874" y1="21689" x2="88445" y2="15232"/>
                        <a14:foregroundMark x1="95378" y1="22351" x2="92857" y2="17715"/>
                        <a14:foregroundMark x1="32983" y1="19371" x2="32983" y2="19371"/>
                        <a14:foregroundMark x1="48109" y1="18212" x2="48109" y2="18212"/>
                        <a14:foregroundMark x1="45798" y1="40728" x2="43908" y2="55464"/>
                        <a14:foregroundMark x1="49160" y1="41887" x2="45798" y2="50497"/>
                        <a14:foregroundMark x1="9454" y1="66060" x2="12815" y2="64238"/>
                        <a14:foregroundMark x1="98950" y1="19702" x2="91807" y2="24007"/>
                      </a14:backgroundRemoval>
                    </a14:imgEffect>
                    <a14:imgEffect>
                      <a14:colorTemperature colorTemp="10804"/>
                    </a14:imgEffect>
                    <a14:imgEffect>
                      <a14:saturation sat="3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348" y="2115384"/>
            <a:ext cx="1854289" cy="2352921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791FC7-A736-4C15-ADA1-DB667E4AF9D0}"/>
              </a:ext>
            </a:extLst>
          </p:cNvPr>
          <p:cNvSpPr txBox="1"/>
          <p:nvPr/>
        </p:nvSpPr>
        <p:spPr>
          <a:xfrm>
            <a:off x="5418770" y="2612938"/>
            <a:ext cx="498495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Було легко працювати </a:t>
            </a:r>
          </a:p>
          <a:p>
            <a:endParaRPr lang="uk-UA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Мав(ла) певні труднощі </a:t>
            </a:r>
          </a:p>
        </p:txBody>
      </p:sp>
    </p:spTree>
    <p:extLst>
      <p:ext uri="{BB962C8B-B14F-4D97-AF65-F5344CB8AC3E}">
        <p14:creationId xmlns:p14="http://schemas.microsoft.com/office/powerpoint/2010/main" val="24807814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85BA2-4B4C-4D7C-A61F-736FDB81F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Фізкультхвилинка</a:t>
            </a:r>
            <a:r>
              <a:rPr lang="uk-UA" dirty="0"/>
              <a:t> </a:t>
            </a:r>
            <a:endParaRPr lang="ru-UA" dirty="0"/>
          </a:p>
        </p:txBody>
      </p:sp>
      <p:pic>
        <p:nvPicPr>
          <p:cNvPr id="4" name="Пальчикова гра _Зайчик_">
            <a:hlinkClick r:id="" action="ppaction://media"/>
            <a:extLst>
              <a:ext uri="{FF2B5EF4-FFF2-40B4-BE49-F238E27FC236}">
                <a16:creationId xmlns:a16="http://schemas.microsoft.com/office/drawing/2014/main" id="{60AA8558-261E-4D2D-91DD-22FE7FB1413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3969" y="1690688"/>
            <a:ext cx="7538055" cy="4351338"/>
          </a:xfrm>
        </p:spPr>
      </p:pic>
    </p:spTree>
    <p:extLst>
      <p:ext uri="{BB962C8B-B14F-4D97-AF65-F5344CB8AC3E}">
        <p14:creationId xmlns:p14="http://schemas.microsoft.com/office/powerpoint/2010/main" val="202607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AB92A9-77E2-4685-AE74-C7DE6EC4E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ЛОТ – </a:t>
            </a:r>
            <a:r>
              <a:rPr lang="uk-UA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НАПОЛЕГЛИВІСТЬ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CA4A13-36F9-4C03-8B6C-01BC449789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uk-UA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Довжина прямокутника 120 см. ЦЕ у 10 разів більше, ніж ширина. </a:t>
            </a:r>
          </a:p>
          <a:p>
            <a:pPr marL="0" indent="0">
              <a:buNone/>
            </a:pPr>
            <a:r>
              <a:rPr lang="uk-UA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Чому дорівнює периметр прямокутника? </a:t>
            </a:r>
            <a:endParaRPr lang="ru-UA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206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1BB329-834D-4CF9-905D-B4988EC97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</a:t>
            </a:r>
            <a:r>
              <a:rPr lang="en-US" sz="6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6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язок</a:t>
            </a:r>
            <a:endParaRPr lang="ru-UA" sz="60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709D94-BA56-42E6-9517-FE71494B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4338" y="1825625"/>
            <a:ext cx="10109462" cy="4351338"/>
          </a:xfrm>
        </p:spPr>
        <p:txBody>
          <a:bodyPr>
            <a:normAutofit/>
          </a:bodyPr>
          <a:lstStyle/>
          <a:p>
            <a:pPr marL="514350" indent="-514350">
              <a:buAutoNum type="arabicParenR"/>
            </a:pPr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120 : 10 = 12 (см) – ширина </a:t>
            </a:r>
          </a:p>
          <a:p>
            <a:pPr marL="514350" indent="-514350">
              <a:buAutoNum type="arabicParenR"/>
            </a:pPr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120 + 120 + 12 + 12 = 264 (см)</a:t>
            </a:r>
          </a:p>
          <a:p>
            <a:pPr marL="514350" indent="-514350">
              <a:buAutoNum type="arabicParenR"/>
            </a:pPr>
            <a:endParaRPr lang="uk-UA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Відповідь: периметр прямокутника 2 м 64 см. </a:t>
            </a:r>
            <a:endParaRPr lang="ru-UA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0437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25AC54-CBB0-4E60-8E9E-B1884D788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Оцінювання 4 лота  «Шкала»</a:t>
            </a:r>
            <a:endParaRPr lang="ru-UA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746A7F4-BFEE-445B-83F0-3E15BADEB5DB}"/>
              </a:ext>
            </a:extLst>
          </p:cNvPr>
          <p:cNvSpPr/>
          <p:nvPr/>
        </p:nvSpPr>
        <p:spPr>
          <a:xfrm>
            <a:off x="8341150" y="1779472"/>
            <a:ext cx="361361" cy="322616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03E57A-B6E6-4D2B-9C71-44D885A75C28}"/>
              </a:ext>
            </a:extLst>
          </p:cNvPr>
          <p:cNvSpPr/>
          <p:nvPr/>
        </p:nvSpPr>
        <p:spPr>
          <a:xfrm>
            <a:off x="4155650" y="1779472"/>
            <a:ext cx="361361" cy="322616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" name="Знак умножения 5">
            <a:extLst>
              <a:ext uri="{FF2B5EF4-FFF2-40B4-BE49-F238E27FC236}">
                <a16:creationId xmlns:a16="http://schemas.microsoft.com/office/drawing/2014/main" id="{86FEAB47-D0AB-4C3D-AA36-B907A0DB6523}"/>
              </a:ext>
            </a:extLst>
          </p:cNvPr>
          <p:cNvSpPr/>
          <p:nvPr/>
        </p:nvSpPr>
        <p:spPr>
          <a:xfrm>
            <a:off x="3727516" y="3081305"/>
            <a:ext cx="1217628" cy="132556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Знак умножения 6">
            <a:extLst>
              <a:ext uri="{FF2B5EF4-FFF2-40B4-BE49-F238E27FC236}">
                <a16:creationId xmlns:a16="http://schemas.microsoft.com/office/drawing/2014/main" id="{D30401A7-33A3-4E05-9E1A-EA0A8C34638D}"/>
              </a:ext>
            </a:extLst>
          </p:cNvPr>
          <p:cNvSpPr/>
          <p:nvPr/>
        </p:nvSpPr>
        <p:spPr>
          <a:xfrm>
            <a:off x="7913016" y="1690688"/>
            <a:ext cx="1217628" cy="132556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BF13D7-90AC-4E3F-9AB6-71B0EEE907E8}"/>
              </a:ext>
            </a:extLst>
          </p:cNvPr>
          <p:cNvSpPr txBox="1"/>
          <p:nvPr/>
        </p:nvSpPr>
        <p:spPr>
          <a:xfrm>
            <a:off x="2872032" y="1725163"/>
            <a:ext cx="6447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   1                                                 2</a:t>
            </a:r>
            <a:endParaRPr lang="ru-UA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18F3CC-8901-4DAD-8397-8915F9B7DF08}"/>
              </a:ext>
            </a:extLst>
          </p:cNvPr>
          <p:cNvSpPr txBox="1"/>
          <p:nvPr/>
        </p:nvSpPr>
        <p:spPr>
          <a:xfrm>
            <a:off x="3505201" y="5238390"/>
            <a:ext cx="20236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Впорався, </a:t>
            </a: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 виникли проблеми</a:t>
            </a:r>
            <a:endParaRPr lang="ru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98AA0C-76F2-42D6-9956-BEDC6BDD45BF}"/>
              </a:ext>
            </a:extLst>
          </p:cNvPr>
          <p:cNvSpPr txBox="1"/>
          <p:nvPr/>
        </p:nvSpPr>
        <p:spPr>
          <a:xfrm>
            <a:off x="7788898" y="5607721"/>
            <a:ext cx="60944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вийшло </a:t>
            </a:r>
            <a:endParaRPr lang="ru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056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08B2C8-15F7-4C20-96C2-923A8B7AC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ЛОТ – </a:t>
            </a:r>
            <a:r>
              <a:rPr lang="uk-UA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КМІТЛИВІСТЬ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2910F-98BB-46C6-8FC4-BF92E4B51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8534" y="1863332"/>
            <a:ext cx="10515600" cy="4351338"/>
          </a:xfrm>
        </p:spPr>
        <p:txBody>
          <a:bodyPr>
            <a:normAutofit lnSpcReduction="10000"/>
          </a:bodyPr>
          <a:lstStyle/>
          <a:p>
            <a:pPr indent="190500" algn="just">
              <a:lnSpc>
                <a:spcPct val="115000"/>
              </a:lnSpc>
              <a:spcBef>
                <a:spcPts val="375"/>
              </a:spcBef>
              <a:spcAft>
                <a:spcPts val="750"/>
              </a:spcAft>
            </a:pPr>
            <a:r>
              <a:rPr lang="uk-UA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120 : 2=               1 ц = ? кг </a:t>
            </a:r>
            <a:endParaRPr lang="ru-UA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190500" algn="just">
              <a:lnSpc>
                <a:spcPct val="115000"/>
              </a:lnSpc>
              <a:spcBef>
                <a:spcPts val="375"/>
              </a:spcBef>
              <a:spcAft>
                <a:spcPts val="750"/>
              </a:spcAft>
            </a:pPr>
            <a:r>
              <a:rPr lang="uk-UA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180 : 3 =              59 + 21 </a:t>
            </a:r>
            <a:endParaRPr lang="ru-UA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190500" algn="just">
              <a:lnSpc>
                <a:spcPct val="115000"/>
              </a:lnSpc>
              <a:spcBef>
                <a:spcPts val="375"/>
              </a:spcBef>
              <a:spcAft>
                <a:spcPts val="750"/>
              </a:spcAft>
            </a:pPr>
            <a:r>
              <a:rPr lang="uk-UA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300 : 3 =              360 : 6 </a:t>
            </a:r>
            <a:endParaRPr lang="ru-UA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190500" algn="just">
              <a:lnSpc>
                <a:spcPct val="115000"/>
              </a:lnSpc>
              <a:spcBef>
                <a:spcPts val="375"/>
              </a:spcBef>
              <a:spcAft>
                <a:spcPts val="750"/>
              </a:spcAft>
            </a:pPr>
            <a:r>
              <a:rPr lang="uk-UA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170 – 90=            1 доба = ? год </a:t>
            </a:r>
            <a:endParaRPr lang="ru-UA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190500" algn="just">
              <a:lnSpc>
                <a:spcPct val="115000"/>
              </a:lnSpc>
              <a:spcBef>
                <a:spcPts val="375"/>
              </a:spcBef>
              <a:spcAft>
                <a:spcPts val="750"/>
              </a:spcAft>
            </a:pPr>
            <a:r>
              <a:rPr lang="uk-UA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1м = ? см            2400 : 30 </a:t>
            </a:r>
            <a:endParaRPr lang="ru-UA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190500" algn="just">
              <a:lnSpc>
                <a:spcPct val="115000"/>
              </a:lnSpc>
              <a:spcBef>
                <a:spcPts val="375"/>
              </a:spcBef>
              <a:spcAft>
                <a:spcPts val="750"/>
              </a:spcAft>
            </a:pPr>
            <a:r>
              <a:rPr lang="uk-UA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20 м * 4 =??        скільки ніг у 4 собак ? </a:t>
            </a:r>
            <a:endParaRPr lang="ru-UA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190500" algn="just">
              <a:lnSpc>
                <a:spcPct val="115000"/>
              </a:lnSpc>
              <a:spcBef>
                <a:spcPts val="375"/>
              </a:spcBef>
              <a:spcAft>
                <a:spcPts val="750"/>
              </a:spcAft>
            </a:pPr>
            <a:r>
              <a:rPr lang="uk-UA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72 : 3 =                1 год = ? </a:t>
            </a:r>
            <a:r>
              <a:rPr lang="uk-UA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х</a:t>
            </a:r>
            <a:r>
              <a:rPr lang="uk-UA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в      1 пуд - ? кг</a:t>
            </a:r>
            <a:endParaRPr lang="ru-UA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190500" algn="just">
              <a:lnSpc>
                <a:spcPct val="115000"/>
              </a:lnSpc>
              <a:spcBef>
                <a:spcPts val="375"/>
              </a:spcBef>
              <a:spcAft>
                <a:spcPts val="750"/>
              </a:spcAft>
            </a:pPr>
            <a:endParaRPr lang="ru-UA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ru-UA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725B408-FE7C-4E08-AD36-43E396972487}"/>
              </a:ext>
            </a:extLst>
          </p:cNvPr>
          <p:cNvSpPr/>
          <p:nvPr/>
        </p:nvSpPr>
        <p:spPr>
          <a:xfrm>
            <a:off x="0" y="3340036"/>
            <a:ext cx="3163094" cy="36152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052B-748B-4002-AB91-4B658560DC51}"/>
              </a:ext>
            </a:extLst>
          </p:cNvPr>
          <p:cNvSpPr txBox="1"/>
          <p:nvPr/>
        </p:nvSpPr>
        <p:spPr>
          <a:xfrm>
            <a:off x="207515" y="3554871"/>
            <a:ext cx="2748063" cy="3791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90500" algn="just">
              <a:lnSpc>
                <a:spcPct val="115000"/>
              </a:lnSpc>
              <a:spcBef>
                <a:spcPts val="375"/>
              </a:spcBef>
              <a:spcAft>
                <a:spcPts val="750"/>
              </a:spcAft>
            </a:pPr>
            <a:r>
              <a:rPr lang="uk-UA" sz="2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60 – </a:t>
            </a:r>
            <a:r>
              <a:rPr lang="uk-UA" sz="2000" b="1" kern="1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підняти праву</a:t>
            </a:r>
          </a:p>
          <a:p>
            <a:pPr indent="190500" algn="just">
              <a:lnSpc>
                <a:spcPct val="115000"/>
              </a:lnSpc>
              <a:spcBef>
                <a:spcPts val="375"/>
              </a:spcBef>
              <a:spcAft>
                <a:spcPts val="750"/>
              </a:spcAft>
            </a:pPr>
            <a:r>
              <a:rPr lang="uk-UA" sz="2000" b="1" kern="1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руку </a:t>
            </a:r>
            <a:endParaRPr lang="ru-UA" sz="2000" dirty="0">
              <a:solidFill>
                <a:schemeClr val="accent5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190500" algn="just">
              <a:lnSpc>
                <a:spcPct val="115000"/>
              </a:lnSpc>
              <a:spcBef>
                <a:spcPts val="375"/>
              </a:spcBef>
              <a:spcAft>
                <a:spcPts val="750"/>
              </a:spcAft>
            </a:pPr>
            <a:r>
              <a:rPr lang="uk-UA" sz="2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16 - </a:t>
            </a:r>
            <a:r>
              <a:rPr lang="uk-UA" sz="2000" b="1" kern="1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підняти ліву </a:t>
            </a:r>
            <a:r>
              <a:rPr lang="uk-UA" sz="2000" b="1" kern="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   </a:t>
            </a:r>
            <a:r>
              <a:rPr lang="uk-UA" sz="2000" b="1" kern="1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руку </a:t>
            </a:r>
            <a:endParaRPr lang="ru-UA" sz="2000" dirty="0">
              <a:solidFill>
                <a:schemeClr val="accent5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190500" algn="just">
              <a:lnSpc>
                <a:spcPct val="115000"/>
              </a:lnSpc>
              <a:spcBef>
                <a:spcPts val="375"/>
              </a:spcBef>
              <a:spcAft>
                <a:spcPts val="750"/>
              </a:spcAft>
            </a:pPr>
            <a:r>
              <a:rPr lang="uk-UA" sz="2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100 – </a:t>
            </a:r>
            <a:r>
              <a:rPr lang="uk-UA" sz="2000" b="1" kern="1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встати </a:t>
            </a:r>
            <a:endParaRPr lang="ru-UA" sz="2000" dirty="0">
              <a:solidFill>
                <a:schemeClr val="accent5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190500" algn="just">
              <a:lnSpc>
                <a:spcPct val="115000"/>
              </a:lnSpc>
              <a:spcBef>
                <a:spcPts val="375"/>
              </a:spcBef>
              <a:spcAft>
                <a:spcPts val="750"/>
              </a:spcAft>
            </a:pPr>
            <a:r>
              <a:rPr lang="uk-UA" sz="2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80 – </a:t>
            </a:r>
            <a:r>
              <a:rPr lang="uk-UA" sz="2000" b="1" kern="1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присісти </a:t>
            </a:r>
            <a:endParaRPr lang="ru-UA" sz="2000" dirty="0">
              <a:solidFill>
                <a:schemeClr val="accent5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190500" algn="just">
              <a:lnSpc>
                <a:spcPct val="115000"/>
              </a:lnSpc>
              <a:spcBef>
                <a:spcPts val="375"/>
              </a:spcBef>
              <a:spcAft>
                <a:spcPts val="750"/>
              </a:spcAft>
            </a:pPr>
            <a:r>
              <a:rPr lang="uk-UA" sz="2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24 – </a:t>
            </a:r>
            <a:r>
              <a:rPr lang="uk-UA" sz="2000" b="1" kern="1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поплескати</a:t>
            </a:r>
            <a:endParaRPr lang="ru-UA" sz="2000" dirty="0">
              <a:solidFill>
                <a:schemeClr val="accent5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190500" algn="just">
              <a:lnSpc>
                <a:spcPct val="115000"/>
              </a:lnSpc>
              <a:spcBef>
                <a:spcPts val="375"/>
              </a:spcBef>
              <a:spcAft>
                <a:spcPts val="750"/>
              </a:spcAft>
            </a:pPr>
            <a:r>
              <a:rPr lang="uk-UA" sz="1800" b="1" kern="100" dirty="0">
                <a:solidFill>
                  <a:srgbClr val="6B6D5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ru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233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0A79A5-9787-43D1-90E3-869376F81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Девіз уроку:</a:t>
            </a:r>
            <a:endParaRPr lang="ru-UA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B9EDEF-83EB-4B1E-B393-09C355526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468" y="2386634"/>
            <a:ext cx="10515600" cy="4351338"/>
          </a:xfrm>
        </p:spPr>
        <p:txBody>
          <a:bodyPr>
            <a:normAutofit/>
          </a:bodyPr>
          <a:lstStyle/>
          <a:p>
            <a:pPr marL="342900" lvl="0" indent="-342900" algn="just">
              <a:lnSpc>
                <a:spcPct val="115000"/>
              </a:lnSpc>
              <a:spcBef>
                <a:spcPts val="375"/>
              </a:spcBef>
              <a:spcAft>
                <a:spcPts val="750"/>
              </a:spcAft>
              <a:buFont typeface="Times New Roman" panose="02020603050405020304" pitchFamily="18" charset="0"/>
              <a:buChar char="-"/>
            </a:pPr>
            <a:r>
              <a:rPr lang="uk-UA" sz="3200" b="1" kern="1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Хай сьогодні кожне серце в наш урок додасть тепла. </a:t>
            </a:r>
            <a:endParaRPr lang="ru-UA" sz="3200" dirty="0">
              <a:solidFill>
                <a:schemeClr val="accent5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190500" indent="0" algn="just">
              <a:lnSpc>
                <a:spcPct val="115000"/>
              </a:lnSpc>
              <a:spcBef>
                <a:spcPts val="375"/>
              </a:spcBef>
              <a:spcAft>
                <a:spcPts val="750"/>
              </a:spcAft>
              <a:buNone/>
            </a:pPr>
            <a:r>
              <a:rPr lang="uk-UA" sz="3200" b="1" kern="1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 Посміхнімося всі дружно й побажаємо добра. </a:t>
            </a:r>
            <a:endParaRPr lang="ru-UA" sz="3200" dirty="0">
              <a:solidFill>
                <a:schemeClr val="accent5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1722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6C4D9E-1C9D-4335-BDE0-740DF3F05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Оцінювання 5 лота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759303-E353-4A3C-97AF-E4C75239D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275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Дві зірки й побажання</a:t>
            </a:r>
          </a:p>
          <a:p>
            <a:pPr marL="0" indent="0">
              <a:buNone/>
            </a:pPr>
            <a:endParaRPr lang="uk-UA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Вкажіть 2 позитивні моменти – «Дві зірки» - </a:t>
            </a:r>
          </a:p>
          <a:p>
            <a:pPr marL="0" indent="0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один момент, який потребує доопрацювання – «побажання».</a:t>
            </a:r>
            <a:endParaRPr lang="ru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UA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5918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31EFE8-2482-4059-A5B5-37B6C6573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ЛОТ – </a:t>
            </a:r>
            <a:r>
              <a:rPr lang="uk-UA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САМОСТІЙНІСТЬ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C6B211-F324-43C0-A503-608B7F94E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068404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uk-UA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Знайти корінь рівняння</a:t>
            </a:r>
          </a:p>
          <a:p>
            <a:pPr marL="457200" lvl="1" indent="0">
              <a:buNone/>
            </a:pPr>
            <a:endParaRPr lang="uk-UA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ru-UA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88479A-960E-426D-8C70-5A55DFF338F5}"/>
              </a:ext>
            </a:extLst>
          </p:cNvPr>
          <p:cNvSpPr txBox="1"/>
          <p:nvPr/>
        </p:nvSpPr>
        <p:spPr>
          <a:xfrm>
            <a:off x="3859649" y="2765015"/>
            <a:ext cx="5388013" cy="31988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190500" algn="just">
              <a:lnSpc>
                <a:spcPct val="115000"/>
              </a:lnSpc>
              <a:spcBef>
                <a:spcPts val="375"/>
              </a:spcBef>
              <a:spcAft>
                <a:spcPts val="750"/>
              </a:spcAft>
            </a:pPr>
            <a:r>
              <a:rPr lang="ru-RU" sz="32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а + 24 000  = 40 000 + 10 000</a:t>
            </a:r>
            <a:endParaRPr lang="ru-UA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190500" algn="just">
              <a:lnSpc>
                <a:spcPct val="115000"/>
              </a:lnSpc>
              <a:spcBef>
                <a:spcPts val="375"/>
              </a:spcBef>
              <a:spcAft>
                <a:spcPts val="750"/>
              </a:spcAft>
            </a:pPr>
            <a:r>
              <a:rPr lang="en-US" sz="32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</a:t>
            </a:r>
            <a:r>
              <a:rPr lang="ru-RU" sz="32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х 8 = 4 800</a:t>
            </a:r>
            <a:endParaRPr lang="ru-UA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190500" algn="just">
              <a:lnSpc>
                <a:spcPct val="115000"/>
              </a:lnSpc>
              <a:spcBef>
                <a:spcPts val="375"/>
              </a:spcBef>
              <a:spcAft>
                <a:spcPts val="750"/>
              </a:spcAft>
            </a:pPr>
            <a:r>
              <a:rPr lang="ru-RU" sz="32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24 000 – х = 4 000</a:t>
            </a:r>
            <a:endParaRPr lang="ru-UA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190500" algn="just">
              <a:lnSpc>
                <a:spcPct val="115000"/>
              </a:lnSpc>
              <a:spcBef>
                <a:spcPts val="375"/>
              </a:spcBef>
              <a:spcAft>
                <a:spcPts val="750"/>
              </a:spcAft>
            </a:pPr>
            <a:r>
              <a:rPr lang="ru-RU" sz="32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1 500 : а = 500</a:t>
            </a:r>
            <a:endParaRPr lang="ru-UA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3226409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5AAD9E-2835-4279-8612-FBC1D6B0E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Оцінювання 6 лота </a:t>
            </a:r>
            <a:r>
              <a:rPr lang="uk-UA" sz="44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«Горщик розуміння»</a:t>
            </a:r>
            <a:br>
              <a:rPr lang="ru-UA" sz="44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UA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Презентація на тему &quot;Ріст і розвиток рослин&quot;">
            <a:extLst>
              <a:ext uri="{FF2B5EF4-FFF2-40B4-BE49-F238E27FC236}">
                <a16:creationId xmlns:a16="http://schemas.microsoft.com/office/drawing/2014/main" id="{05117ECE-6A30-4008-BFC7-9E935AE5C08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4" t="38779" r="12792" b="-38779"/>
          <a:stretch/>
        </p:blipFill>
        <p:spPr bwMode="auto">
          <a:xfrm>
            <a:off x="838200" y="2494488"/>
            <a:ext cx="5392132" cy="425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7873B1-169E-4953-B7C0-0E44DB821F97}"/>
              </a:ext>
            </a:extLst>
          </p:cNvPr>
          <p:cNvSpPr txBox="1"/>
          <p:nvPr/>
        </p:nvSpPr>
        <p:spPr>
          <a:xfrm>
            <a:off x="838200" y="1168925"/>
            <a:ext cx="5979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Оберіть 1 із трьох горщиків</a:t>
            </a:r>
            <a:endParaRPr lang="ru-UA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5C3235-7D9E-4D71-9191-01AE0C243717}"/>
              </a:ext>
            </a:extLst>
          </p:cNvPr>
          <p:cNvSpPr txBox="1"/>
          <p:nvPr/>
        </p:nvSpPr>
        <p:spPr>
          <a:xfrm>
            <a:off x="1253765" y="3516197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/>
              <a:t>1</a:t>
            </a:r>
            <a:endParaRPr lang="ru-UA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F4741F-F82D-4B02-B49D-68BA90DCE738}"/>
              </a:ext>
            </a:extLst>
          </p:cNvPr>
          <p:cNvSpPr txBox="1"/>
          <p:nvPr/>
        </p:nvSpPr>
        <p:spPr>
          <a:xfrm>
            <a:off x="2923201" y="2936979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/>
              <a:t>2</a:t>
            </a:r>
            <a:endParaRPr lang="ru-UA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B5AD85-EE4E-46CC-987A-8A92613AA54B}"/>
              </a:ext>
            </a:extLst>
          </p:cNvPr>
          <p:cNvSpPr txBox="1"/>
          <p:nvPr/>
        </p:nvSpPr>
        <p:spPr>
          <a:xfrm>
            <a:off x="5702943" y="2455185"/>
            <a:ext cx="393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/>
              <a:t>3</a:t>
            </a:r>
            <a:endParaRPr lang="ru-UA" sz="3200" dirty="0"/>
          </a:p>
        </p:txBody>
      </p:sp>
    </p:spTree>
    <p:extLst>
      <p:ext uri="{BB962C8B-B14F-4D97-AF65-F5344CB8AC3E}">
        <p14:creationId xmlns:p14="http://schemas.microsoft.com/office/powerpoint/2010/main" val="4079558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901935-E721-4B53-8480-FFCD55A24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Продовж речення: 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D45882-2E67-4750-89FC-EB5040B64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0819" y="2141537"/>
            <a:ext cx="10515600" cy="4351338"/>
          </a:xfrm>
        </p:spPr>
        <p:txBody>
          <a:bodyPr/>
          <a:lstStyle/>
          <a:p>
            <a:r>
              <a:rPr lang="uk-UA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сьогодні повторив(ла)…</a:t>
            </a:r>
          </a:p>
          <a:p>
            <a:r>
              <a:rPr lang="uk-UA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сьогодні згадав(ла) старовинні одиниці вимірювання маси…</a:t>
            </a:r>
          </a:p>
          <a:p>
            <a:r>
              <a:rPr lang="uk-UA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Мені найбільше сподобалося…</a:t>
            </a:r>
          </a:p>
          <a:p>
            <a:r>
              <a:rPr lang="uk-UA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розповім вдома батькам…</a:t>
            </a:r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7465406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F05B5E-BB16-4B9D-9B8E-ED7C16545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ЛОТ – </a:t>
            </a:r>
            <a:r>
              <a:rPr lang="uk-UA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МЕДАЛЬ</a:t>
            </a:r>
            <a:endParaRPr lang="ru-UA" dirty="0"/>
          </a:p>
        </p:txBody>
      </p:sp>
      <p:pic>
        <p:nvPicPr>
          <p:cNvPr id="2050" name="Picture 2" descr="Юбилейная нагрудная медаль «30 лет Независимости Украины», Артикул: 1002  купить в Украине - «Герольдмастер»">
            <a:extLst>
              <a:ext uri="{FF2B5EF4-FFF2-40B4-BE49-F238E27FC236}">
                <a16:creationId xmlns:a16="http://schemas.microsoft.com/office/drawing/2014/main" id="{1DDA3731-7D2D-48CF-BCC4-C29766AF17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51" y="1760855"/>
            <a:ext cx="3971829" cy="397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53A014-7A38-4D50-B268-C800DE5545CF}"/>
              </a:ext>
            </a:extLst>
          </p:cNvPr>
          <p:cNvSpPr txBox="1"/>
          <p:nvPr/>
        </p:nvSpPr>
        <p:spPr>
          <a:xfrm>
            <a:off x="3579451" y="2620651"/>
            <a:ext cx="59166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Особиста перемога</a:t>
            </a:r>
          </a:p>
          <a:p>
            <a:r>
              <a:rPr lang="uk-UA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кожного з вас на </a:t>
            </a:r>
            <a:r>
              <a:rPr lang="uk-UA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уроці</a:t>
            </a:r>
            <a:r>
              <a:rPr lang="uk-UA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5A4662-D5AA-4D81-B2F6-6930A9196AC7}"/>
              </a:ext>
            </a:extLst>
          </p:cNvPr>
          <p:cNvSpPr txBox="1"/>
          <p:nvPr/>
        </p:nvSpPr>
        <p:spPr>
          <a:xfrm>
            <a:off x="6954100" y="5941915"/>
            <a:ext cx="2136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Домашнє завдання</a:t>
            </a:r>
            <a:r>
              <a:rPr lang="uk-UA" dirty="0"/>
              <a:t>.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759475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F2DF12-9591-4CDB-958C-78F65D893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Який у вас настрій після уроку? </a:t>
            </a:r>
            <a:endParaRPr lang="ru-UA" dirty="0"/>
          </a:p>
        </p:txBody>
      </p:sp>
      <p:pic>
        <p:nvPicPr>
          <p:cNvPr id="3074" name="Picture 2" descr="Презентация на тему: &quot;А який настрій у вас? Вирушаємо у подорож Розгадаємо  кросворд.&quot;. Скачать бесплатно и без регистрации.">
            <a:extLst>
              <a:ext uri="{FF2B5EF4-FFF2-40B4-BE49-F238E27FC236}">
                <a16:creationId xmlns:a16="http://schemas.microsoft.com/office/drawing/2014/main" id="{13F1F455-4866-4DFA-BE18-3490EB6EDF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58"/>
          <a:stretch/>
        </p:blipFill>
        <p:spPr bwMode="auto">
          <a:xfrm>
            <a:off x="2379409" y="2035858"/>
            <a:ext cx="7433181" cy="430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283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DEFB39-28F3-4C2A-969B-6534A854C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 ви думаєте, які якості необхідні учню для успішного навчання? </a:t>
            </a:r>
            <a:endParaRPr lang="ru-UA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C056D9-8501-45A6-B88A-8B863730D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1101" y="1690688"/>
            <a:ext cx="8648307" cy="424523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старанність                         товариськість</a:t>
            </a:r>
          </a:p>
          <a:p>
            <a:pPr marL="0" indent="0">
              <a:buNone/>
            </a:pPr>
            <a:endParaRPr lang="uk-UA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кмітливість                         швидкість</a:t>
            </a:r>
          </a:p>
          <a:p>
            <a:pPr marL="0" indent="0">
              <a:buNone/>
            </a:pPr>
            <a:endParaRPr lang="uk-UA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наполегливість                   взаємодопомога</a:t>
            </a:r>
          </a:p>
          <a:p>
            <a:pPr marL="0" indent="0">
              <a:buNone/>
            </a:pPr>
            <a:endParaRPr lang="uk-UA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самостійність                     відповідальність </a:t>
            </a:r>
          </a:p>
          <a:p>
            <a:pPr marL="0" indent="0">
              <a:buNone/>
            </a:pPr>
            <a:endParaRPr lang="uk-UA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охайність                            уміння працювати на результат</a:t>
            </a:r>
          </a:p>
          <a:p>
            <a:pPr marL="0" indent="0">
              <a:buNone/>
            </a:pPr>
            <a:endParaRPr lang="uk-UA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AC1CD9-DE66-4FC6-BF88-4B776DEC55D4}"/>
              </a:ext>
            </a:extLst>
          </p:cNvPr>
          <p:cNvSpPr txBox="1"/>
          <p:nvPr/>
        </p:nvSpPr>
        <p:spPr>
          <a:xfrm>
            <a:off x="4370162" y="5612759"/>
            <a:ext cx="7549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Ці якості позитивні чи негативні? </a:t>
            </a:r>
            <a:endParaRPr lang="ru-UA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35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9219B2-FC6B-41F0-ABBD-1826CE2E4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022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СЬОГОДНІШНЬОГО УРОКУ 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74BC2A-C06C-4C06-A454-911A1C321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5486" y="2428941"/>
            <a:ext cx="10128314" cy="4351338"/>
          </a:xfrm>
        </p:spPr>
        <p:txBody>
          <a:bodyPr/>
          <a:lstStyle/>
          <a:p>
            <a:pPr marL="0" indent="0">
              <a:buNone/>
            </a:pPr>
            <a:r>
              <a:rPr lang="uk-UA" sz="4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«Повторення та закріплення вивченого</a:t>
            </a:r>
          </a:p>
          <a:p>
            <a:pPr marL="0" indent="0">
              <a:buNone/>
            </a:pPr>
            <a:r>
              <a:rPr lang="uk-UA" sz="4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</a:t>
            </a:r>
            <a:r>
              <a:rPr lang="en-US" sz="4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4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язування</a:t>
            </a:r>
            <a:r>
              <a:rPr lang="uk-UA" sz="4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прикладів, задач та рівнянь»</a:t>
            </a:r>
            <a:endParaRPr lang="en-US" sz="40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166810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2DE2D0-AF76-468C-ADEF-0F769672D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72722"/>
          </a:xfrm>
        </p:spPr>
        <p:txBody>
          <a:bodyPr>
            <a:normAutofit/>
          </a:bodyPr>
          <a:lstStyle/>
          <a:p>
            <a:r>
              <a:rPr lang="uk-UA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Аукціон</a:t>
            </a:r>
            <a:r>
              <a:rPr lang="uk-UA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продаж товарів, майна з привселюдного торгу покупцеві, який запропонує найвищу ціну. </a:t>
            </a:r>
            <a:endParaRPr lang="ru-UA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1D5808-7EBF-481A-A68F-DA77E44C1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73516"/>
            <a:ext cx="10515600" cy="24250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44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Лот</a:t>
            </a:r>
            <a:r>
              <a:rPr lang="uk-UA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предмет або кілька предметів, що одночасно продаються на  аукціоні. </a:t>
            </a:r>
            <a:endParaRPr lang="ru-UA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DBF198-75A8-4F16-8299-EB37FE5E8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583" r="96667">
                        <a14:foregroundMark x1="39833" y1="48750" x2="40583" y2="51250"/>
                        <a14:foregroundMark x1="45333" y1="48583" x2="45333" y2="48583"/>
                        <a14:foregroundMark x1="46000" y1="46333" x2="46000" y2="46333"/>
                        <a14:foregroundMark x1="43000" y1="46000" x2="44250" y2="48083"/>
                        <a14:foregroundMark x1="38833" y1="41583" x2="42417" y2="49167"/>
                        <a14:foregroundMark x1="42417" y1="49167" x2="50083" y2="49417"/>
                        <a14:foregroundMark x1="50083" y1="49417" x2="42583" y2="51417"/>
                        <a14:foregroundMark x1="42583" y1="51417" x2="44000" y2="46583"/>
                        <a14:foregroundMark x1="41250" y1="43000" x2="51333" y2="45417"/>
                        <a14:foregroundMark x1="51333" y1="45417" x2="44000" y2="44667"/>
                        <a14:foregroundMark x1="44000" y1="44667" x2="46333" y2="44750"/>
                        <a14:foregroundMark x1="63750" y1="59417" x2="51833" y2="58667"/>
                        <a14:foregroundMark x1="51833" y1="58667" x2="59083" y2="57417"/>
                        <a14:foregroundMark x1="59083" y1="57417" x2="59417" y2="61833"/>
                        <a14:foregroundMark x1="64000" y1="59000" x2="56167" y2="57667"/>
                        <a14:foregroundMark x1="56167" y1="57667" x2="64083" y2="52083"/>
                        <a14:foregroundMark x1="64083" y1="52083" x2="63167" y2="58583"/>
                        <a14:foregroundMark x1="62583" y1="58250" x2="59000" y2="63000"/>
                        <a14:foregroundMark x1="90833" y1="29000" x2="91250" y2="27417"/>
                        <a14:foregroundMark x1="92500" y1="15917" x2="92667" y2="17250"/>
                        <a14:foregroundMark x1="91417" y1="53500" x2="92083" y2="58833"/>
                        <a14:foregroundMark x1="96667" y1="55667" x2="96250" y2="58167"/>
                        <a14:foregroundMark x1="6583" y1="48333" x2="6583" y2="5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1336">
            <a:off x="8928175" y="3913672"/>
            <a:ext cx="2892481" cy="289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624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EA1CED-E0AC-4631-A815-84D206DF5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ЛОТ – </a:t>
            </a:r>
            <a:r>
              <a:rPr lang="uk-UA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ШВИДКІСТЬ </a:t>
            </a:r>
            <a:endParaRPr lang="ru-UA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4EDC46-609F-4B6E-81CB-54D1CBE1F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436258" cy="33119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Самостійна робота </a:t>
            </a:r>
          </a:p>
          <a:p>
            <a:pPr marL="0" indent="0" algn="ctr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22 800 – 2 800 = </a:t>
            </a:r>
          </a:p>
          <a:p>
            <a:pPr marL="0" indent="0" algn="ctr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15 320 + 180 =</a:t>
            </a:r>
          </a:p>
          <a:p>
            <a:pPr marL="0" indent="0" algn="ctr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30 000 – 9 000 = </a:t>
            </a:r>
          </a:p>
          <a:p>
            <a:pPr marL="0" indent="0" algn="ctr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4 500 + 5 500 = </a:t>
            </a:r>
          </a:p>
          <a:p>
            <a:pPr marL="0" indent="0" algn="ctr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72 000 + 28 000 = </a:t>
            </a:r>
          </a:p>
          <a:p>
            <a:pPr marL="0" indent="0" algn="ctr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5A6123-DED2-47F3-A85B-02C6130D608B}"/>
              </a:ext>
            </a:extLst>
          </p:cNvPr>
          <p:cNvSpPr txBox="1"/>
          <p:nvPr/>
        </p:nvSpPr>
        <p:spPr>
          <a:xfrm>
            <a:off x="4375914" y="5272545"/>
            <a:ext cx="75144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uk-UA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Записати лише відповіді у рядок через клітинку</a:t>
            </a:r>
          </a:p>
          <a:p>
            <a:pPr algn="r"/>
            <a:r>
              <a:rPr lang="uk-UA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Усно розмістити ці числа у порядку спадання</a:t>
            </a:r>
          </a:p>
        </p:txBody>
      </p:sp>
    </p:spTree>
    <p:extLst>
      <p:ext uri="{BB962C8B-B14F-4D97-AF65-F5344CB8AC3E}">
        <p14:creationId xmlns:p14="http://schemas.microsoft.com/office/powerpoint/2010/main" val="1153641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FA2DF62-743E-41E4-8CE6-45FBF63FB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602" y="31733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20 000     15 500      21 000     10 000   100 000</a:t>
            </a:r>
          </a:p>
          <a:p>
            <a:pPr marL="0" indent="0">
              <a:buNone/>
            </a:pPr>
            <a:endParaRPr lang="uk-UA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100  000    21 000   20 000  15 500   10 000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E3ABED-0C84-4C15-A24A-C4E4DEDA4273}"/>
              </a:ext>
            </a:extLst>
          </p:cNvPr>
          <p:cNvSpPr txBox="1"/>
          <p:nvPr/>
        </p:nvSpPr>
        <p:spPr>
          <a:xfrm>
            <a:off x="3118293" y="2809188"/>
            <a:ext cx="66188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 «ЛАНЦЮЖОК» </a:t>
            </a:r>
            <a:endParaRPr lang="ru-UA" sz="54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CCA63A-B5E6-42D8-9447-2415E1603194}"/>
              </a:ext>
            </a:extLst>
          </p:cNvPr>
          <p:cNvSpPr txBox="1"/>
          <p:nvPr/>
        </p:nvSpPr>
        <p:spPr>
          <a:xfrm>
            <a:off x="3882271" y="4167256"/>
            <a:ext cx="77920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Х 5 + 250 Х 3 – 1 000 = </a:t>
            </a:r>
          </a:p>
          <a:p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Виберіть правильну відповідь: </a:t>
            </a:r>
          </a:p>
          <a:p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100       1 000       10  000     0 </a:t>
            </a:r>
            <a:endParaRPr lang="ru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31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D941C6-6741-48C0-AF3E-850F73B8F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Оцінювання 1 лота</a:t>
            </a:r>
            <a:endParaRPr lang="ru-UA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A388B4-1BBA-4387-AFEB-41825DC21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52" y="161823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«Світлофор» </a:t>
            </a:r>
          </a:p>
          <a:p>
            <a:pPr marL="0" indent="0">
              <a:buNone/>
            </a:pP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Покажіть картку відповідного кольору. </a:t>
            </a:r>
            <a:endParaRPr lang="ru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DE0F5132-9031-4C02-AC3B-213F87B90E6D}"/>
              </a:ext>
            </a:extLst>
          </p:cNvPr>
          <p:cNvSpPr/>
          <p:nvPr/>
        </p:nvSpPr>
        <p:spPr>
          <a:xfrm>
            <a:off x="3516200" y="3429000"/>
            <a:ext cx="961532" cy="90026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47FEDDA7-4EEC-4288-9F8E-A01C940D2162}"/>
              </a:ext>
            </a:extLst>
          </p:cNvPr>
          <p:cNvSpPr/>
          <p:nvPr/>
        </p:nvSpPr>
        <p:spPr>
          <a:xfrm>
            <a:off x="3516200" y="4525158"/>
            <a:ext cx="961532" cy="90026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9506808C-0BC2-4B65-AAD8-A81D61351D99}"/>
              </a:ext>
            </a:extLst>
          </p:cNvPr>
          <p:cNvSpPr/>
          <p:nvPr/>
        </p:nvSpPr>
        <p:spPr>
          <a:xfrm>
            <a:off x="3516200" y="5651952"/>
            <a:ext cx="961532" cy="90026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71E179-9258-4082-99E6-36C169F8BE8E}"/>
              </a:ext>
            </a:extLst>
          </p:cNvPr>
          <p:cNvSpPr txBox="1"/>
          <p:nvPr/>
        </p:nvSpPr>
        <p:spPr>
          <a:xfrm>
            <a:off x="4718902" y="3309268"/>
            <a:ext cx="51187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Було важко працювати. </a:t>
            </a:r>
          </a:p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Припускався помилок. </a:t>
            </a:r>
          </a:p>
          <a:p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Були незначні помилки. </a:t>
            </a:r>
          </a:p>
          <a:p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Було легко працювати.  </a:t>
            </a:r>
            <a:endParaRPr lang="ru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273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AAF9FB-0450-465B-A336-37C4C5190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ЛОТ – </a:t>
            </a:r>
            <a:r>
              <a:rPr lang="uk-UA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СТАРАННІСТЬ</a:t>
            </a:r>
            <a:br>
              <a:rPr lang="uk-UA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(кожен за себе) </a:t>
            </a:r>
            <a:endParaRPr lang="ru-UA" sz="4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79D27A-6BE3-4D4C-AF95-D016AC35E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9991" y="1976454"/>
            <a:ext cx="753201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/>
              <a:t>    </a:t>
            </a:r>
            <a:r>
              <a:rPr lang="uk-UA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Хлопчики                                  Дівчатка </a:t>
            </a:r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км 620 м = …м                           18 км 902 м= …м </a:t>
            </a:r>
          </a:p>
          <a:p>
            <a:pPr marL="0" indent="0">
              <a:buNone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кг 915 г = …г                                7 кг 845 г = …г</a:t>
            </a:r>
          </a:p>
          <a:p>
            <a:pPr marL="0" indent="0">
              <a:buNone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т 018 кг = …кг                              9 т 013 кг = …кг </a:t>
            </a:r>
          </a:p>
          <a:p>
            <a:pPr marL="0" indent="0">
              <a:buNone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год 10 хв = …хв                            3 год 20 хв = …хв </a:t>
            </a:r>
            <a:endParaRPr lang="ru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1221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816</Words>
  <Application>Microsoft Office PowerPoint</Application>
  <PresentationFormat>Широкоэкранный</PresentationFormat>
  <Paragraphs>154</Paragraphs>
  <Slides>25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Тема Office</vt:lpstr>
      <vt:lpstr>УРОК-АУКЦІОН </vt:lpstr>
      <vt:lpstr>Девіз уроку:</vt:lpstr>
      <vt:lpstr>Як ви думаєте, які якості необхідні учню для успішного навчання? </vt:lpstr>
      <vt:lpstr>ТЕМА СЬОГОДНІШНЬОГО УРОКУ </vt:lpstr>
      <vt:lpstr>Аукціон - продаж товарів, майна з привселюдного торгу покупцеві, який запропонує найвищу ціну. </vt:lpstr>
      <vt:lpstr>1 ЛОТ – ШВИДКІСТЬ </vt:lpstr>
      <vt:lpstr>Презентация PowerPoint</vt:lpstr>
      <vt:lpstr>Оцінювання 1 лота</vt:lpstr>
      <vt:lpstr>2 ЛОТ – СТАРАННІСТЬ                   (кожен за себе) </vt:lpstr>
      <vt:lpstr>Оцінювання 2 лота</vt:lpstr>
      <vt:lpstr>3 ЛОТ – ТОВАРИСЬКІСТЬ </vt:lpstr>
      <vt:lpstr>Презентация PowerPoint</vt:lpstr>
      <vt:lpstr>Розв’язання </vt:lpstr>
      <vt:lpstr>Оцінювання 3 лота</vt:lpstr>
      <vt:lpstr>Фізкультхвилинка </vt:lpstr>
      <vt:lpstr>4 ЛОТ – НАПОЛЕГЛИВІСТЬ</vt:lpstr>
      <vt:lpstr>Розв’язок</vt:lpstr>
      <vt:lpstr>Оцінювання 4 лота  «Шкала»</vt:lpstr>
      <vt:lpstr>5 ЛОТ – КМІТЛИВІСТЬ</vt:lpstr>
      <vt:lpstr>Оцінювання 5 лота</vt:lpstr>
      <vt:lpstr>6 ЛОТ – САМОСТІЙНІСТЬ</vt:lpstr>
      <vt:lpstr>Оцінювання 6 лота «Горщик розуміння» </vt:lpstr>
      <vt:lpstr>Продовж речення: </vt:lpstr>
      <vt:lpstr>7 ЛОТ – МЕДАЛЬ</vt:lpstr>
      <vt:lpstr>Який у вас настрій після уроку?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УРОК-АУКЦІОН </dc:title>
  <dc:creator>Юлия Криворученко</dc:creator>
  <cp:lastModifiedBy>Юлия Криворученко</cp:lastModifiedBy>
  <cp:revision>10</cp:revision>
  <dcterms:created xsi:type="dcterms:W3CDTF">2022-12-17T16:44:52Z</dcterms:created>
  <dcterms:modified xsi:type="dcterms:W3CDTF">2023-02-16T19:30:09Z</dcterms:modified>
</cp:coreProperties>
</file>