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8" r:id="rId3"/>
    <p:sldId id="686" r:id="rId4"/>
    <p:sldId id="687" r:id="rId5"/>
    <p:sldId id="688" r:id="rId6"/>
    <p:sldId id="689" r:id="rId7"/>
    <p:sldId id="690" r:id="rId8"/>
    <p:sldId id="691" r:id="rId9"/>
    <p:sldId id="692" r:id="rId10"/>
    <p:sldId id="693" r:id="rId11"/>
    <p:sldId id="324" r:id="rId12"/>
    <p:sldId id="694" r:id="rId13"/>
    <p:sldId id="671" r:id="rId14"/>
    <p:sldId id="695" r:id="rId15"/>
    <p:sldId id="651" r:id="rId16"/>
    <p:sldId id="684" r:id="rId17"/>
    <p:sldId id="672" r:id="rId18"/>
    <p:sldId id="683" r:id="rId19"/>
    <p:sldId id="696" r:id="rId20"/>
    <p:sldId id="648" r:id="rId21"/>
    <p:sldId id="697" r:id="rId22"/>
    <p:sldId id="698" r:id="rId23"/>
    <p:sldId id="677" r:id="rId24"/>
    <p:sldId id="678" r:id="rId25"/>
    <p:sldId id="28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2" clrIdx="0"/>
  <p:cmAuthor id="2" name="Василь Цупа" initials="ВЦ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FF00"/>
    <a:srgbClr val="D3514F"/>
    <a:srgbClr val="FF4747"/>
    <a:srgbClr val="2F3242"/>
    <a:srgbClr val="92193A"/>
    <a:srgbClr val="F17D66"/>
    <a:srgbClr val="FFFFFF"/>
    <a:srgbClr val="FFB441"/>
    <a:srgbClr val="FCC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F2D6-4F70-474E-8189-F1C29A9FD449}" type="datetime1">
              <a:rPr lang="uk-UA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F2D6-4F70-474E-8189-F1C29A9FD449}" type="datetime1">
              <a:rPr lang="uk-UA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F2D6-4F70-474E-8189-F1C29A9FD449}" type="datetime1">
              <a:rPr lang="uk-UA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F2D6-4F70-474E-8189-F1C29A9FD449}" type="datetime1">
              <a:rPr lang="uk-UA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F2D6-4F70-474E-8189-F1C29A9FD449}" type="datetime1">
              <a:rPr lang="uk-UA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F2D6-4F70-474E-8189-F1C29A9FD449}" type="datetime1">
              <a:rPr lang="uk-UA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F2D6-4F70-474E-8189-F1C29A9FD449}" type="datetime1">
              <a:rPr lang="uk-UA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  <a:p>
            <a:pPr lvl="1"/>
            <a:r>
              <a:rPr lang="uk-UA" smtClean="0"/>
              <a:t>Другий рівень</a:t>
            </a:r>
            <a:endParaRPr lang="uk-UA" smtClean="0"/>
          </a:p>
          <a:p>
            <a:pPr lvl="2"/>
            <a:r>
              <a:rPr lang="uk-UA" smtClean="0"/>
              <a:t>Третій рівень</a:t>
            </a:r>
            <a:endParaRPr lang="uk-UA" smtClean="0"/>
          </a:p>
          <a:p>
            <a:pPr lvl="3"/>
            <a:r>
              <a:rPr lang="uk-UA" smtClean="0"/>
              <a:t>Четвертий рівень</a:t>
            </a:r>
            <a:endParaRPr lang="uk-UA" smtClean="0"/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F2D6-4F70-474E-8189-F1C29A9FD449}" type="datetime1">
              <a:rPr lang="uk-UA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 hasCustomPrompt="1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  <a:p>
            <a:pPr lvl="1"/>
            <a:r>
              <a:rPr lang="uk-UA" smtClean="0"/>
              <a:t>Другий рівень</a:t>
            </a:r>
            <a:endParaRPr lang="uk-UA" smtClean="0"/>
          </a:p>
          <a:p>
            <a:pPr lvl="2"/>
            <a:r>
              <a:rPr lang="uk-UA" smtClean="0"/>
              <a:t>Третій рівень</a:t>
            </a:r>
            <a:endParaRPr lang="uk-UA" smtClean="0"/>
          </a:p>
          <a:p>
            <a:pPr lvl="3"/>
            <a:r>
              <a:rPr lang="uk-UA" smtClean="0"/>
              <a:t>Четвертий рівень</a:t>
            </a:r>
            <a:endParaRPr lang="uk-UA" smtClean="0"/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F2D6-4F70-474E-8189-F1C29A9FD449}" type="datetime1">
              <a:rPr lang="uk-UA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  <a:p>
            <a:pPr lvl="1"/>
            <a:r>
              <a:rPr lang="uk-UA" smtClean="0"/>
              <a:t>Другий рівень</a:t>
            </a:r>
            <a:endParaRPr lang="uk-UA" smtClean="0"/>
          </a:p>
          <a:p>
            <a:pPr lvl="2"/>
            <a:r>
              <a:rPr lang="uk-UA" smtClean="0"/>
              <a:t>Третій рівень</a:t>
            </a:r>
            <a:endParaRPr lang="uk-UA" smtClean="0"/>
          </a:p>
          <a:p>
            <a:pPr lvl="3"/>
            <a:r>
              <a:rPr lang="uk-UA" smtClean="0"/>
              <a:t>Четвертий рівень</a:t>
            </a:r>
            <a:endParaRPr lang="uk-UA" smtClean="0"/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F2D6-4F70-474E-8189-F1C29A9FD449}" type="datetime1">
              <a:rPr lang="uk-UA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F2D6-4F70-474E-8189-F1C29A9FD449}" type="datetime1">
              <a:rPr lang="uk-UA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  <a:p>
            <a:pPr lvl="1"/>
            <a:r>
              <a:rPr lang="uk-UA" smtClean="0"/>
              <a:t>Другий рівень</a:t>
            </a:r>
            <a:endParaRPr lang="uk-UA" smtClean="0"/>
          </a:p>
          <a:p>
            <a:pPr lvl="2"/>
            <a:r>
              <a:rPr lang="uk-UA" smtClean="0"/>
              <a:t>Третій рівень</a:t>
            </a:r>
            <a:endParaRPr lang="uk-UA" smtClean="0"/>
          </a:p>
          <a:p>
            <a:pPr lvl="3"/>
            <a:r>
              <a:rPr lang="uk-UA" smtClean="0"/>
              <a:t>Четвертий рівень</a:t>
            </a:r>
            <a:endParaRPr lang="uk-UA" smtClean="0"/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  <a:p>
            <a:pPr lvl="1"/>
            <a:r>
              <a:rPr lang="uk-UA" smtClean="0"/>
              <a:t>Другий рівень</a:t>
            </a:r>
            <a:endParaRPr lang="uk-UA" smtClean="0"/>
          </a:p>
          <a:p>
            <a:pPr lvl="2"/>
            <a:r>
              <a:rPr lang="uk-UA" smtClean="0"/>
              <a:t>Третій рівень</a:t>
            </a:r>
            <a:endParaRPr lang="uk-UA" smtClean="0"/>
          </a:p>
          <a:p>
            <a:pPr lvl="3"/>
            <a:r>
              <a:rPr lang="uk-UA" smtClean="0"/>
              <a:t>Четвертий рівень</a:t>
            </a:r>
            <a:endParaRPr lang="uk-UA" smtClean="0"/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F2D6-4F70-474E-8189-F1C29A9FD449}" type="datetime1">
              <a:rPr lang="uk-UA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  <a:p>
            <a:pPr lvl="1"/>
            <a:r>
              <a:rPr lang="uk-UA" smtClean="0"/>
              <a:t>Другий рівень</a:t>
            </a:r>
            <a:endParaRPr lang="uk-UA" smtClean="0"/>
          </a:p>
          <a:p>
            <a:pPr lvl="2"/>
            <a:r>
              <a:rPr lang="uk-UA" smtClean="0"/>
              <a:t>Третій рівень</a:t>
            </a:r>
            <a:endParaRPr lang="uk-UA" smtClean="0"/>
          </a:p>
          <a:p>
            <a:pPr lvl="3"/>
            <a:r>
              <a:rPr lang="uk-UA" smtClean="0"/>
              <a:t>Четвертий рівень</a:t>
            </a:r>
            <a:endParaRPr lang="uk-UA" smtClean="0"/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  <a:p>
            <a:pPr lvl="1"/>
            <a:r>
              <a:rPr lang="uk-UA" smtClean="0"/>
              <a:t>Другий рівень</a:t>
            </a:r>
            <a:endParaRPr lang="uk-UA" smtClean="0"/>
          </a:p>
          <a:p>
            <a:pPr lvl="2"/>
            <a:r>
              <a:rPr lang="uk-UA" smtClean="0"/>
              <a:t>Третій рівень</a:t>
            </a:r>
            <a:endParaRPr lang="uk-UA" smtClean="0"/>
          </a:p>
          <a:p>
            <a:pPr lvl="3"/>
            <a:r>
              <a:rPr lang="uk-UA" smtClean="0"/>
              <a:t>Четвертий рівень</a:t>
            </a:r>
            <a:endParaRPr lang="uk-UA" smtClean="0"/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F2D6-4F70-474E-8189-F1C29A9FD449}" type="datetime1">
              <a:rPr lang="uk-UA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F2D6-4F70-474E-8189-F1C29A9FD449}" type="datetime1">
              <a:rPr lang="uk-UA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F2D6-4F70-474E-8189-F1C29A9FD449}" type="datetime1">
              <a:rPr lang="uk-UA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  <a:p>
            <a:pPr lvl="1"/>
            <a:r>
              <a:rPr lang="uk-UA" smtClean="0"/>
              <a:t>Другий рівень</a:t>
            </a:r>
            <a:endParaRPr lang="uk-UA" smtClean="0"/>
          </a:p>
          <a:p>
            <a:pPr lvl="2"/>
            <a:r>
              <a:rPr lang="uk-UA" smtClean="0"/>
              <a:t>Третій рівень</a:t>
            </a:r>
            <a:endParaRPr lang="uk-UA" smtClean="0"/>
          </a:p>
          <a:p>
            <a:pPr lvl="3"/>
            <a:r>
              <a:rPr lang="uk-UA" smtClean="0"/>
              <a:t>Четвертий рівень</a:t>
            </a:r>
            <a:endParaRPr lang="uk-UA" smtClean="0"/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F2D6-4F70-474E-8189-F1C29A9FD449}" type="datetime1">
              <a:rPr lang="uk-UA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BF2D6-4F70-474E-8189-F1C29A9FD449}" type="datetime1">
              <a:rPr lang="uk-UA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3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  <a:endParaRPr lang="uk-UA" smtClean="0"/>
          </a:p>
          <a:p>
            <a:pPr lvl="1"/>
            <a:r>
              <a:rPr lang="uk-UA" smtClean="0"/>
              <a:t>Другий рівень</a:t>
            </a:r>
            <a:endParaRPr lang="uk-UA" smtClean="0"/>
          </a:p>
          <a:p>
            <a:pPr lvl="2"/>
            <a:r>
              <a:rPr lang="uk-UA" smtClean="0"/>
              <a:t>Третій рівень</a:t>
            </a:r>
            <a:endParaRPr lang="uk-UA" smtClean="0"/>
          </a:p>
          <a:p>
            <a:pPr lvl="3"/>
            <a:r>
              <a:rPr lang="uk-UA" smtClean="0"/>
              <a:t>Четвертий рівень</a:t>
            </a:r>
            <a:endParaRPr lang="uk-UA" smtClean="0"/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BFBF2D6-4F70-474E-8189-F1C29A9FD449}" type="datetime1">
              <a:rPr lang="uk-UA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B2A2CC5-B2C6-4302-92FF-8C073FD1154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T9-CnfdD340" TargetMode="External"/><Relationship Id="rId5" Type="http://schemas.openxmlformats.org/officeDocument/2006/relationships/image" Target="../media/image20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24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8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hyperlink" Target="https://www.youtube.com/watch?v=WE1EsSuhCd8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2.png"/><Relationship Id="rId3" Type="http://schemas.openxmlformats.org/officeDocument/2006/relationships/image" Target="../media/image37.png"/><Relationship Id="rId2" Type="http://schemas.openxmlformats.org/officeDocument/2006/relationships/image" Target="../media/image24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5.emf"/><Relationship Id="rId1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022566" y="2771493"/>
            <a:ext cx="1999646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9030" y="2015490"/>
            <a:ext cx="16554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8878" y="4749423"/>
            <a:ext cx="85622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rgbClr val="2F3242"/>
                </a:solidFill>
              </a:rPr>
              <a:t>Питання до слів, які називають числа</a:t>
            </a:r>
            <a:endParaRPr lang="uk-UA" sz="6000" b="1" dirty="0">
              <a:solidFill>
                <a:srgbClr val="2F324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0106" y="285916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Українська мова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557" y="485971"/>
            <a:ext cx="3982006" cy="3982006"/>
          </a:xfrm>
          <a:prstGeom prst="rect">
            <a:avLst/>
          </a:prstGeom>
        </p:spPr>
      </p:pic>
      <p:sp>
        <p:nvSpPr>
          <p:cNvPr id="2" name="Усміхнене обличчя 1"/>
          <p:cNvSpPr/>
          <p:nvPr/>
        </p:nvSpPr>
        <p:spPr>
          <a:xfrm>
            <a:off x="811784" y="4749423"/>
            <a:ext cx="2668346" cy="119269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8039" y="1375373"/>
            <a:ext cx="5312919" cy="5156243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solidFill>
                  <a:schemeClr val="bg1"/>
                </a:solidFill>
              </a:rPr>
              <a:t>Перевірка домашніх тренувальних вправ.</a:t>
            </a:r>
            <a:endParaRPr lang="uk-UA" sz="6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2"/>
          <a:stretch>
            <a:fillRect/>
          </a:stretch>
        </p:blipFill>
        <p:spPr>
          <a:xfrm>
            <a:off x="6191075" y="389940"/>
            <a:ext cx="5788404" cy="6141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Каліграфічна хвилинка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r="24784" b="41813"/>
          <a:stretch>
            <a:fillRect/>
          </a:stretch>
        </p:blipFill>
        <p:spPr>
          <a:xfrm>
            <a:off x="519764" y="1241547"/>
            <a:ext cx="11567898" cy="545734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t="22239" r="48663" b="58589"/>
          <a:stretch>
            <a:fillRect/>
          </a:stretch>
        </p:blipFill>
        <p:spPr>
          <a:xfrm>
            <a:off x="4398288" y="1983657"/>
            <a:ext cx="3810850" cy="90894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>
            <a:fillRect/>
          </a:stretch>
        </p:blipFill>
        <p:spPr>
          <a:xfrm>
            <a:off x="4647617" y="-480498"/>
            <a:ext cx="287632" cy="35883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>
            <a:fillRect/>
          </a:stretch>
        </p:blipFill>
        <p:spPr>
          <a:xfrm>
            <a:off x="4949999" y="-485083"/>
            <a:ext cx="287632" cy="358839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>
            <a:fillRect/>
          </a:stretch>
        </p:blipFill>
        <p:spPr>
          <a:xfrm>
            <a:off x="5318462" y="-485083"/>
            <a:ext cx="287632" cy="35883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>
            <a:fillRect/>
          </a:stretch>
        </p:blipFill>
        <p:spPr>
          <a:xfrm>
            <a:off x="5710132" y="-485083"/>
            <a:ext cx="287632" cy="35883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>
            <a:fillRect/>
          </a:stretch>
        </p:blipFill>
        <p:spPr>
          <a:xfrm>
            <a:off x="6104072" y="-485083"/>
            <a:ext cx="287632" cy="35883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>
            <a:fillRect/>
          </a:stretch>
        </p:blipFill>
        <p:spPr>
          <a:xfrm>
            <a:off x="6498011" y="-499483"/>
            <a:ext cx="287632" cy="35883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>
            <a:fillRect/>
          </a:stretch>
        </p:blipFill>
        <p:spPr>
          <a:xfrm>
            <a:off x="7251809" y="-503965"/>
            <a:ext cx="287632" cy="358839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>
            <a:fillRect/>
          </a:stretch>
        </p:blipFill>
        <p:spPr>
          <a:xfrm>
            <a:off x="6932890" y="-483065"/>
            <a:ext cx="266016" cy="337939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>
            <a:fillRect/>
          </a:stretch>
        </p:blipFill>
        <p:spPr>
          <a:xfrm>
            <a:off x="7619290" y="-493343"/>
            <a:ext cx="287632" cy="358839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>
            <a:fillRect/>
          </a:stretch>
        </p:blipFill>
        <p:spPr>
          <a:xfrm>
            <a:off x="8002472" y="-548830"/>
            <a:ext cx="287632" cy="35883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52346" r="45353" b="24630"/>
          <a:stretch>
            <a:fillRect/>
          </a:stretch>
        </p:blipFill>
        <p:spPr>
          <a:xfrm>
            <a:off x="2468154" y="4218740"/>
            <a:ext cx="3536304" cy="10413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66408" y="5260086"/>
            <a:ext cx="202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[</a:t>
            </a:r>
            <a:endParaRPr lang="uk-UA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1933708" y="5274212"/>
            <a:ext cx="202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]</a:t>
            </a:r>
            <a:endParaRPr lang="uk-UA" sz="2000" dirty="0"/>
          </a:p>
        </p:txBody>
      </p:sp>
      <p:cxnSp>
        <p:nvCxnSpPr>
          <p:cNvPr id="48" name="Пряма сполучна лінія 47"/>
          <p:cNvCxnSpPr/>
          <p:nvPr/>
        </p:nvCxnSpPr>
        <p:spPr>
          <a:xfrm flipH="1">
            <a:off x="1595133" y="5275853"/>
            <a:ext cx="58637" cy="887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Дуга 121"/>
          <p:cNvSpPr/>
          <p:nvPr/>
        </p:nvSpPr>
        <p:spPr>
          <a:xfrm rot="5400000">
            <a:off x="1401627" y="5389904"/>
            <a:ext cx="209285" cy="331213"/>
          </a:xfrm>
          <a:prstGeom prst="arc">
            <a:avLst>
              <a:gd name="adj1" fmla="val 16542803"/>
              <a:gd name="adj2" fmla="val 520512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4" name="Овал 113"/>
          <p:cNvSpPr/>
          <p:nvPr/>
        </p:nvSpPr>
        <p:spPr>
          <a:xfrm>
            <a:off x="1535668" y="5437323"/>
            <a:ext cx="95475" cy="954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3" name="Прямокутник 92"/>
          <p:cNvSpPr/>
          <p:nvPr/>
        </p:nvSpPr>
        <p:spPr>
          <a:xfrm flipV="1">
            <a:off x="1354184" y="5428008"/>
            <a:ext cx="13781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кутник 93"/>
          <p:cNvSpPr/>
          <p:nvPr/>
        </p:nvSpPr>
        <p:spPr>
          <a:xfrm>
            <a:off x="1688636" y="5462200"/>
            <a:ext cx="13781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Овал 95"/>
          <p:cNvSpPr/>
          <p:nvPr/>
        </p:nvSpPr>
        <p:spPr>
          <a:xfrm>
            <a:off x="1878966" y="5437323"/>
            <a:ext cx="95475" cy="954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5" name="Дуга 104"/>
          <p:cNvSpPr/>
          <p:nvPr/>
        </p:nvSpPr>
        <p:spPr>
          <a:xfrm rot="5400000">
            <a:off x="1732840" y="5396746"/>
            <a:ext cx="209285" cy="331213"/>
          </a:xfrm>
          <a:prstGeom prst="arc">
            <a:avLst>
              <a:gd name="adj1" fmla="val 16542803"/>
              <a:gd name="adj2" fmla="val 520512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" t="42178" r="83281" b="43722"/>
          <a:stretch>
            <a:fillRect/>
          </a:stretch>
        </p:blipFill>
        <p:spPr>
          <a:xfrm>
            <a:off x="1067389" y="2691682"/>
            <a:ext cx="807068" cy="77985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" t="42178" r="83281" b="43722"/>
          <a:stretch>
            <a:fillRect/>
          </a:stretch>
        </p:blipFill>
        <p:spPr>
          <a:xfrm>
            <a:off x="2091534" y="2691682"/>
            <a:ext cx="807068" cy="77985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" t="42178" r="83281" b="43722"/>
          <a:stretch>
            <a:fillRect/>
          </a:stretch>
        </p:blipFill>
        <p:spPr>
          <a:xfrm>
            <a:off x="3409703" y="2691682"/>
            <a:ext cx="807068" cy="77985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2" t="42178" r="83281" b="43722"/>
          <a:stretch>
            <a:fillRect/>
          </a:stretch>
        </p:blipFill>
        <p:spPr>
          <a:xfrm>
            <a:off x="4690281" y="2691682"/>
            <a:ext cx="807068" cy="77985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3" t="42178" r="74170" b="43722"/>
          <a:stretch>
            <a:fillRect/>
          </a:stretch>
        </p:blipFill>
        <p:spPr>
          <a:xfrm>
            <a:off x="5834759" y="2691682"/>
            <a:ext cx="807068" cy="77985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3" t="42178" r="74170" b="43722"/>
          <a:stretch>
            <a:fillRect/>
          </a:stretch>
        </p:blipFill>
        <p:spPr>
          <a:xfrm>
            <a:off x="7099854" y="2691682"/>
            <a:ext cx="807068" cy="77985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3" t="42178" r="74170" b="43722"/>
          <a:stretch>
            <a:fillRect/>
          </a:stretch>
        </p:blipFill>
        <p:spPr>
          <a:xfrm>
            <a:off x="8328663" y="2691682"/>
            <a:ext cx="807068" cy="77985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3" t="42178" r="74170" b="43722"/>
          <a:stretch>
            <a:fillRect/>
          </a:stretch>
        </p:blipFill>
        <p:spPr>
          <a:xfrm>
            <a:off x="9557472" y="2691682"/>
            <a:ext cx="807068" cy="77985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3" t="42178" r="74170" b="43722"/>
          <a:stretch>
            <a:fillRect/>
          </a:stretch>
        </p:blipFill>
        <p:spPr>
          <a:xfrm>
            <a:off x="10786281" y="2691682"/>
            <a:ext cx="807068" cy="77985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7" t="42178" r="67196" b="43722"/>
          <a:stretch>
            <a:fillRect/>
          </a:stretch>
        </p:blipFill>
        <p:spPr>
          <a:xfrm>
            <a:off x="1028916" y="3429204"/>
            <a:ext cx="807068" cy="77985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7" t="42178" r="67196" b="43722"/>
          <a:stretch>
            <a:fillRect/>
          </a:stretch>
        </p:blipFill>
        <p:spPr>
          <a:xfrm>
            <a:off x="2143539" y="3429204"/>
            <a:ext cx="807068" cy="77985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7" t="42178" r="67196" b="43722"/>
          <a:stretch>
            <a:fillRect/>
          </a:stretch>
        </p:blipFill>
        <p:spPr>
          <a:xfrm>
            <a:off x="3459804" y="3429204"/>
            <a:ext cx="807068" cy="77985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7" t="42178" r="67196" b="43722"/>
          <a:stretch>
            <a:fillRect/>
          </a:stretch>
        </p:blipFill>
        <p:spPr>
          <a:xfrm>
            <a:off x="4574250" y="3429204"/>
            <a:ext cx="807068" cy="77985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7" t="42178" r="67196" b="43722"/>
          <a:stretch>
            <a:fillRect/>
          </a:stretch>
        </p:blipFill>
        <p:spPr>
          <a:xfrm>
            <a:off x="5871045" y="3429204"/>
            <a:ext cx="807068" cy="77985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1" t="42178" r="56112" b="43722"/>
          <a:stretch>
            <a:fillRect/>
          </a:stretch>
        </p:blipFill>
        <p:spPr>
          <a:xfrm>
            <a:off x="6990032" y="3429204"/>
            <a:ext cx="807068" cy="77985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1" t="42178" r="56112" b="43722"/>
          <a:stretch>
            <a:fillRect/>
          </a:stretch>
        </p:blipFill>
        <p:spPr>
          <a:xfrm>
            <a:off x="8328663" y="3429204"/>
            <a:ext cx="807068" cy="77985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1" t="42178" r="56112" b="43722"/>
          <a:stretch>
            <a:fillRect/>
          </a:stretch>
        </p:blipFill>
        <p:spPr>
          <a:xfrm>
            <a:off x="9693641" y="3429204"/>
            <a:ext cx="807068" cy="77985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1" t="42178" r="56112" b="43722"/>
          <a:stretch>
            <a:fillRect/>
          </a:stretch>
        </p:blipFill>
        <p:spPr>
          <a:xfrm>
            <a:off x="10945145" y="3429204"/>
            <a:ext cx="807068" cy="77985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3" t="42178" r="42488" b="43722"/>
          <a:stretch>
            <a:fillRect/>
          </a:stretch>
        </p:blipFill>
        <p:spPr>
          <a:xfrm>
            <a:off x="1186163" y="4160804"/>
            <a:ext cx="1107209" cy="779858"/>
          </a:xfrm>
          <a:prstGeom prst="rect">
            <a:avLst/>
          </a:prstGeom>
        </p:spPr>
      </p:pic>
      <p:sp>
        <p:nvSpPr>
          <p:cNvPr id="52" name="Прямокутник 51"/>
          <p:cNvSpPr/>
          <p:nvPr/>
        </p:nvSpPr>
        <p:spPr>
          <a:xfrm flipV="1">
            <a:off x="1357747" y="5504016"/>
            <a:ext cx="13781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>
            <a:fillRect/>
          </a:stretch>
        </p:blipFill>
        <p:spPr>
          <a:xfrm>
            <a:off x="2815955" y="4562836"/>
            <a:ext cx="287632" cy="358839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>
            <a:fillRect/>
          </a:stretch>
        </p:blipFill>
        <p:spPr>
          <a:xfrm>
            <a:off x="4134429" y="4562836"/>
            <a:ext cx="287632" cy="358839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>
            <a:fillRect/>
          </a:stretch>
        </p:blipFill>
        <p:spPr>
          <a:xfrm>
            <a:off x="5023385" y="4562836"/>
            <a:ext cx="287632" cy="358839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033" y="1447053"/>
            <a:ext cx="1625675" cy="691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7" grpId="0"/>
      <p:bldP spid="122" grpId="0" animBg="1"/>
      <p:bldP spid="114" grpId="0" animBg="1"/>
      <p:bldP spid="93" grpId="0" animBg="1"/>
      <p:bldP spid="94" grpId="0" animBg="1"/>
      <p:bldP spid="96" grpId="0" animBg="1"/>
      <p:bldP spid="105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 для очей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>
            <a:fillRect/>
          </a:stretch>
        </p:blipFill>
        <p:spPr>
          <a:xfrm>
            <a:off x="645433" y="3845910"/>
            <a:ext cx="2175269" cy="1824655"/>
          </a:xfrm>
          <a:prstGeom prst="rect">
            <a:avLst/>
          </a:prstGeom>
        </p:spPr>
      </p:pic>
      <p:pic>
        <p:nvPicPr>
          <p:cNvPr id="8" name="Picture 2" descr="ÐÐ°ÑÑÐ¸Ð½ÐºÐ¸ Ð¿Ð¾ Ð·Ð°Ð¿ÑÐ¾ÑÑ Ð²Ð¸Ð´ÐµÐ¾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>
            <a:fillRect/>
          </a:stretch>
        </p:blipFill>
        <p:spPr bwMode="auto">
          <a:xfrm>
            <a:off x="780845" y="2248023"/>
            <a:ext cx="1904444" cy="122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Фізкультхвилинка для очей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7068" y="1315830"/>
            <a:ext cx="8277291" cy="4655976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847005" y="6365622"/>
            <a:ext cx="10240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/>
              <a:t>Взято з каналу «</a:t>
            </a:r>
            <a:r>
              <a:rPr lang="en-US" sz="1600" dirty="0"/>
              <a:t>elena23071980</a:t>
            </a:r>
            <a:r>
              <a:rPr lang="uk-UA" sz="1600" dirty="0"/>
              <a:t>».  Оригінальне посилання </a:t>
            </a:r>
            <a:r>
              <a:rPr lang="en-US" sz="1600" dirty="0">
                <a:hlinkClick r:id="rId6"/>
              </a:rPr>
              <a:t>https://www.youtube.com/watch?v=T9-CnfdD340</a:t>
            </a:r>
            <a:endParaRPr lang="uk-UA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Не работает микрофон на веб камере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50" y="1987252"/>
            <a:ext cx="4530763" cy="317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Повторюємо  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Бульбашка прямої мови: прямокутна з округленими кутами 6"/>
          <p:cNvSpPr/>
          <p:nvPr/>
        </p:nvSpPr>
        <p:spPr>
          <a:xfrm>
            <a:off x="4719656" y="1185993"/>
            <a:ext cx="6353175" cy="921790"/>
          </a:xfrm>
          <a:prstGeom prst="wedgeRoundRectCallout">
            <a:avLst>
              <a:gd name="adj1" fmla="val -48988"/>
              <a:gd name="adj2" fmla="val 2006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Які слова називають числівниками?</a:t>
            </a:r>
            <a:endParaRPr lang="uk-UA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Бульбашка прямої мови: прямокутна з округленими кутами 7"/>
          <p:cNvSpPr/>
          <p:nvPr/>
        </p:nvSpPr>
        <p:spPr>
          <a:xfrm>
            <a:off x="5548189" y="2897433"/>
            <a:ext cx="6353175" cy="1080814"/>
          </a:xfrm>
          <a:prstGeom prst="wedgeRoundRectCallout">
            <a:avLst>
              <a:gd name="adj1" fmla="val -49983"/>
              <a:gd name="adj2" fmla="val -1488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На які питання відповідають числівники? </a:t>
            </a:r>
            <a:endParaRPr lang="uk-UA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Бульбашка прямої мови: прямокутна з округленими кутами 7"/>
          <p:cNvSpPr/>
          <p:nvPr/>
        </p:nvSpPr>
        <p:spPr>
          <a:xfrm>
            <a:off x="4719655" y="4767898"/>
            <a:ext cx="6353175" cy="1151589"/>
          </a:xfrm>
          <a:prstGeom prst="wedgeRoundRectCallout">
            <a:avLst>
              <a:gd name="adj1" fmla="val -49848"/>
              <a:gd name="adj2" fmla="val 17971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accent2">
                    <a:lumMod val="50000"/>
                  </a:schemeClr>
                </a:solidFill>
              </a:rPr>
              <a:t>Складіть речення з числівником.</a:t>
            </a:r>
            <a:endParaRPr lang="uk-UA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Прочитай вірш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/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/>
          <p:cNvSpPr/>
          <p:nvPr/>
        </p:nvSpPr>
        <p:spPr>
          <a:xfrm>
            <a:off x="0" y="4376195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Вправа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187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кутник: округлені кути 16"/>
          <p:cNvSpPr/>
          <p:nvPr/>
        </p:nvSpPr>
        <p:spPr>
          <a:xfrm>
            <a:off x="1227048" y="1385848"/>
            <a:ext cx="7603444" cy="30816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Скачуть жабки у траві —</a:t>
            </a:r>
            <a:endParaRPr lang="uk-UA" sz="35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(… ?) п’ять зелених, жовтих (… ?) дві.</a:t>
            </a:r>
            <a:endParaRPr lang="uk-UA" sz="35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Всі полюють на комах,</a:t>
            </a:r>
            <a:endParaRPr lang="uk-UA" sz="35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і немає тут невдах.</a:t>
            </a:r>
            <a:endParaRPr lang="uk-UA" sz="35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В. Ковтун</a:t>
            </a:r>
            <a:endParaRPr lang="uk-UA" sz="3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"/>
          <a:srcRect l="43121" t="46092" r="29420" b="38663"/>
          <a:stretch>
            <a:fillRect/>
          </a:stretch>
        </p:blipFill>
        <p:spPr>
          <a:xfrm>
            <a:off x="2240174" y="4781006"/>
            <a:ext cx="5577191" cy="1741714"/>
          </a:xfrm>
          <a:prstGeom prst="rect">
            <a:avLst/>
          </a:prstGeom>
        </p:spPr>
      </p:pic>
      <p:pic>
        <p:nvPicPr>
          <p:cNvPr id="2050" name="Picture 2" descr="Векторная графика Жабы: картинки, рисунки | Скачать векторы Жабы на  Deposit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439" y="3158600"/>
            <a:ext cx="2866299" cy="261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кутник: округлені кути 16"/>
          <p:cNvSpPr/>
          <p:nvPr/>
        </p:nvSpPr>
        <p:spPr>
          <a:xfrm>
            <a:off x="1227048" y="1330427"/>
            <a:ext cx="7603444" cy="36776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Скачуть жабки у траві —</a:t>
            </a:r>
            <a:endParaRPr lang="uk-UA" sz="35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uk-UA" sz="3500" b="1" dirty="0">
                <a:solidFill>
                  <a:srgbClr val="002060"/>
                </a:solidFill>
              </a:rPr>
              <a:t>скільки?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) п’ять зелених, жовтих (</a:t>
            </a:r>
            <a:r>
              <a:rPr lang="uk-UA" sz="3500" b="1" dirty="0">
                <a:solidFill>
                  <a:srgbClr val="002060"/>
                </a:solidFill>
              </a:rPr>
              <a:t>скільки?) 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дві.</a:t>
            </a:r>
            <a:endParaRPr lang="uk-UA" sz="35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Всі полюють на комах,</a:t>
            </a:r>
            <a:endParaRPr lang="uk-UA" sz="35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і немає тут невдах.</a:t>
            </a:r>
            <a:endParaRPr lang="uk-UA" sz="35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В. Ковтун</a:t>
            </a:r>
            <a:endParaRPr lang="uk-UA" sz="35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23254" r="24784" b="42113"/>
          <a:stretch>
            <a:fillRect/>
          </a:stretch>
        </p:blipFill>
        <p:spPr>
          <a:xfrm>
            <a:off x="519764" y="3422469"/>
            <a:ext cx="11567898" cy="3248297"/>
          </a:xfrm>
          <a:prstGeom prst="rect">
            <a:avLst/>
          </a:prstGeom>
        </p:spPr>
      </p:pic>
      <p:sp>
        <p:nvSpPr>
          <p:cNvPr id="3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42858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Спиши вірш, вписуючи в дужках питання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/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4"/>
          <p:cNvSpPr/>
          <p:nvPr/>
        </p:nvSpPr>
        <p:spPr>
          <a:xfrm>
            <a:off x="0" y="4376195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Вправа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187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Замовити підручники та зошити для 3 класу НУШ з доставкою по Україні.  Купити підручники 3 клас НУШ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289" y="1225631"/>
            <a:ext cx="2447478" cy="242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кутник: округлені кути 16"/>
          <p:cNvSpPr/>
          <p:nvPr/>
        </p:nvSpPr>
        <p:spPr>
          <a:xfrm>
            <a:off x="247358" y="1223013"/>
            <a:ext cx="9012674" cy="20090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        Скачуть жабки у траві —</a:t>
            </a:r>
            <a:endParaRPr lang="uk-UA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(скільки?) п’ять зелених, жовтих (скільки?) дві.</a:t>
            </a:r>
            <a:endParaRPr lang="uk-UA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Всі полюють на комах,</a:t>
            </a:r>
            <a:endParaRPr lang="uk-UA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і немає тут невдах.</a:t>
            </a:r>
            <a:endParaRPr lang="uk-UA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0" t="46857" r="20072" b="36508"/>
          <a:stretch>
            <a:fillRect/>
          </a:stretch>
        </p:blipFill>
        <p:spPr>
          <a:xfrm>
            <a:off x="1173677" y="5096902"/>
            <a:ext cx="4774277" cy="761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" t="47238" r="19786" b="37143"/>
          <a:stretch>
            <a:fillRect/>
          </a:stretch>
        </p:blipFill>
        <p:spPr>
          <a:xfrm>
            <a:off x="1173677" y="5817128"/>
            <a:ext cx="6491583" cy="8000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t="46984" r="20214" b="36635"/>
          <a:stretch>
            <a:fillRect/>
          </a:stretch>
        </p:blipFill>
        <p:spPr>
          <a:xfrm>
            <a:off x="1733069" y="3600973"/>
            <a:ext cx="6164838" cy="8000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t="47238" r="8857" b="37143"/>
          <a:stretch>
            <a:fillRect/>
          </a:stretch>
        </p:blipFill>
        <p:spPr>
          <a:xfrm>
            <a:off x="3485061" y="4318562"/>
            <a:ext cx="7500903" cy="79949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5" t="47238" r="8857" b="37143"/>
          <a:stretch>
            <a:fillRect/>
          </a:stretch>
        </p:blipFill>
        <p:spPr>
          <a:xfrm>
            <a:off x="1173677" y="4318562"/>
            <a:ext cx="1933547" cy="79949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46857" r="81587" b="36508"/>
          <a:stretch>
            <a:fillRect/>
          </a:stretch>
        </p:blipFill>
        <p:spPr>
          <a:xfrm>
            <a:off x="11363801" y="4353923"/>
            <a:ext cx="762851" cy="764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5" y="1195754"/>
            <a:ext cx="11873617" cy="55031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Прочитай числівники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/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/>
          <p:cNvSpPr/>
          <p:nvPr/>
        </p:nvSpPr>
        <p:spPr>
          <a:xfrm>
            <a:off x="0" y="4376195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Вправа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188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кутник: округлені кути 16"/>
          <p:cNvSpPr/>
          <p:nvPr/>
        </p:nvSpPr>
        <p:spPr>
          <a:xfrm>
            <a:off x="224837" y="1319761"/>
            <a:ext cx="11766866" cy="16344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uk-UA" sz="4500" b="1" dirty="0">
                <a:solidFill>
                  <a:schemeClr val="accent6">
                    <a:lumMod val="50000"/>
                  </a:schemeClr>
                </a:solidFill>
              </a:rPr>
              <a:t>Десять, десятий, десятьох, три, сьомий, перший, два, п’яте, сьома.</a:t>
            </a:r>
            <a:endParaRPr lang="uk-UA" sz="4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51556" y="3653239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Постав до числівників питання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Поточний тестовий контроль до теми «Відмінювання числівників»(варіант №1)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787" y="4436851"/>
            <a:ext cx="24288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62267" y="4332905"/>
            <a:ext cx="2820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Скільки?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56279" y="4383458"/>
            <a:ext cx="26645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Котрий?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830106" y="5425899"/>
            <a:ext cx="22429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Котре?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40548" y="5686325"/>
            <a:ext cx="31012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Скількох?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5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23253" r="24784" b="41742"/>
          <a:stretch>
            <a:fillRect/>
          </a:stretch>
        </p:blipFill>
        <p:spPr>
          <a:xfrm>
            <a:off x="519764" y="3422469"/>
            <a:ext cx="11567898" cy="3283131"/>
          </a:xfrm>
          <a:prstGeom prst="rect">
            <a:avLst/>
          </a:prstGeom>
        </p:spPr>
      </p:pic>
      <p:sp>
        <p:nvSpPr>
          <p:cNvPr id="3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595334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Склади й запиши за зразком словосполучення, поєднуючи числівники з іменниками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/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4"/>
          <p:cNvSpPr/>
          <p:nvPr/>
        </p:nvSpPr>
        <p:spPr>
          <a:xfrm>
            <a:off x="0" y="4376195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Вправа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188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Замовити підручники та зошити для 3 класу НУШ з доставкою по Україні.  Купити підручники 3 клас НУШ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289" y="1225631"/>
            <a:ext cx="2447478" cy="242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кутник: округлені кути 16"/>
          <p:cNvSpPr/>
          <p:nvPr/>
        </p:nvSpPr>
        <p:spPr>
          <a:xfrm>
            <a:off x="244733" y="1762676"/>
            <a:ext cx="9012674" cy="180474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uk-UA" sz="2500" b="1" dirty="0">
                <a:solidFill>
                  <a:schemeClr val="accent6">
                    <a:lumMod val="50000"/>
                  </a:schemeClr>
                </a:solidFill>
              </a:rPr>
              <a:t>(Скільки?) десять кошенят; (котрий?) десятий день;  (скількох?) десятьох учнів; (скільки?) три дівчинки; (котрий?) сьомий вагон; (котрий?) перший урок; (скільки?) два яблука; (котре?) п'яте березня; (котра?) сьома година.</a:t>
            </a:r>
            <a:endParaRPr lang="uk-UA" sz="2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54455" y="1208678"/>
            <a:ext cx="676717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000" i="1" dirty="0">
                <a:latin typeface="PragmaticaC-Italic"/>
              </a:rPr>
              <a:t>Зразок: (котрий?) </a:t>
            </a:r>
            <a:r>
              <a:rPr lang="uk-UA" sz="3000" dirty="0">
                <a:latin typeface="PragmaticaC"/>
              </a:rPr>
              <a:t>десятий день; … .</a:t>
            </a:r>
            <a:endParaRPr lang="uk-UA" sz="3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7" t="47238" r="12857" b="36762"/>
          <a:stretch>
            <a:fillRect/>
          </a:stretch>
        </p:blipFill>
        <p:spPr>
          <a:xfrm>
            <a:off x="4849428" y="5805511"/>
            <a:ext cx="7359205" cy="8514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t="46984" r="13857" b="36000"/>
          <a:stretch>
            <a:fillRect/>
          </a:stretch>
        </p:blipFill>
        <p:spPr>
          <a:xfrm>
            <a:off x="1213553" y="3570958"/>
            <a:ext cx="7172801" cy="8866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t="46857" r="68022" b="37016"/>
          <a:stretch>
            <a:fillRect/>
          </a:stretch>
        </p:blipFill>
        <p:spPr>
          <a:xfrm>
            <a:off x="7760363" y="4272229"/>
            <a:ext cx="2109237" cy="8878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8" t="46730" r="27112" b="36508"/>
          <a:stretch>
            <a:fillRect/>
          </a:stretch>
        </p:blipFill>
        <p:spPr>
          <a:xfrm>
            <a:off x="994364" y="4289019"/>
            <a:ext cx="1231432" cy="8382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8" t="46984" r="71294" b="36635"/>
          <a:stretch>
            <a:fillRect/>
          </a:stretch>
        </p:blipFill>
        <p:spPr>
          <a:xfrm>
            <a:off x="5713574" y="4299117"/>
            <a:ext cx="1887186" cy="8545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5" t="47238" r="7428" b="36254"/>
          <a:stretch>
            <a:fillRect/>
          </a:stretch>
        </p:blipFill>
        <p:spPr>
          <a:xfrm>
            <a:off x="994364" y="5797454"/>
            <a:ext cx="3483434" cy="89585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4" t="46730" r="13000" b="36508"/>
          <a:stretch>
            <a:fillRect/>
          </a:stretch>
        </p:blipFill>
        <p:spPr>
          <a:xfrm>
            <a:off x="4508176" y="4324774"/>
            <a:ext cx="958138" cy="83829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46036" r="68702" b="41284"/>
          <a:stretch>
            <a:fillRect/>
          </a:stretch>
        </p:blipFill>
        <p:spPr>
          <a:xfrm>
            <a:off x="2256488" y="4286274"/>
            <a:ext cx="1915919" cy="64305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2" t="46640" r="51251" b="36979"/>
          <a:stretch>
            <a:fillRect/>
          </a:stretch>
        </p:blipFill>
        <p:spPr>
          <a:xfrm>
            <a:off x="9907433" y="4268350"/>
            <a:ext cx="1495673" cy="85456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2" t="46640" r="14244" b="36979"/>
          <a:stretch>
            <a:fillRect/>
          </a:stretch>
        </p:blipFill>
        <p:spPr>
          <a:xfrm>
            <a:off x="5183082" y="5029421"/>
            <a:ext cx="1700376" cy="85456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9" t="46857" r="68022" b="37016"/>
          <a:stretch>
            <a:fillRect/>
          </a:stretch>
        </p:blipFill>
        <p:spPr>
          <a:xfrm>
            <a:off x="2740191" y="4996510"/>
            <a:ext cx="2109237" cy="88788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46730" r="42676" b="36508"/>
          <a:stretch>
            <a:fillRect/>
          </a:stretch>
        </p:blipFill>
        <p:spPr>
          <a:xfrm>
            <a:off x="7365115" y="3598098"/>
            <a:ext cx="4207574" cy="8382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2" t="46640" r="34242" b="36979"/>
          <a:stretch>
            <a:fillRect/>
          </a:stretch>
        </p:blipFill>
        <p:spPr>
          <a:xfrm>
            <a:off x="1276026" y="5029421"/>
            <a:ext cx="1374153" cy="85456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47238" r="45951" b="36254"/>
          <a:stretch>
            <a:fillRect/>
          </a:stretch>
        </p:blipFill>
        <p:spPr>
          <a:xfrm>
            <a:off x="7087784" y="5020629"/>
            <a:ext cx="4339246" cy="895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Фізкультхвилинка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806" y="6373876"/>
            <a:ext cx="11459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/>
              <a:t>Взято з каналу «</a:t>
            </a:r>
            <a:r>
              <a:rPr lang="ru-RU" sz="1600" dirty="0" err="1"/>
              <a:t>Жвавчик</a:t>
            </a:r>
            <a:r>
              <a:rPr lang="ru-RU" sz="1600" dirty="0"/>
              <a:t>. Маленький </a:t>
            </a:r>
            <a:r>
              <a:rPr lang="ru-RU" sz="1600" dirty="0" err="1"/>
              <a:t>мандрівник</a:t>
            </a:r>
            <a:r>
              <a:rPr lang="ru-RU" sz="1600" dirty="0"/>
              <a:t>.</a:t>
            </a:r>
            <a:r>
              <a:rPr lang="uk-UA" sz="1600" dirty="0"/>
              <a:t>».  Оригінальне посилання </a:t>
            </a:r>
            <a:r>
              <a:rPr lang="en-US" sz="1600" dirty="0">
                <a:hlinkClick r:id="rId1"/>
              </a:rPr>
              <a:t>https://www.youtube.com/watch?v=WE1EsSuhCd8</a:t>
            </a:r>
            <a:endParaRPr lang="uk-UA" sz="1600" dirty="0"/>
          </a:p>
        </p:txBody>
      </p:sp>
      <p:pic>
        <p:nvPicPr>
          <p:cNvPr id="2" name="Чіку-Рік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0057" y="1291045"/>
            <a:ext cx="8290559" cy="466343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9500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Організація класу 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8" name="Полілінія: фігура 7"/>
          <p:cNvSpPr/>
          <p:nvPr/>
        </p:nvSpPr>
        <p:spPr>
          <a:xfrm>
            <a:off x="3423959" y="2390386"/>
            <a:ext cx="7181626" cy="1417406"/>
          </a:xfrm>
          <a:custGeom>
            <a:avLst/>
            <a:gdLst>
              <a:gd name="connsiteX0" fmla="*/ 147916 w 7181626"/>
              <a:gd name="connsiteY0" fmla="*/ 448064 h 1417406"/>
              <a:gd name="connsiteX1" fmla="*/ 671791 w 7181626"/>
              <a:gd name="connsiteY1" fmla="*/ 1381514 h 1417406"/>
              <a:gd name="connsiteX2" fmla="*/ 1224241 w 7181626"/>
              <a:gd name="connsiteY2" fmla="*/ 1219589 h 1417406"/>
              <a:gd name="connsiteX3" fmla="*/ 2243416 w 7181626"/>
              <a:gd name="connsiteY3" fmla="*/ 1171964 h 1417406"/>
              <a:gd name="connsiteX4" fmla="*/ 2862541 w 7181626"/>
              <a:gd name="connsiteY4" fmla="*/ 1171964 h 1417406"/>
              <a:gd name="connsiteX5" fmla="*/ 3319741 w 7181626"/>
              <a:gd name="connsiteY5" fmla="*/ 1038614 h 1417406"/>
              <a:gd name="connsiteX6" fmla="*/ 4319866 w 7181626"/>
              <a:gd name="connsiteY6" fmla="*/ 1105289 h 1417406"/>
              <a:gd name="connsiteX7" fmla="*/ 4929466 w 7181626"/>
              <a:gd name="connsiteY7" fmla="*/ 1391039 h 1417406"/>
              <a:gd name="connsiteX8" fmla="*/ 5472391 w 7181626"/>
              <a:gd name="connsiteY8" fmla="*/ 1352939 h 1417406"/>
              <a:gd name="connsiteX9" fmla="*/ 5643841 w 7181626"/>
              <a:gd name="connsiteY9" fmla="*/ 1210064 h 1417406"/>
              <a:gd name="connsiteX10" fmla="*/ 5901016 w 7181626"/>
              <a:gd name="connsiteY10" fmla="*/ 1086239 h 1417406"/>
              <a:gd name="connsiteX11" fmla="*/ 6748741 w 7181626"/>
              <a:gd name="connsiteY11" fmla="*/ 1181489 h 1417406"/>
              <a:gd name="connsiteX12" fmla="*/ 6958291 w 7181626"/>
              <a:gd name="connsiteY12" fmla="*/ 495689 h 1417406"/>
              <a:gd name="connsiteX13" fmla="*/ 3548341 w 7181626"/>
              <a:gd name="connsiteY13" fmla="*/ 389 h 1417406"/>
              <a:gd name="connsiteX14" fmla="*/ 147916 w 7181626"/>
              <a:gd name="connsiteY14" fmla="*/ 448064 h 141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181626" h="1417406">
                <a:moveTo>
                  <a:pt x="147916" y="448064"/>
                </a:moveTo>
                <a:cubicBezTo>
                  <a:pt x="-331509" y="678252"/>
                  <a:pt x="492403" y="1252926"/>
                  <a:pt x="671791" y="1381514"/>
                </a:cubicBezTo>
                <a:cubicBezTo>
                  <a:pt x="851179" y="1510102"/>
                  <a:pt x="962304" y="1254514"/>
                  <a:pt x="1224241" y="1219589"/>
                </a:cubicBezTo>
                <a:cubicBezTo>
                  <a:pt x="1486178" y="1184664"/>
                  <a:pt x="1970366" y="1179902"/>
                  <a:pt x="2243416" y="1171964"/>
                </a:cubicBezTo>
                <a:cubicBezTo>
                  <a:pt x="2516466" y="1164027"/>
                  <a:pt x="2683154" y="1194189"/>
                  <a:pt x="2862541" y="1171964"/>
                </a:cubicBezTo>
                <a:cubicBezTo>
                  <a:pt x="3041928" y="1149739"/>
                  <a:pt x="3076854" y="1049726"/>
                  <a:pt x="3319741" y="1038614"/>
                </a:cubicBezTo>
                <a:cubicBezTo>
                  <a:pt x="3562628" y="1027502"/>
                  <a:pt x="4051579" y="1046552"/>
                  <a:pt x="4319866" y="1105289"/>
                </a:cubicBezTo>
                <a:cubicBezTo>
                  <a:pt x="4588153" y="1164026"/>
                  <a:pt x="4737379" y="1349764"/>
                  <a:pt x="4929466" y="1391039"/>
                </a:cubicBezTo>
                <a:cubicBezTo>
                  <a:pt x="5121553" y="1432314"/>
                  <a:pt x="5353328" y="1383102"/>
                  <a:pt x="5472391" y="1352939"/>
                </a:cubicBezTo>
                <a:cubicBezTo>
                  <a:pt x="5591454" y="1322776"/>
                  <a:pt x="5572404" y="1254514"/>
                  <a:pt x="5643841" y="1210064"/>
                </a:cubicBezTo>
                <a:cubicBezTo>
                  <a:pt x="5715278" y="1165614"/>
                  <a:pt x="5716866" y="1091001"/>
                  <a:pt x="5901016" y="1086239"/>
                </a:cubicBezTo>
                <a:cubicBezTo>
                  <a:pt x="6085166" y="1081477"/>
                  <a:pt x="6572528" y="1279914"/>
                  <a:pt x="6748741" y="1181489"/>
                </a:cubicBezTo>
                <a:cubicBezTo>
                  <a:pt x="6924954" y="1083064"/>
                  <a:pt x="7491691" y="692539"/>
                  <a:pt x="6958291" y="495689"/>
                </a:cubicBezTo>
                <a:cubicBezTo>
                  <a:pt x="6424891" y="298839"/>
                  <a:pt x="4680228" y="11501"/>
                  <a:pt x="3548341" y="389"/>
                </a:cubicBezTo>
                <a:cubicBezTo>
                  <a:pt x="2416454" y="-10723"/>
                  <a:pt x="627341" y="217876"/>
                  <a:pt x="147916" y="44806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: округлені кути 11"/>
          <p:cNvSpPr/>
          <p:nvPr/>
        </p:nvSpPr>
        <p:spPr>
          <a:xfrm>
            <a:off x="3284530" y="1619850"/>
            <a:ext cx="5622941" cy="40125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Добрий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день,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дорогі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друзі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!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Добрий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день!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На вас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чекає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гарний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день.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Бачу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всі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веселі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і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здорові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До уроку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всі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50000"/>
                  </a:schemeClr>
                </a:solidFill>
              </a:rPr>
              <a:t>готові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!</a:t>
            </a: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7" r="48019" b="18378"/>
          <a:stretch>
            <a:fillRect/>
          </a:stretch>
        </p:blipFill>
        <p:spPr>
          <a:xfrm>
            <a:off x="133061" y="1820091"/>
            <a:ext cx="3082990" cy="40633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6" t="18377" r="-4117" b="18378"/>
          <a:stretch>
            <a:fillRect/>
          </a:stretch>
        </p:blipFill>
        <p:spPr>
          <a:xfrm>
            <a:off x="9021375" y="1915886"/>
            <a:ext cx="3066287" cy="4041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Прочитай прислів’я, вставляючи в дужки питання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/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/>
          <p:cNvSpPr/>
          <p:nvPr/>
        </p:nvSpPr>
        <p:spPr>
          <a:xfrm>
            <a:off x="0" y="4376195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Вправа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189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Прямокутник: округлені кути 16"/>
          <p:cNvSpPr/>
          <p:nvPr/>
        </p:nvSpPr>
        <p:spPr>
          <a:xfrm>
            <a:off x="818605" y="1503483"/>
            <a:ext cx="10859589" cy="18898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(… ?) 7 п’ятниць на тиждень. (… ?) 7 раз відміряй, а (… ?) 1 </a:t>
            </a:r>
            <a:r>
              <a:rPr lang="uk-UA" sz="3500" b="1" dirty="0" err="1">
                <a:solidFill>
                  <a:schemeClr val="accent6">
                    <a:lumMod val="50000"/>
                  </a:schemeClr>
                </a:solidFill>
              </a:rPr>
              <a:t>відріж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. Улітку (… ?) 1 тиждень рік годує. Краще на (… ?) 5 хвилин раніше, ніж на хвилину пізніше.</a:t>
            </a:r>
            <a:endParaRPr lang="uk-UA" sz="3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Поточний тестовий контроль до теми «Відмінювання числівників»(варіант №1)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4" r="9880" b="15031"/>
          <a:stretch>
            <a:fillRect/>
          </a:stretch>
        </p:blipFill>
        <p:spPr bwMode="auto">
          <a:xfrm>
            <a:off x="9083041" y="4019850"/>
            <a:ext cx="2386148" cy="273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кутник: округлені кути 16"/>
          <p:cNvSpPr/>
          <p:nvPr/>
        </p:nvSpPr>
        <p:spPr>
          <a:xfrm>
            <a:off x="818605" y="1503483"/>
            <a:ext cx="10859589" cy="24857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uk-UA" sz="3500" b="1" dirty="0">
                <a:solidFill>
                  <a:srgbClr val="002060"/>
                </a:solidFill>
              </a:rPr>
              <a:t>Скільки?) 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7 п’ятниць на тиждень. (… ?) 7 раз відміряй, а (… ?) 1 </a:t>
            </a:r>
            <a:r>
              <a:rPr lang="uk-UA" sz="3500" b="1" dirty="0" err="1">
                <a:solidFill>
                  <a:schemeClr val="accent6">
                    <a:lumMod val="50000"/>
                  </a:schemeClr>
                </a:solidFill>
              </a:rPr>
              <a:t>відріж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. Улітку (… ?) 1 тиждень рік годує. Краще на (… ?) 5 хвилин раніше, ніж на хвилину пізніше.</a:t>
            </a:r>
            <a:endParaRPr lang="uk-UA" sz="3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Прямокутник: округлені кути 16"/>
          <p:cNvSpPr/>
          <p:nvPr/>
        </p:nvSpPr>
        <p:spPr>
          <a:xfrm>
            <a:off x="818604" y="1472901"/>
            <a:ext cx="10859589" cy="24857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uk-UA" sz="3500" b="1" dirty="0">
                <a:solidFill>
                  <a:srgbClr val="002060"/>
                </a:solidFill>
              </a:rPr>
              <a:t>Скільки?) 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7 п’ятниць на тиждень. (</a:t>
            </a:r>
            <a:r>
              <a:rPr lang="uk-UA" sz="3500" b="1" dirty="0">
                <a:solidFill>
                  <a:srgbClr val="002060"/>
                </a:solidFill>
              </a:rPr>
              <a:t>Скільки?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) 7 раз відміряй, а (… ?) 1 </a:t>
            </a:r>
            <a:r>
              <a:rPr lang="uk-UA" sz="3500" b="1" dirty="0" err="1">
                <a:solidFill>
                  <a:schemeClr val="accent6">
                    <a:lumMod val="50000"/>
                  </a:schemeClr>
                </a:solidFill>
              </a:rPr>
              <a:t>відріж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. Улітку (… ?) 1 тиждень рік годує. Краще на (… ?) 5 хвилин раніше, ніж на хвилину пізніше.</a:t>
            </a:r>
            <a:endParaRPr lang="uk-UA" sz="3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Прямокутник: округлені кути 16"/>
          <p:cNvSpPr/>
          <p:nvPr/>
        </p:nvSpPr>
        <p:spPr>
          <a:xfrm>
            <a:off x="818603" y="1503482"/>
            <a:ext cx="10859589" cy="24857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uk-UA" sz="3500" b="1" dirty="0">
                <a:solidFill>
                  <a:srgbClr val="002060"/>
                </a:solidFill>
              </a:rPr>
              <a:t>Скільки?) 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7 п’ятниць на тиждень. (</a:t>
            </a:r>
            <a:r>
              <a:rPr lang="uk-UA" sz="3500" b="1" dirty="0">
                <a:solidFill>
                  <a:srgbClr val="002060"/>
                </a:solidFill>
              </a:rPr>
              <a:t>Скільки?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) 7 раз відміряй, а (</a:t>
            </a:r>
            <a:r>
              <a:rPr lang="uk-UA" sz="3500" b="1" dirty="0">
                <a:solidFill>
                  <a:srgbClr val="002060"/>
                </a:solidFill>
              </a:rPr>
              <a:t>Скільки?) 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1 </a:t>
            </a:r>
            <a:r>
              <a:rPr lang="uk-UA" sz="3500" b="1" dirty="0" err="1">
                <a:solidFill>
                  <a:schemeClr val="accent6">
                    <a:lumMod val="50000"/>
                  </a:schemeClr>
                </a:solidFill>
              </a:rPr>
              <a:t>відріж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. Улітку (… ?) 1 тиждень рік годує. Краще на (… ?) 5 хвилин раніше, ніж на хвилину пізніше.</a:t>
            </a:r>
            <a:endParaRPr lang="uk-UA" sz="3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Прямокутник: округлені кути 16"/>
          <p:cNvSpPr/>
          <p:nvPr/>
        </p:nvSpPr>
        <p:spPr>
          <a:xfrm>
            <a:off x="818601" y="1472901"/>
            <a:ext cx="10859589" cy="24857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uk-UA" sz="3500" b="1" dirty="0">
                <a:solidFill>
                  <a:srgbClr val="002060"/>
                </a:solidFill>
              </a:rPr>
              <a:t>Скільки?) 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7 п’ятниць на тиждень. (</a:t>
            </a:r>
            <a:r>
              <a:rPr lang="uk-UA" sz="3500" b="1" dirty="0">
                <a:solidFill>
                  <a:srgbClr val="002060"/>
                </a:solidFill>
              </a:rPr>
              <a:t>Скільки?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) 7 раз відміряй, а (</a:t>
            </a:r>
            <a:r>
              <a:rPr lang="uk-UA" sz="3500" b="1" dirty="0">
                <a:solidFill>
                  <a:srgbClr val="002060"/>
                </a:solidFill>
              </a:rPr>
              <a:t>скільки?) 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1 </a:t>
            </a:r>
            <a:r>
              <a:rPr lang="uk-UA" sz="3500" b="1" dirty="0" err="1">
                <a:solidFill>
                  <a:schemeClr val="accent6">
                    <a:lumMod val="50000"/>
                  </a:schemeClr>
                </a:solidFill>
              </a:rPr>
              <a:t>відріж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. Улітку (</a:t>
            </a:r>
            <a:r>
              <a:rPr lang="uk-UA" sz="3500" b="1" dirty="0">
                <a:solidFill>
                  <a:srgbClr val="002060"/>
                </a:solidFill>
              </a:rPr>
              <a:t>скільки?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) 1 тиждень рік годує. Краще на (… ?) 5 хвилин раніше, ніж на хвилину пізніше.</a:t>
            </a:r>
            <a:endParaRPr lang="uk-UA" sz="35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Прямокутник: округлені кути 16"/>
          <p:cNvSpPr/>
          <p:nvPr/>
        </p:nvSpPr>
        <p:spPr>
          <a:xfrm>
            <a:off x="818598" y="1483901"/>
            <a:ext cx="10859589" cy="24857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uk-UA" sz="3500" b="1" dirty="0">
                <a:solidFill>
                  <a:srgbClr val="002060"/>
                </a:solidFill>
              </a:rPr>
              <a:t>Скільки?) 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7 п’ятниць на тиждень. (</a:t>
            </a:r>
            <a:r>
              <a:rPr lang="uk-UA" sz="3500" b="1" dirty="0">
                <a:solidFill>
                  <a:srgbClr val="002060"/>
                </a:solidFill>
              </a:rPr>
              <a:t>Скільки?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) 7 раз відміряй, а (</a:t>
            </a:r>
            <a:r>
              <a:rPr lang="uk-UA" sz="3500" b="1" dirty="0">
                <a:solidFill>
                  <a:srgbClr val="002060"/>
                </a:solidFill>
              </a:rPr>
              <a:t>скільки?) 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1 </a:t>
            </a:r>
            <a:r>
              <a:rPr lang="uk-UA" sz="3500" b="1" dirty="0" err="1">
                <a:solidFill>
                  <a:schemeClr val="accent6">
                    <a:lumMod val="50000"/>
                  </a:schemeClr>
                </a:solidFill>
              </a:rPr>
              <a:t>відріж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. Улітку (</a:t>
            </a:r>
            <a:r>
              <a:rPr lang="uk-UA" sz="3500" b="1" dirty="0">
                <a:solidFill>
                  <a:srgbClr val="002060"/>
                </a:solidFill>
              </a:rPr>
              <a:t>скільки?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) 1 тиждень рік годує. Краще на (</a:t>
            </a:r>
            <a:r>
              <a:rPr lang="uk-UA" sz="3500" b="1" dirty="0">
                <a:solidFill>
                  <a:srgbClr val="002060"/>
                </a:solidFill>
              </a:rPr>
              <a:t>скільки?</a:t>
            </a:r>
            <a:r>
              <a:rPr lang="uk-UA" sz="3500" b="1" dirty="0">
                <a:solidFill>
                  <a:schemeClr val="accent6">
                    <a:lumMod val="50000"/>
                  </a:schemeClr>
                </a:solidFill>
              </a:rPr>
              <a:t>) 5 хвилин раніше, ніж на хвилину пізніше.</a:t>
            </a:r>
            <a:endParaRPr lang="uk-UA" sz="35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23253" r="24784" b="41742"/>
          <a:stretch>
            <a:fillRect/>
          </a:stretch>
        </p:blipFill>
        <p:spPr>
          <a:xfrm>
            <a:off x="519764" y="3422469"/>
            <a:ext cx="11567898" cy="3283131"/>
          </a:xfrm>
          <a:prstGeom prst="rect">
            <a:avLst/>
          </a:prstGeom>
        </p:spPr>
      </p:pic>
      <p:sp>
        <p:nvSpPr>
          <p:cNvPr id="3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459376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Спиши прислів’я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/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73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4"/>
          <p:cNvSpPr/>
          <p:nvPr/>
        </p:nvSpPr>
        <p:spPr>
          <a:xfrm>
            <a:off x="0" y="4376195"/>
            <a:ext cx="1054100" cy="1130672"/>
          </a:xfrm>
          <a:prstGeom prst="rect">
            <a:avLst/>
          </a:prstGeom>
          <a:solidFill>
            <a:srgbClr val="169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Вправа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189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Замовити підручники та зошити для 3 класу НУШ з доставкою по Україні.  Купити підручники 3 клас НУШ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289" y="1225631"/>
            <a:ext cx="2447478" cy="242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кутник: округлені кути 16"/>
          <p:cNvSpPr/>
          <p:nvPr/>
        </p:nvSpPr>
        <p:spPr>
          <a:xfrm>
            <a:off x="236025" y="1326635"/>
            <a:ext cx="9012674" cy="20090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(Скільки?) сім п’ятниць на тиждень. (Скільки?) сім раз відміряй, а (скільки?) один </a:t>
            </a:r>
            <a:r>
              <a:rPr lang="uk-UA" sz="2800" b="1" dirty="0" err="1">
                <a:solidFill>
                  <a:schemeClr val="accent6">
                    <a:lumMod val="50000"/>
                  </a:schemeClr>
                </a:solidFill>
              </a:rPr>
              <a:t>відріж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. Улітку (скільки?) один тиждень рік годує. Краще на (скільки?) п'ять хвилин раніше, ніж на хвилину пізніше.</a:t>
            </a:r>
            <a:endParaRPr lang="uk-UA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46036" r="68702" b="41284"/>
          <a:stretch>
            <a:fillRect/>
          </a:stretch>
        </p:blipFill>
        <p:spPr>
          <a:xfrm>
            <a:off x="10084767" y="4212649"/>
            <a:ext cx="2099840" cy="7047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t="46984" r="67419" b="36000"/>
          <a:stretch>
            <a:fillRect/>
          </a:stretch>
        </p:blipFill>
        <p:spPr>
          <a:xfrm>
            <a:off x="722139" y="3570651"/>
            <a:ext cx="2210965" cy="8866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7" t="47238" r="3715" b="36635"/>
          <a:stretch>
            <a:fillRect/>
          </a:stretch>
        </p:blipFill>
        <p:spPr>
          <a:xfrm>
            <a:off x="1120003" y="5022986"/>
            <a:ext cx="8561498" cy="8986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6" t="46603" r="3500" b="37270"/>
          <a:stretch>
            <a:fillRect/>
          </a:stretch>
        </p:blipFill>
        <p:spPr>
          <a:xfrm>
            <a:off x="1001664" y="5733776"/>
            <a:ext cx="8798176" cy="8946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" t="47365" r="26345" b="36508"/>
          <a:stretch>
            <a:fillRect/>
          </a:stretch>
        </p:blipFill>
        <p:spPr>
          <a:xfrm>
            <a:off x="2698788" y="3546609"/>
            <a:ext cx="6561515" cy="9026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48254" r="2500" b="36127"/>
          <a:stretch>
            <a:fillRect/>
          </a:stretch>
        </p:blipFill>
        <p:spPr>
          <a:xfrm>
            <a:off x="1847927" y="4308424"/>
            <a:ext cx="9095324" cy="88928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24" t="47365" r="2643" b="36508"/>
          <a:stretch>
            <a:fillRect/>
          </a:stretch>
        </p:blipFill>
        <p:spPr>
          <a:xfrm>
            <a:off x="1054027" y="4308424"/>
            <a:ext cx="928659" cy="9026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4" t="46984" r="67419" b="36000"/>
          <a:stretch>
            <a:fillRect/>
          </a:stretch>
        </p:blipFill>
        <p:spPr>
          <a:xfrm>
            <a:off x="9038128" y="3584547"/>
            <a:ext cx="2210965" cy="88667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46036" r="68702" b="41284"/>
          <a:stretch>
            <a:fillRect/>
          </a:stretch>
        </p:blipFill>
        <p:spPr>
          <a:xfrm>
            <a:off x="10036295" y="4958993"/>
            <a:ext cx="2099840" cy="7047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48508" r="52786" b="37143"/>
          <a:stretch>
            <a:fillRect/>
          </a:stretch>
        </p:blipFill>
        <p:spPr>
          <a:xfrm>
            <a:off x="8398604" y="5831585"/>
            <a:ext cx="3748228" cy="81452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30" t="47365" r="14120" b="36508"/>
          <a:stretch>
            <a:fillRect/>
          </a:stretch>
        </p:blipFill>
        <p:spPr>
          <a:xfrm>
            <a:off x="11249093" y="3559089"/>
            <a:ext cx="870676" cy="9026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Пояснення домашнього завдання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3" name="Прямокутник: округлені кути 21"/>
          <p:cNvSpPr/>
          <p:nvPr/>
        </p:nvSpPr>
        <p:spPr>
          <a:xfrm>
            <a:off x="191589" y="1315571"/>
            <a:ext cx="6679474" cy="5233275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3509" y="1315570"/>
            <a:ext cx="655755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Підручник с.73</a:t>
            </a:r>
            <a:endParaRPr lang="uk-UA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Розглянь малюнок. Продовж речення, використовуючи малюнок. Запиши.</a:t>
            </a:r>
            <a:endParaRPr lang="uk-UA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Марини є: ... ручки, ... .</a:t>
            </a:r>
            <a:endParaRPr lang="uk-UA" sz="3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75" y="1569098"/>
            <a:ext cx="4611781" cy="46117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116" y="4980148"/>
            <a:ext cx="5959801" cy="990733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Пояснення домашнього завдання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3" name="Прямокутник: округлені кути 21"/>
          <p:cNvSpPr/>
          <p:nvPr/>
        </p:nvSpPr>
        <p:spPr>
          <a:xfrm>
            <a:off x="135466" y="1560815"/>
            <a:ext cx="7205133" cy="455295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4500" b="1" dirty="0">
                <a:solidFill>
                  <a:schemeClr val="bg1"/>
                </a:solidFill>
              </a:rPr>
              <a:t>     У Марини є: дві ручки, сім олівців, один пенал та одна лінійка.</a:t>
            </a:r>
            <a:endParaRPr lang="uk-UA" sz="45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089" y="1638300"/>
            <a:ext cx="4475465" cy="44754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</a:rPr>
              <a:t>Обираємо зірку нашого </a:t>
            </a:r>
            <a:r>
              <a:rPr lang="uk-UA" sz="2000" b="1" dirty="0">
                <a:solidFill>
                  <a:schemeClr val="bg1"/>
                </a:solidFill>
              </a:rPr>
              <a:t>настрою.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5-кутна зірка 2"/>
          <p:cNvSpPr/>
          <p:nvPr/>
        </p:nvSpPr>
        <p:spPr>
          <a:xfrm>
            <a:off x="202077" y="3067097"/>
            <a:ext cx="4259087" cy="3177309"/>
          </a:xfrm>
          <a:prstGeom prst="star5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5-кутна зірка 31"/>
          <p:cNvSpPr/>
          <p:nvPr/>
        </p:nvSpPr>
        <p:spPr>
          <a:xfrm>
            <a:off x="4179454" y="1299729"/>
            <a:ext cx="4225637" cy="3190585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5-кутна зірка 41"/>
          <p:cNvSpPr/>
          <p:nvPr/>
        </p:nvSpPr>
        <p:spPr>
          <a:xfrm>
            <a:off x="7906356" y="3002851"/>
            <a:ext cx="4285644" cy="314719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766618" y="1851796"/>
            <a:ext cx="265670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дуже</a:t>
            </a:r>
            <a:r>
              <a:rPr lang="ru-RU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 </a:t>
            </a:r>
            <a:r>
              <a:rPr lang="ru-RU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сподобалося</a:t>
            </a:r>
            <a:r>
              <a:rPr lang="ru-RU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, </a:t>
            </a:r>
            <a:r>
              <a:rPr lang="ru-RU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побільше</a:t>
            </a:r>
            <a:r>
              <a:rPr lang="ru-RU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 б таких </a:t>
            </a:r>
            <a:r>
              <a:rPr lang="ru-RU" dirty="0" err="1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завдань</a:t>
            </a:r>
            <a:endParaRPr lang="uk-UA" dirty="0">
              <a:ln>
                <a:solidFill>
                  <a:srgbClr val="00B050"/>
                </a:solidFill>
              </a:ln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9363" y="4662581"/>
            <a:ext cx="1985818" cy="9233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сподобалось</a:t>
            </a:r>
            <a:r>
              <a:rPr lang="ru-RU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, але не все </a:t>
            </a:r>
            <a:r>
              <a:rPr lang="ru-RU" dirty="0" err="1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було</a:t>
            </a:r>
            <a:r>
              <a:rPr lang="ru-RU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ru-RU" dirty="0" err="1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цікавим</a:t>
            </a:r>
            <a:endParaRPr lang="uk-UA" dirty="0">
              <a:ln>
                <a:solidFill>
                  <a:srgbClr val="FFC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61223" y="1431636"/>
            <a:ext cx="2550486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вправа</a:t>
            </a:r>
            <a:r>
              <a:rPr lang="ru-RU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 не </a:t>
            </a:r>
            <a:r>
              <a:rPr lang="ru-RU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сподобалась</a:t>
            </a:r>
            <a:r>
              <a:rPr lang="ru-RU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, </a:t>
            </a:r>
            <a:r>
              <a:rPr lang="ru-RU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її</a:t>
            </a:r>
            <a:r>
              <a:rPr lang="ru-RU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виконувати</a:t>
            </a:r>
            <a:r>
              <a:rPr lang="ru-RU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було</a:t>
            </a:r>
            <a:r>
              <a:rPr lang="ru-RU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нецікаво</a:t>
            </a:r>
            <a:r>
              <a:rPr lang="ru-RU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 та нудно</a:t>
            </a:r>
            <a:endParaRPr lang="uk-UA" dirty="0">
              <a:ln>
                <a:solidFill>
                  <a:srgbClr val="C0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" grpId="3" animBg="1"/>
      <p:bldP spid="32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Гра «Загадкова торбина»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1" t="7211" r="17750" b="15833"/>
          <a:stretch>
            <a:fillRect/>
          </a:stretch>
        </p:blipFill>
        <p:spPr>
          <a:xfrm>
            <a:off x="366744" y="1421271"/>
            <a:ext cx="4067175" cy="52776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48126" y="1068846"/>
            <a:ext cx="7277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Рідна</a:t>
            </a:r>
            <a:endParaRPr lang="uk-UA" sz="9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8126" y="2490421"/>
            <a:ext cx="7277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Лагідна</a:t>
            </a:r>
            <a:endParaRPr lang="uk-UA" sz="9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3920" y="3876167"/>
            <a:ext cx="7391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Найдорожча</a:t>
            </a:r>
            <a:endParaRPr lang="uk-UA" sz="9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33920" y="5261913"/>
            <a:ext cx="7391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</a:t>
            </a:r>
            <a:endParaRPr lang="uk-UA" sz="9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Гра «Загадкова торбина»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1" t="7211" r="17750" b="15833"/>
          <a:stretch>
            <a:fillRect/>
          </a:stretch>
        </p:blipFill>
        <p:spPr>
          <a:xfrm>
            <a:off x="366744" y="1421271"/>
            <a:ext cx="4067175" cy="52776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48126" y="1068846"/>
            <a:ext cx="7277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Запашний</a:t>
            </a:r>
            <a:endParaRPr lang="uk-UA" sz="9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8126" y="2490421"/>
            <a:ext cx="7277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Білий</a:t>
            </a:r>
            <a:endParaRPr lang="uk-UA" sz="9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3920" y="3876167"/>
            <a:ext cx="7391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Смачний</a:t>
            </a:r>
            <a:endParaRPr lang="uk-UA" sz="9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33920" y="5261913"/>
            <a:ext cx="7391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ХЛІБ</a:t>
            </a:r>
            <a:endParaRPr lang="uk-UA" sz="9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Гра «Загадкова торбина»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1" t="7211" r="17750" b="15833"/>
          <a:stretch>
            <a:fillRect/>
          </a:stretch>
        </p:blipFill>
        <p:spPr>
          <a:xfrm>
            <a:off x="366744" y="1421271"/>
            <a:ext cx="4067175" cy="52776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48126" y="1068846"/>
            <a:ext cx="7277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Блакитне</a:t>
            </a:r>
            <a:endParaRPr lang="uk-UA" sz="9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8126" y="2490421"/>
            <a:ext cx="7277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Голубе</a:t>
            </a:r>
            <a:endParaRPr lang="uk-UA" sz="9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3920" y="3876167"/>
            <a:ext cx="7391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Чисте</a:t>
            </a:r>
            <a:endParaRPr lang="uk-UA" sz="9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33920" y="5261913"/>
            <a:ext cx="7391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НЕБО</a:t>
            </a:r>
            <a:endParaRPr lang="uk-UA" sz="9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Гра «Загадкова торбина»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1" t="7211" r="17750" b="15833"/>
          <a:stretch>
            <a:fillRect/>
          </a:stretch>
        </p:blipFill>
        <p:spPr>
          <a:xfrm>
            <a:off x="366744" y="1421271"/>
            <a:ext cx="4067175" cy="52776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48126" y="1068846"/>
            <a:ext cx="7277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Охайні</a:t>
            </a:r>
            <a:endParaRPr lang="uk-UA" sz="9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8126" y="2490421"/>
            <a:ext cx="7277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Старанні</a:t>
            </a:r>
            <a:endParaRPr lang="uk-UA" sz="9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3920" y="3876167"/>
            <a:ext cx="7391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Наполегливі</a:t>
            </a:r>
            <a:endParaRPr lang="uk-UA" sz="9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33920" y="5261913"/>
            <a:ext cx="7391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</a:t>
            </a:r>
            <a:endParaRPr lang="uk-UA" sz="9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Гра «Загадкова торбина»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1" t="7211" r="17750" b="15833"/>
          <a:stretch>
            <a:fillRect/>
          </a:stretch>
        </p:blipFill>
        <p:spPr>
          <a:xfrm>
            <a:off x="366744" y="1421271"/>
            <a:ext cx="4067175" cy="52776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48126" y="1068846"/>
            <a:ext cx="7277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Старий</a:t>
            </a:r>
            <a:endParaRPr lang="uk-UA" sz="9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8126" y="2490421"/>
            <a:ext cx="7277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Високий</a:t>
            </a:r>
            <a:endParaRPr lang="uk-UA" sz="9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3920" y="3876167"/>
            <a:ext cx="7391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Гіллястий</a:t>
            </a:r>
            <a:endParaRPr lang="uk-UA" sz="9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33920" y="5261913"/>
            <a:ext cx="7391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ДУБ</a:t>
            </a:r>
            <a:endParaRPr lang="uk-UA" sz="9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Гра «Загадкова торбина»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1" t="7211" r="17750" b="15833"/>
          <a:stretch>
            <a:fillRect/>
          </a:stretch>
        </p:blipFill>
        <p:spPr>
          <a:xfrm>
            <a:off x="366744" y="1421271"/>
            <a:ext cx="4067175" cy="52776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48126" y="1068846"/>
            <a:ext cx="7277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Смачні</a:t>
            </a:r>
            <a:endParaRPr lang="uk-UA" sz="9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8126" y="2490421"/>
            <a:ext cx="7277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Червоні</a:t>
            </a:r>
            <a:endParaRPr lang="uk-UA" sz="9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3920" y="3876167"/>
            <a:ext cx="7391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Стиглі</a:t>
            </a:r>
            <a:endParaRPr lang="uk-UA" sz="9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33920" y="5261913"/>
            <a:ext cx="7391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Вишні</a:t>
            </a:r>
            <a:endParaRPr lang="uk-UA" sz="9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/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Гра «Загадкова торбина»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1" t="7211" r="17750" b="15833"/>
          <a:stretch>
            <a:fillRect/>
          </a:stretch>
        </p:blipFill>
        <p:spPr>
          <a:xfrm>
            <a:off x="366744" y="1421271"/>
            <a:ext cx="4067175" cy="52776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48126" y="1068846"/>
            <a:ext cx="7277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Цікава</a:t>
            </a:r>
            <a:endParaRPr lang="uk-UA" sz="9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8126" y="2490421"/>
            <a:ext cx="7277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Нова</a:t>
            </a:r>
            <a:endParaRPr lang="uk-UA" sz="9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3920" y="3876167"/>
            <a:ext cx="7391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Улюблена</a:t>
            </a:r>
            <a:endParaRPr lang="uk-UA" sz="9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33920" y="5261913"/>
            <a:ext cx="7391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Книга</a:t>
            </a:r>
            <a:endParaRPr lang="uk-UA" sz="9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Краплинка">
  <a:themeElements>
    <a:clrScheme name="Краплинка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раплинка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раплинка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TM04033925[[fn=Краплинка]]</Template>
  <TotalTime>0</TotalTime>
  <Words>3975</Words>
  <Application>WPS Presentation</Application>
  <PresentationFormat>Широкий екран</PresentationFormat>
  <Paragraphs>331</Paragraphs>
  <Slides>24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Arial</vt:lpstr>
      <vt:lpstr>SimSun</vt:lpstr>
      <vt:lpstr>Wingdings</vt:lpstr>
      <vt:lpstr>Tw Cen MT</vt:lpstr>
      <vt:lpstr>Microsoft YaHei</vt:lpstr>
      <vt:lpstr>Arial Unicode MS</vt:lpstr>
      <vt:lpstr>Calibri</vt:lpstr>
      <vt:lpstr>PragmaticaC-Italic</vt:lpstr>
      <vt:lpstr>Liberation Mono</vt:lpstr>
      <vt:lpstr>PragmaticaC</vt:lpstr>
      <vt:lpstr>Краплинка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user</cp:lastModifiedBy>
  <cp:revision>1169</cp:revision>
  <dcterms:created xsi:type="dcterms:W3CDTF">2018-01-05T16:38:00Z</dcterms:created>
  <dcterms:modified xsi:type="dcterms:W3CDTF">2023-03-17T06:14:12Z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B650DAA178FA4F5CB9C3E7C08364D175</vt:lpwstr>
  </property>
  <property fmtid="{D5CDD505-2E9C-101B-9397-08002B2CF9AE}" pid="3" name="KSOProductBuildVer">
    <vt:lpwstr>1033-11.2.0.11486</vt:lpwstr>
  </property>
</Properties>
</file>